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75" r:id="rId11"/>
    <p:sldId id="268" r:id="rId12"/>
    <p:sldId id="269" r:id="rId13"/>
    <p:sldId id="270" r:id="rId14"/>
    <p:sldId id="271" r:id="rId15"/>
    <p:sldId id="272" r:id="rId16"/>
    <p:sldId id="273" r:id="rId17"/>
    <p:sldId id="265" r:id="rId18"/>
    <p:sldId id="266" r:id="rId19"/>
    <p:sldId id="267" r:id="rId20"/>
    <p:sldId id="274"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D3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826"/>
    <p:restoredTop sz="94610"/>
  </p:normalViewPr>
  <p:slideViewPr>
    <p:cSldViewPr snapToGrid="0" snapToObjects="1">
      <p:cViewPr varScale="1">
        <p:scale>
          <a:sx n="72" d="100"/>
          <a:sy n="72" d="100"/>
        </p:scale>
        <p:origin x="232" y="16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lgn="l">
              <a:defRPr/>
            </a:pPr>
            <a:r>
              <a:rPr lang="en-US"/>
              <a:t>Per-class IoU (%) — LUTSeg, 1/8 labeled</a:t>
            </a:r>
          </a:p>
        </c:rich>
      </c:tx>
      <c:overlay val="0"/>
    </c:title>
    <c:autoTitleDeleted val="0"/>
    <c:plotArea>
      <c:layout/>
      <c:barChart>
        <c:barDir val="col"/>
        <c:grouping val="clustered"/>
        <c:varyColors val="0"/>
        <c:ser>
          <c:idx val="0"/>
          <c:order val="0"/>
          <c:tx>
            <c:strRef>
              <c:f>Sheet1!$B$1</c:f>
              <c:strCache>
                <c:ptCount val="1"/>
                <c:pt idx="0">
                  <c:v>UniMatch-V2</c:v>
                </c:pt>
              </c:strCache>
            </c:strRef>
          </c:tx>
          <c:spPr>
            <a:solidFill>
              <a:srgbClr val="0C8BA1"/>
            </a:solidFill>
            <a:effectLst/>
          </c:spPr>
          <c:invertIfNegative val="0"/>
          <c:dLbls>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Epithelial</c:v>
                </c:pt>
                <c:pt idx="1">
                  <c:v>Slough</c:v>
                </c:pt>
                <c:pt idx="2">
                  <c:v>Granulation</c:v>
                </c:pt>
                <c:pt idx="3">
                  <c:v>Necrotic</c:v>
                </c:pt>
                <c:pt idx="4">
                  <c:v>Other</c:v>
                </c:pt>
              </c:strCache>
            </c:strRef>
          </c:cat>
          <c:val>
            <c:numRef>
              <c:f>Sheet1!$B$2:$B$6</c:f>
              <c:numCache>
                <c:formatCode>General</c:formatCode>
                <c:ptCount val="5"/>
                <c:pt idx="0">
                  <c:v>25.4</c:v>
                </c:pt>
                <c:pt idx="1">
                  <c:v>5.6</c:v>
                </c:pt>
                <c:pt idx="2">
                  <c:v>39.700000000000003</c:v>
                </c:pt>
                <c:pt idx="3">
                  <c:v>0</c:v>
                </c:pt>
                <c:pt idx="4">
                  <c:v>0</c:v>
                </c:pt>
              </c:numCache>
            </c:numRef>
          </c:val>
          <c:extLst>
            <c:ext xmlns:c16="http://schemas.microsoft.com/office/drawing/2014/chart" uri="{C3380CC4-5D6E-409C-BE32-E72D297353CC}">
              <c16:uniqueId val="{00000000-4A3B-F448-A429-BAF856F66B3C}"/>
            </c:ext>
          </c:extLst>
        </c:ser>
        <c:ser>
          <c:idx val="1"/>
          <c:order val="1"/>
          <c:tx>
            <c:strRef>
              <c:f>Sheet1!$C$1</c:f>
              <c:strCache>
                <c:ptCount val="1"/>
                <c:pt idx="0">
                  <c:v>TiSage (Ours)</c:v>
                </c:pt>
              </c:strCache>
            </c:strRef>
          </c:tx>
          <c:spPr>
            <a:solidFill>
              <a:srgbClr val="C75146"/>
            </a:solidFill>
            <a:effectLst/>
          </c:spPr>
          <c:invertIfNegative val="0"/>
          <c:dLbls>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Epithelial</c:v>
                </c:pt>
                <c:pt idx="1">
                  <c:v>Slough</c:v>
                </c:pt>
                <c:pt idx="2">
                  <c:v>Granulation</c:v>
                </c:pt>
                <c:pt idx="3">
                  <c:v>Necrotic</c:v>
                </c:pt>
                <c:pt idx="4">
                  <c:v>Other</c:v>
                </c:pt>
              </c:strCache>
            </c:strRef>
          </c:cat>
          <c:val>
            <c:numRef>
              <c:f>Sheet1!$C$2:$C$6</c:f>
              <c:numCache>
                <c:formatCode>General</c:formatCode>
                <c:ptCount val="5"/>
                <c:pt idx="0">
                  <c:v>26.5</c:v>
                </c:pt>
                <c:pt idx="1">
                  <c:v>15.4</c:v>
                </c:pt>
                <c:pt idx="2">
                  <c:v>52.4</c:v>
                </c:pt>
                <c:pt idx="3">
                  <c:v>0.1</c:v>
                </c:pt>
                <c:pt idx="4">
                  <c:v>0</c:v>
                </c:pt>
              </c:numCache>
            </c:numRef>
          </c:val>
          <c:extLst>
            <c:ext xmlns:c16="http://schemas.microsoft.com/office/drawing/2014/chart" uri="{C3380CC4-5D6E-409C-BE32-E72D297353CC}">
              <c16:uniqueId val="{00000001-4A3B-F448-A429-BAF856F66B3C}"/>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D3E1E5"/>
            </a:solidFill>
            <a:prstDash val="solid"/>
            <a:round/>
          </a:ln>
        </c:spPr>
        <c:crossAx val="2094734552"/>
        <c:crosses val="autoZero"/>
        <c:auto val="1"/>
        <c:lblAlgn val="ctr"/>
        <c:lblOffset val="100"/>
        <c:noMultiLvlLbl val="1"/>
      </c:catAx>
      <c:valAx>
        <c:axId val="2094734552"/>
        <c:scaling>
          <c:orientation val="minMax"/>
          <c:max val="60"/>
          <c:min val="0"/>
        </c:scaling>
        <c:delete val="0"/>
        <c:axPos val="l"/>
        <c:majorGridlines>
          <c:spPr>
            <a:ln w="9525" cap="flat">
              <a:solidFill>
                <a:srgbClr val="E4EBED"/>
              </a:solidFill>
              <a:prstDash val="solid"/>
              <a:round/>
            </a:ln>
          </c:spPr>
        </c:majorGridlines>
        <c:numFmt formatCode="General" sourceLinked="0"/>
        <c:majorTickMark val="out"/>
        <c:minorTickMark val="none"/>
        <c:tickLblPos val="nextTo"/>
        <c:spPr>
          <a:ln w="12700" cap="flat">
            <a:noFill/>
            <a:prstDash val="solid"/>
            <a:round/>
          </a:ln>
        </c:spPr>
        <c:crossAx val="2094734554"/>
        <c:crosses val="autoZero"/>
        <c:crossBetween val="between"/>
        <c:majorUnit val="20"/>
      </c:valAx>
      <c:spPr>
        <a:solidFill>
          <a:srgbClr val="FFFFFF"/>
        </a:solidFill>
        <a:ln w="12700" cap="flat">
          <a:solidFill>
            <a:srgbClr val="363636"/>
          </a:solidFill>
        </a:ln>
        <a:effectLst/>
      </c:spPr>
    </c:plotArea>
    <c:legend>
      <c:legendPos val="b"/>
      <c:overlay val="0"/>
    </c:legend>
    <c:plotVisOnly val="1"/>
    <c:dispBlanksAs val="span"/>
    <c:showDLblsOverMax val="1"/>
  </c:chart>
  <c:spPr>
    <a:solidFill>
      <a:srgbClr val="FFFFFF"/>
    </a:solidFill>
    <a:ln>
      <a:noFill/>
    </a:ln>
    <a:effectLst/>
  </c:spPr>
  <c:txPr>
    <a:bodyPr/>
    <a:lstStyle/>
    <a:p>
      <a:pPr>
        <a:defRPr sz="1600"/>
      </a:pPr>
      <a:endParaRPr lang="en-SA"/>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5747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 – 0:25]   ~25 s
Good morning. I'm Karen Sanchez from KAUST. I'll present LUTSeg — a longitudinal, multi-expert dataset for ulcer tissue segmentation — and TiSage, the semi-supervised benchmark we built on it. Joint work with KAUST, Hospital Simon Bolivar in Bogota, and Universidad del Rosario.
The strip at the bottom is the paper in one picture: one patient, four visits, expert tissue labels every time.
[Click]</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[0:25 – 0:55]   ~30 s
Managing a chronic ulcer isn't only about finding the wound — it's about what's inside it. The mix of epithelial, slough, granulation and necrotic tissue encodes inflammation, infection risk and healing progression. That's the signal clinicians act on.
The problem is supervision: dense tissue annotation is expensive and, as I'll quantify, genuinely subjective. And it bites hardest where monitoring matters most — neglected diseases like leprosy. Most prior work therefore stops at the wound boundary.
[Click]</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[0:55 – 1:19]   ~24 s   ·   CUT THIS SLIDE IF RUNNING LONG
Kabir and colleagues built a six-class tissue dataset, but it's private. DFUTissue is public — diabetic foot ulcers, four classes, with an unlabeled portion for semi-supervised learning — but single-visit. ComplexWoundDB is small-scale. And CO2Wounds-V2 is the closest setting, leprosy patients, but wound masks only.
So: no public dataset with longitudinal, pixel-level, multi-expert tissue labels for a neglected tropical disease.
[Click]</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[1:19 – 1:41]   ~22 s
Three contributions. The LUTSeg dataset. A structured annotation protocol plus an inter-rater study on a gold-standard subset labelled independently by all five clinicians. And TiSage, an initial benchmark: a semi-supervised method that brings priors from a frozen medical vision-language model into a teacher-student framework.
The five categories follow clinical practice, including an explicit "Other" class.
[Click]</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[1:41 – 2:15]   ~34 s
141 images of leprosy-related ulcers, 39 patients, collected during routine wound care over 21 months. On average 3.6 visits per patient — so genuinely longitudinal. Five tissue categories, and a 46-image gold standard from 9 patients labelled by all five clinicians.
Images were taken by medical staff on ordinary smartphones, one per visit, with intervals set by clinical scheduling. So: in-the-wild data.
Ethics: Declaration of Helsinki, anonymised, written informed consent, approved under Act 05-21. And all splitting is at the patient level, so no leakage.
[Click]</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[2:15 – 2:53]   ~38 s
Two stages. First the wound boundary, giving a binary wound mask. Then every visible tissue region inside it, segmented at pixel resolution into the five categories.
Because tissue typing is hard, annotators could assign "Other" when the appearance didn't clearly match a class, rather than forcing a guess. Remember that — it matters in two slides.
Five wound-care specialists annotated every image independently in Label Studio. On the gold-standard subset, all five labelled the same 46 images; the reference mask is the one they voted most clinically accurate, with ties broken by fixed-seed random selection.
[Click]</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[2:53 – 3:21]   ~28 s
Two patients, four visits each: raw image, wound mask, then the tissue masks.
It's genuinely longitudinal — look at patient one, magenta granulation giving way to green epithelium as the wound closes.
The tissue is heterogeneous: these aren't compact regions, they interleave in fine irregular patterns, which is what makes annotation hard.
And it's in the wild — lighting, viewpoint and background all change between visits of the same patient.
[Click]</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[3:21 – 4:07]   ~46 s   ·   KEY SLIDE — do not rush
This is the most important slide in the dataset half.
Left: ICC(3,1), two-way mixed effects, single measure — the right model because the same five raters annotated everything. Per image and rater we took each tissue's proportion of wound area, then computed ICC per category.
Agreement on composition is only moderate: Necrotic 0.63, Slough 0.55, Granulation 0.51, Epithelial just 0.38. "Other" sits at zero with a CI spanning zero — confirming its role as the bin for ambiguous regions.
Right: spatial overlap. Pairwise Dice on tissue-versus-background, 460 comparisons. High — mean 0.814 — but the minimum is 0.187.
So experts agree on where the wound is, much less on what's in it. That's what motivates TiSage.
[Click]</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[4:07 – 4:44]   ~37 s
The backbone is a teacher-student pipeline built on UniMatch-V2.
We add three things. Block A: a multi-scale semantic prior — coarse and fine SLIC superpixels encoded by a frozen MedSigLIP encoder, classified, and fused in log space into a dense prior q of x.
Block B is the usual EMA teacher, giving pixel probabilities p of x from the weak view.
Block C is the novelty: instead of trusting the teacher blindly, we fuse p and q with a weight driven by the teacher's own confidence. Let me unpack A and C.
[Click]</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[4:00 – 5:27]   ~87 s
Two mechanisms.
On the left, block A. SLIC at two granularities; each region is padded, resized to 448, and encoded by a frozen MedSigLIP. Classes come from the labeled set by majority vote over the ground-truth pixels in each region, and a single linear head — class-balanced, because Necrotic and Other are rare — is trained once and then frozen. So the prior is almost free at training time.
Equation 2 is why we use two scales: coarse superpixels are smooth but blur borders, fine ones are precise but noisy. Fusing in log space keeps both — 52.11 mIoU fused versus 48.05 and 44.70 for either scale alone.
On the right, block C. Confidence is just the max class probability. Equation 3: above tau the prior is ignored entirely; below it, alpha ramps up to at most 0.25 — so the prior never fully overrides the teacher. Equation 4 fuses them in log space, a weighted product of experts. The method is robust here: at most 0.35 mIoU of variation for tau between 0.80 and 0.95.
And the loss: alongside the usual masked cross-entropy we weight a KL term by one minus the normalised entropy of the pseudo-label. Ambiguous pixels count less, but nothing is thrown away. In the ablation that is the single most important component.
[Click]</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[6:56 – 7:45]   ~49 s
Two datasets, four label regimes, four baselines. Ours is the bottom row.
The largest gain is on our own dataset: LUTSeg one-eighth, 31.70 mIoU against 27.60 — plus 4.10 mIoU, plus 5 points of Dice. It transfers to the public benchmark too: plus 2.42 on DFUTissue fixed, plus 1.60 at one-quarter.
Six of seven settings improve. The exception is DFUTissue one-sixteenth, trailing by 0.47 — with the fewest labels the prior's own head is trained on very little data, so the prior is weakest where it's needed most. An honest limitation.
For calibration: fully supervised on LUTSeg with all 111 labels gives 31.37 mIoU. TiSage at one-eighth gives 31.70. Absolute numbers are low for everyone here, but the label efficiency is real.
[Click]</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[7:45 – 8:27]   ~42 s
Per-class IoU on LUTSeg at one-eighth.
The gains are in the minority and ambiguous classes. Slough, 5.6 to 15.4 — nearly triple. Granulation, 39.7 to 52.4. On DFUTissue the same pattern: Fibrin gains 10.3.
Notice which classes those are — exactly where our clinicians showed only moderate agreement and the baseline was weak. Semantic guidance helps under both scarcity and ambiguity, which is what it was designed for.
Being honest: Necrotic and Other stay near zero for both methods — too rare in LUTSeg.
On ablations: the prior alone is not a segmenter, the fused prior beats every single-scale variant, and the hyper-parameters aren't fragile.
[Click]</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[8:27 – 8:47]   ~20 s
Ground truth, UniMatch-V2, TiSage.
The baseline scatters fragmented predictions — on the left it hallucinates a second blob of granulation above the wound. TiSage suppresses that, and boundaries are more coherent because superpixel-derived priors are region-consistent by construction. On the right, TiSage recovers the slough ring the baseline over-segments as epithelium.
[Click]</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[8:47 – 9:31]   ~44 s
To close.
LUTSeg is the first longitudinal, multi-expert, pixel-level tissue dataset for a neglected tropical disease.
Second — the part worth carrying away — expert disagreement here is real and measurable: ICC 0.38 to 0.63 on composition, against a mean Dice of 0.814 on extent. Experts agree on where, not on what. Benchmarks on this data should be built with that ambiguity in mind.
Third, TiSage shows that frozen medical vision-language priors, gated by teacher confidence, help most exactly where ambiguity is highest.
Open problems: absolute performance is low for every method, and the rare classes remain unsolved.
Code and data are public. Thank you — happy to take questions.
[End]</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 Table 3 of the paper (prior-only, val split). Use if asked how much of the gain comes from the prior itself, or why log-space fusion rather than averaging probabilities.
Talking point: zero-shot MedSigLIP on superpixels gives only 16.39 mIoU on LUTSeg; training the linear region classifier lifts that to 24.02; fusing the two scales reaches 26.28. The prior is informative evidence, not a segmenter.</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 Table 2 of the paper, both datasets. Use if asked which classes drive the mIoU gain, or about the small Callus regression on DFUTissue (57.2 to 56.6).
Talking point: the gains are concentrated where the ground truth is least certain — Slough and Granulation on LUTSeg, Fibrin on DFUTissue. Necrotic and "Other" are unsolved for both methods.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[4:44 – 5:39]   ~55 s
Block A. The goal is class evidence that doesn't come from the segmentation network itself, so it can't echo the teacher's mistakes.
SLIC at two granularities. Each region is padded to a square, resized to 448, and passed through a frozen MedSigLIP encoder for an L2-normalised embedding.
Classes come from the labeled set: each superpixel is labelled by majority vote over its ground-truth pixels. A linear head is trained once with class-balanced cross-entropy — balanced because Necrotic and Other are very rare — then frozen, so the prior is almost free at training time. Region probabilities are broadcast to every pixel — equation 1.
Equation 2 is the fusion. Coarse superpixels are smooth but blur borders; fine ones are precise but noisy. Fusing in log space keeps both: 52.11 mIoU, versus 48.05 and 44.70 for either scale alone.
[Click]</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[5:39 – 6:22]   ~43 s
Block C connects back to the inter-rater study.
Normally pseudo-labels come from the teacher alone — and in ambiguous regions, exactly where our clinicians disagreed, the teacher propagates its own errors.
So we gate the prior on teacher confidence — the max class probability at that pixel. Equation 3: above tau, alpha is zero and the prior is ignored; below tau it ramps up linearly to alpha-max. Equation 4 fuses them in log space: a weighted product of experts.
Two numbers: alpha-max of 0.25 works best, so the prior never fully overrides the teacher; and performance varies by at most 0.35 mIoU for tau in 0.80 to 0.95.
[Click]</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[6:22 – 6:56]   ~34 s   ·   COMPRESS IF RUNNING LONG
Standard cross-entropy on labeled data. On unlabeled data, pseudo-labels from the weak view supervise the strong views, blending a hard and a soft term with beta-soft at 0.5.
The hard term is UniMatch-V2's confidence-masked cross-entropy. The soft term avoids thresholding entirely: a KL weighted by one minus the normalised entropy, so confident pixels count more but nothing is discarded. That's the single most important module — removing it costs 0.60 mIoU.
Setup on the right: identical backbone and schedule throughout, averaged over three seeds.
[Click]</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153B4-956A-7B6C-106E-73065B7A6C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1C38F2-5868-897D-E8B3-7333433C9D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17ABE2-E8C8-2B83-3931-A66B5EA1789A}"/>
              </a:ext>
            </a:extLst>
          </p:cNvPr>
          <p:cNvSpPr>
            <a:spLocks noGrp="1"/>
          </p:cNvSpPr>
          <p:nvPr>
            <p:ph type="body" idx="1"/>
          </p:nvPr>
        </p:nvSpPr>
        <p:spPr/>
        <p:txBody>
          <a:bodyPr/>
          <a:lstStyle/>
          <a:p>
            <a:r>
              <a:rPr lang="en-US" dirty="0"/>
              <a:t>[0:55 – 1:19]   ~24 s   ·   CUT THIS SLIDE IF RUNNING LONG
Kabir and colleagues built a six-class tissue dataset, but it's private. DFUTissue is public — diabetic foot ulcers, four classes, with an unlabeled portion for semi-supervised learning — but single-visit. ComplexWoundDB is small-scale. And CO2Wounds-V2 is the closest setting, leprosy patients, but wound masks only.
So: no public dataset with longitudinal, pixel-level, multi-expert tissue labels for a neglected tropical disease.
[Click]</a:t>
            </a:r>
          </a:p>
        </p:txBody>
      </p:sp>
      <p:sp>
        <p:nvSpPr>
          <p:cNvPr id="4" name="Slide Number Placeholder 3">
            <a:extLst>
              <a:ext uri="{FF2B5EF4-FFF2-40B4-BE49-F238E27FC236}">
                <a16:creationId xmlns:a16="http://schemas.microsoft.com/office/drawing/2014/main" id="{5D956CB9-9E85-101C-8448-7392AC098711}"/>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640205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F3A"/>
        </a:solidFill>
        <a:effectLst/>
      </p:bgPr>
    </p:bg>
    <p:spTree>
      <p:nvGrpSpPr>
        <p:cNvPr id="1" name=""/>
        <p:cNvGrpSpPr/>
        <p:nvPr/>
      </p:nvGrpSpPr>
      <p:grpSpPr>
        <a:xfrm>
          <a:off x="0" y="0"/>
          <a:ext cx="0" cy="0"/>
          <a:chOff x="0" y="0"/>
          <a:chExt cx="0" cy="0"/>
        </a:xfrm>
      </p:grpSpPr>
      <p:sp>
        <p:nvSpPr>
          <p:cNvPr id="19" name="Round Same Side Corner Rectangle 18">
            <a:extLst>
              <a:ext uri="{FF2B5EF4-FFF2-40B4-BE49-F238E27FC236}">
                <a16:creationId xmlns:a16="http://schemas.microsoft.com/office/drawing/2014/main" id="{EE6BFD39-F0B8-CF53-63A5-E788AF8F8149}"/>
              </a:ext>
            </a:extLst>
          </p:cNvPr>
          <p:cNvSpPr/>
          <p:nvPr/>
        </p:nvSpPr>
        <p:spPr>
          <a:xfrm rot="10800000">
            <a:off x="9776298" y="-40743"/>
            <a:ext cx="2296632" cy="1309783"/>
          </a:xfrm>
          <a:prstGeom prst="round2Same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A"/>
          </a:p>
        </p:txBody>
      </p:sp>
      <p:sp>
        <p:nvSpPr>
          <p:cNvPr id="3" name="Text 1"/>
          <p:cNvSpPr txBox="1"/>
          <p:nvPr/>
        </p:nvSpPr>
        <p:spPr>
          <a:xfrm>
            <a:off x="890648" y="475488"/>
            <a:ext cx="10722231" cy="306426"/>
          </a:xfrm>
          <a:prstGeom prst="rect">
            <a:avLst/>
          </a:prstGeom>
          <a:noFill/>
          <a:ln/>
        </p:spPr>
        <p:txBody>
          <a:bodyPr wrap="square" lIns="0" tIns="0" rIns="0" bIns="0" rtlCol="0" anchor="ctr"/>
          <a:lstStyle/>
          <a:p>
            <a:r>
              <a:rPr lang="en-US" sz="1300" b="1" kern="0" spc="60" dirty="0">
                <a:solidFill>
                  <a:srgbClr val="7FD3DE"/>
                </a:solidFill>
                <a:latin typeface="Calibri" pitchFamily="34" charset="0"/>
                <a:ea typeface="Calibri" pitchFamily="34" charset="-122"/>
                <a:cs typeface="Calibri" pitchFamily="34" charset="-120"/>
              </a:rPr>
              <a:t>ISIC Workshop @ MICCAI 2026   ·   Strasbourg, France   ·   27 September 2026</a:t>
            </a:r>
            <a:endParaRPr lang="en-US" sz="1300" dirty="0"/>
          </a:p>
        </p:txBody>
      </p:sp>
      <p:sp>
        <p:nvSpPr>
          <p:cNvPr id="4" name="Text 2"/>
          <p:cNvSpPr txBox="1"/>
          <p:nvPr/>
        </p:nvSpPr>
        <p:spPr>
          <a:xfrm>
            <a:off x="-22156" y="1587299"/>
            <a:ext cx="12214156" cy="887401"/>
          </a:xfrm>
          <a:prstGeom prst="rect">
            <a:avLst/>
          </a:prstGeom>
          <a:noFill/>
          <a:ln/>
        </p:spPr>
        <p:txBody>
          <a:bodyPr wrap="square" lIns="0" tIns="0" rIns="0" bIns="0" rtlCol="0" anchor="ctr"/>
          <a:lstStyle/>
          <a:p>
            <a:pPr marL="0" indent="0" algn="ctr">
              <a:lnSpc>
                <a:spcPts val="4400"/>
              </a:lnSpc>
              <a:buNone/>
            </a:pPr>
            <a:r>
              <a:rPr lang="en-US" sz="4000" b="1" dirty="0" err="1">
                <a:solidFill>
                  <a:srgbClr val="FFFFFF"/>
                </a:solidFill>
                <a:latin typeface="Cambria" panose="02040503050406030204" pitchFamily="18" charset="0"/>
                <a:ea typeface="Cambria" pitchFamily="34" charset="-122"/>
                <a:cs typeface="Calibri" panose="020F0502020204030204" pitchFamily="34" charset="0"/>
              </a:rPr>
              <a:t>LUTSeg</a:t>
            </a:r>
            <a:r>
              <a:rPr lang="en-US" sz="4000" b="1" dirty="0">
                <a:solidFill>
                  <a:srgbClr val="FFFFFF"/>
                </a:solidFill>
                <a:latin typeface="Cambria" panose="02040503050406030204" pitchFamily="18" charset="0"/>
                <a:ea typeface="Cambria" pitchFamily="34" charset="-122"/>
                <a:cs typeface="Calibri" panose="020F0502020204030204" pitchFamily="34" charset="0"/>
              </a:rPr>
              <a:t>: A Longitudinal Multi-Expert Dataset</a:t>
            </a:r>
          </a:p>
          <a:p>
            <a:pPr marL="0" indent="0" algn="ctr">
              <a:lnSpc>
                <a:spcPts val="4400"/>
              </a:lnSpc>
              <a:buNone/>
            </a:pPr>
            <a:r>
              <a:rPr lang="en-US" sz="4000" b="1" dirty="0">
                <a:solidFill>
                  <a:srgbClr val="FFFFFF"/>
                </a:solidFill>
                <a:latin typeface="Cambria" panose="02040503050406030204" pitchFamily="18" charset="0"/>
                <a:ea typeface="Cambria" pitchFamily="34" charset="-122"/>
                <a:cs typeface="Calibri" panose="020F0502020204030204" pitchFamily="34" charset="0"/>
              </a:rPr>
              <a:t>for Ulcer Tissue Segmentation</a:t>
            </a:r>
            <a:endParaRPr lang="en-US" sz="4000" dirty="0">
              <a:latin typeface="Cambria" panose="02040503050406030204" pitchFamily="18" charset="0"/>
              <a:cs typeface="Calibri" panose="020F0502020204030204" pitchFamily="34" charset="0"/>
            </a:endParaRPr>
          </a:p>
        </p:txBody>
      </p:sp>
      <p:sp>
        <p:nvSpPr>
          <p:cNvPr id="5" name="Text 3"/>
          <p:cNvSpPr txBox="1"/>
          <p:nvPr/>
        </p:nvSpPr>
        <p:spPr>
          <a:xfrm>
            <a:off x="0" y="2557062"/>
            <a:ext cx="12191999" cy="685800"/>
          </a:xfrm>
          <a:prstGeom prst="rect">
            <a:avLst/>
          </a:prstGeom>
          <a:noFill/>
          <a:ln/>
        </p:spPr>
        <p:txBody>
          <a:bodyPr wrap="square" lIns="0" tIns="0" rIns="0" bIns="0" rtlCol="0" anchor="ctr"/>
          <a:lstStyle/>
          <a:p>
            <a:pPr marL="0" indent="0" algn="ctr">
              <a:lnSpc>
                <a:spcPts val="2100"/>
              </a:lnSpc>
              <a:buNone/>
            </a:pPr>
            <a:r>
              <a:rPr lang="en-US" sz="1600" b="1" dirty="0">
                <a:solidFill>
                  <a:srgbClr val="FFFFFF"/>
                </a:solidFill>
                <a:latin typeface="Calibri" pitchFamily="34" charset="0"/>
                <a:ea typeface="Calibri" pitchFamily="34" charset="-122"/>
                <a:cs typeface="Calibri" pitchFamily="34" charset="-120"/>
              </a:rPr>
              <a:t>Karen Sanchez</a:t>
            </a:r>
            <a:r>
              <a:rPr lang="en-US" sz="1600" b="1" dirty="0">
                <a:solidFill>
                  <a:srgbClr val="D7E6EA"/>
                </a:solidFill>
                <a:latin typeface="Calibri" pitchFamily="34" charset="0"/>
                <a:ea typeface="Calibri" pitchFamily="34" charset="-122"/>
                <a:cs typeface="Calibri" pitchFamily="34" charset="-120"/>
              </a:rPr>
              <a:t>¹</a:t>
            </a:r>
            <a:r>
              <a:rPr lang="en-US" sz="1600" dirty="0">
                <a:solidFill>
                  <a:srgbClr val="D7E6EA"/>
                </a:solidFill>
                <a:latin typeface="Calibri" pitchFamily="34" charset="0"/>
                <a:ea typeface="Calibri" pitchFamily="34" charset="-122"/>
                <a:cs typeface="Calibri" pitchFamily="34" charset="-120"/>
              </a:rPr>
              <a:t>, Carlos Hinojosa¹, Albert Alejandro Ávila², Andrea C. Riano-Rojas³,</a:t>
            </a:r>
            <a:endParaRPr lang="en-US" sz="1600" dirty="0"/>
          </a:p>
          <a:p>
            <a:pPr marL="0" indent="0" algn="ctr">
              <a:lnSpc>
                <a:spcPts val="2100"/>
              </a:lnSpc>
              <a:buNone/>
            </a:pPr>
            <a:r>
              <a:rPr lang="en-US" sz="1600" dirty="0">
                <a:solidFill>
                  <a:srgbClr val="D7E6EA"/>
                </a:solidFill>
                <a:latin typeface="Calibri" pitchFamily="34" charset="0"/>
                <a:ea typeface="Calibri" pitchFamily="34" charset="-122"/>
                <a:cs typeface="Calibri" pitchFamily="34" charset="-120"/>
              </a:rPr>
              <a:t>Diego H. Romero², Jenny C. Páez², Martina Llinás², Bernard Ghanem¹</a:t>
            </a:r>
            <a:endParaRPr lang="en-US" sz="1600" dirty="0"/>
          </a:p>
        </p:txBody>
      </p:sp>
      <p:sp>
        <p:nvSpPr>
          <p:cNvPr id="6" name="Text 4"/>
          <p:cNvSpPr txBox="1"/>
          <p:nvPr/>
        </p:nvSpPr>
        <p:spPr>
          <a:xfrm>
            <a:off x="0" y="3280085"/>
            <a:ext cx="12214156" cy="539496"/>
          </a:xfrm>
          <a:prstGeom prst="rect">
            <a:avLst/>
          </a:prstGeom>
          <a:noFill/>
          <a:ln/>
        </p:spPr>
        <p:txBody>
          <a:bodyPr wrap="square" lIns="0" tIns="0" rIns="0" bIns="0" rtlCol="0" anchor="ctr"/>
          <a:lstStyle/>
          <a:p>
            <a:pPr marL="0" indent="0" algn="ctr">
              <a:lnSpc>
                <a:spcPts val="1500"/>
              </a:lnSpc>
              <a:buNone/>
            </a:pPr>
            <a:r>
              <a:rPr lang="en-US" sz="1400" dirty="0">
                <a:solidFill>
                  <a:schemeClr val="bg1">
                    <a:lumMod val="85000"/>
                  </a:schemeClr>
                </a:solidFill>
                <a:latin typeface="Calibri" pitchFamily="34" charset="0"/>
                <a:ea typeface="Calibri" pitchFamily="34" charset="-122"/>
                <a:cs typeface="Calibri" pitchFamily="34" charset="-120"/>
              </a:rPr>
              <a:t>¹ King Abdullah University of Science and Technology (KAUST), Saudi Arabia    ·    ² Subred Norte E.S.E, Hospital Simón Bolívar, Colombia    ·   </a:t>
            </a:r>
          </a:p>
          <a:p>
            <a:pPr marL="0" indent="0" algn="ctr">
              <a:lnSpc>
                <a:spcPts val="1500"/>
              </a:lnSpc>
              <a:buNone/>
            </a:pPr>
            <a:r>
              <a:rPr lang="en-US" sz="1400" dirty="0">
                <a:solidFill>
                  <a:schemeClr val="bg1">
                    <a:lumMod val="85000"/>
                  </a:schemeClr>
                </a:solidFill>
                <a:latin typeface="Calibri" pitchFamily="34" charset="0"/>
                <a:ea typeface="Calibri" pitchFamily="34" charset="-122"/>
                <a:cs typeface="Calibri" pitchFamily="34" charset="-120"/>
              </a:rPr>
              <a:t>³ Universidad del Rosario, Bogotá, Colombia</a:t>
            </a:r>
            <a:endParaRPr lang="en-US" sz="1400" dirty="0">
              <a:solidFill>
                <a:schemeClr val="bg1">
                  <a:lumMod val="85000"/>
                </a:schemeClr>
              </a:solidFill>
            </a:endParaRPr>
          </a:p>
        </p:txBody>
      </p:sp>
      <p:sp>
        <p:nvSpPr>
          <p:cNvPr id="7" name="Shape 5"/>
          <p:cNvSpPr/>
          <p:nvPr/>
        </p:nvSpPr>
        <p:spPr>
          <a:xfrm>
            <a:off x="8277353" y="6112229"/>
            <a:ext cx="3365702" cy="420624"/>
          </a:xfrm>
          <a:prstGeom prst="roundRect">
            <a:avLst>
              <a:gd name="adj" fmla="val 21739"/>
            </a:avLst>
          </a:prstGeom>
          <a:solidFill>
            <a:srgbClr val="16414E"/>
          </a:solidFill>
          <a:ln w="12700">
            <a:solidFill>
              <a:srgbClr val="0C8BA1"/>
            </a:solidFill>
            <a:prstDash val="solid"/>
          </a:ln>
        </p:spPr>
        <p:txBody>
          <a:bodyPr/>
          <a:lstStyle/>
          <a:p>
            <a:pPr algn="ctr"/>
            <a:endParaRPr lang="en-SA" sz="2000"/>
          </a:p>
        </p:txBody>
      </p:sp>
      <p:sp>
        <p:nvSpPr>
          <p:cNvPr id="8" name="Text 6"/>
          <p:cNvSpPr txBox="1"/>
          <p:nvPr/>
        </p:nvSpPr>
        <p:spPr>
          <a:xfrm>
            <a:off x="8277353" y="6112229"/>
            <a:ext cx="3365702" cy="420624"/>
          </a:xfrm>
          <a:prstGeom prst="rect">
            <a:avLst/>
          </a:prstGeom>
          <a:noFill/>
          <a:ln/>
        </p:spPr>
        <p:txBody>
          <a:bodyPr wrap="square" lIns="0" tIns="0" rIns="0" bIns="0" rtlCol="0" anchor="ctr"/>
          <a:lstStyle/>
          <a:p>
            <a:pPr marL="0" indent="0" algn="ctr">
              <a:buNone/>
            </a:pPr>
            <a:r>
              <a:rPr lang="en-US" sz="1200" dirty="0">
                <a:solidFill>
                  <a:srgbClr val="7FD3DE"/>
                </a:solidFill>
                <a:latin typeface="Calibri" pitchFamily="34" charset="0"/>
                <a:ea typeface="Calibri" pitchFamily="34" charset="-122"/>
                <a:cs typeface="Calibri" pitchFamily="34" charset="-120"/>
              </a:rPr>
              <a:t>Code &amp; data:  </a:t>
            </a:r>
            <a:r>
              <a:rPr lang="en-US" sz="1200" u="sng" dirty="0">
                <a:solidFill>
                  <a:srgbClr val="7FD3DE"/>
                </a:solidFill>
                <a:latin typeface="Calibri" pitchFamily="34" charset="0"/>
                <a:ea typeface="Calibri" pitchFamily="34" charset="-122"/>
                <a:cs typeface="Calibri" pitchFamily="34" charset="-120"/>
              </a:rPr>
              <a:t>github.com/carlosh93/TiSage</a:t>
            </a:r>
            <a:endParaRPr lang="en-US" sz="1200" u="sng" dirty="0"/>
          </a:p>
        </p:txBody>
      </p:sp>
      <p:grpSp>
        <p:nvGrpSpPr>
          <p:cNvPr id="18" name="Group 17">
            <a:extLst>
              <a:ext uri="{FF2B5EF4-FFF2-40B4-BE49-F238E27FC236}">
                <a16:creationId xmlns:a16="http://schemas.microsoft.com/office/drawing/2014/main" id="{7705537F-8842-2A66-33BA-0E87118EE6CC}"/>
              </a:ext>
            </a:extLst>
          </p:cNvPr>
          <p:cNvGrpSpPr/>
          <p:nvPr/>
        </p:nvGrpSpPr>
        <p:grpSpPr>
          <a:xfrm>
            <a:off x="593259" y="3984304"/>
            <a:ext cx="11049796" cy="1852958"/>
            <a:chOff x="554995" y="4153245"/>
            <a:chExt cx="11049796" cy="1852958"/>
          </a:xfrm>
        </p:grpSpPr>
        <p:sp>
          <p:nvSpPr>
            <p:cNvPr id="10" name="Rectangle 9">
              <a:extLst>
                <a:ext uri="{FF2B5EF4-FFF2-40B4-BE49-F238E27FC236}">
                  <a16:creationId xmlns:a16="http://schemas.microsoft.com/office/drawing/2014/main" id="{A10E8E50-2FF3-D6A2-CC77-E9794D29C96F}"/>
                </a:ext>
              </a:extLst>
            </p:cNvPr>
            <p:cNvSpPr/>
            <p:nvPr/>
          </p:nvSpPr>
          <p:spPr>
            <a:xfrm>
              <a:off x="554995" y="4153245"/>
              <a:ext cx="11049796" cy="185295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A"/>
            </a:p>
          </p:txBody>
        </p:sp>
        <p:pic>
          <p:nvPicPr>
            <p:cNvPr id="9" name="Image 0" descr="/home/claude/deck/img/fig1_row2.png"/>
            <p:cNvPicPr>
              <a:picLocks noChangeAspect="1"/>
            </p:cNvPicPr>
            <p:nvPr/>
          </p:nvPicPr>
          <p:blipFill>
            <a:blip r:embed="rId3"/>
            <a:srcRect t="2086" r="521"/>
            <a:stretch>
              <a:fillRect/>
            </a:stretch>
          </p:blipFill>
          <p:spPr>
            <a:xfrm>
              <a:off x="587208" y="4176571"/>
              <a:ext cx="11017583" cy="1774227"/>
            </a:xfrm>
            <a:prstGeom prst="rect">
              <a:avLst/>
            </a:prstGeom>
          </p:spPr>
        </p:pic>
      </p:grpSp>
      <p:sp>
        <p:nvSpPr>
          <p:cNvPr id="11" name="Text 7"/>
          <p:cNvSpPr txBox="1"/>
          <p:nvPr/>
        </p:nvSpPr>
        <p:spPr>
          <a:xfrm>
            <a:off x="593259" y="5874485"/>
            <a:ext cx="8686800" cy="237744"/>
          </a:xfrm>
          <a:prstGeom prst="rect">
            <a:avLst/>
          </a:prstGeom>
          <a:noFill/>
          <a:ln/>
        </p:spPr>
        <p:txBody>
          <a:bodyPr wrap="square" lIns="0" tIns="0" rIns="0" bIns="0" rtlCol="0" anchor="ctr"/>
          <a:lstStyle/>
          <a:p>
            <a:pPr marL="0" indent="0">
              <a:buNone/>
            </a:pPr>
            <a:r>
              <a:rPr lang="en-US" sz="1050" dirty="0">
                <a:solidFill>
                  <a:srgbClr val="9AAFB6"/>
                </a:solidFill>
                <a:latin typeface="Calibri" pitchFamily="34" charset="0"/>
                <a:ea typeface="Calibri" pitchFamily="34" charset="-122"/>
                <a:cs typeface="Calibri" pitchFamily="34" charset="-120"/>
              </a:rPr>
              <a:t>One patient, four follow-up visits — raw image, expert wound mask, and pixel-level tissue masks.</a:t>
            </a:r>
            <a:endParaRPr lang="en-US" sz="1050" dirty="0"/>
          </a:p>
        </p:txBody>
      </p:sp>
      <p:pic>
        <p:nvPicPr>
          <p:cNvPr id="16" name="Picture 15">
            <a:extLst>
              <a:ext uri="{FF2B5EF4-FFF2-40B4-BE49-F238E27FC236}">
                <a16:creationId xmlns:a16="http://schemas.microsoft.com/office/drawing/2014/main" id="{B0B9FAE1-E0ED-9B39-2E11-94CA6A3AD7F1}"/>
              </a:ext>
            </a:extLst>
          </p:cNvPr>
          <p:cNvPicPr>
            <a:picLocks noChangeAspect="1"/>
          </p:cNvPicPr>
          <p:nvPr/>
        </p:nvPicPr>
        <p:blipFill>
          <a:blip r:embed="rId4"/>
          <a:stretch>
            <a:fillRect/>
          </a:stretch>
        </p:blipFill>
        <p:spPr>
          <a:xfrm>
            <a:off x="9816039" y="28890"/>
            <a:ext cx="2217150" cy="1193850"/>
          </a:xfrm>
          <a:prstGeom prst="rect">
            <a:avLst/>
          </a:prstGeom>
        </p:spPr>
      </p:pic>
      <p:sp>
        <p:nvSpPr>
          <p:cNvPr id="21" name="Oval 20">
            <a:extLst>
              <a:ext uri="{FF2B5EF4-FFF2-40B4-BE49-F238E27FC236}">
                <a16:creationId xmlns:a16="http://schemas.microsoft.com/office/drawing/2014/main" id="{B58015C1-1CBD-2E4B-4D7F-278A577C4A8D}"/>
              </a:ext>
            </a:extLst>
          </p:cNvPr>
          <p:cNvSpPr/>
          <p:nvPr/>
        </p:nvSpPr>
        <p:spPr>
          <a:xfrm>
            <a:off x="615640" y="540774"/>
            <a:ext cx="145532" cy="145532"/>
          </a:xfrm>
          <a:prstGeom prst="ellipse">
            <a:avLst/>
          </a:prstGeom>
          <a:solidFill>
            <a:srgbClr val="80D3DE"/>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A"/>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329184"/>
            <a:ext cx="11094415" cy="237744"/>
          </a:xfrm>
          <a:prstGeom prst="rect">
            <a:avLst/>
          </a:prstGeom>
          <a:noFill/>
          <a:ln/>
        </p:spPr>
        <p:txBody>
          <a:bodyPr wrap="square" lIns="0" tIns="0" rIns="0" bIns="0" rtlCol="0" anchor="ctr"/>
          <a:lstStyle/>
          <a:p>
            <a:pPr marL="0" indent="0">
              <a:buNone/>
            </a:pPr>
            <a:r>
              <a:rPr lang="en-US" sz="1150" b="1" kern="0" spc="160" dirty="0">
                <a:solidFill>
                  <a:srgbClr val="0C8BA1"/>
                </a:solidFill>
                <a:latin typeface="Calibri" pitchFamily="34" charset="0"/>
                <a:ea typeface="Calibri" pitchFamily="34" charset="-122"/>
                <a:cs typeface="Calibri" pitchFamily="34" charset="-120"/>
              </a:rPr>
              <a:t>CLINICAL MOTIVATION</a:t>
            </a:r>
            <a:endParaRPr lang="en-US" sz="1150" dirty="0"/>
          </a:p>
        </p:txBody>
      </p:sp>
      <p:sp>
        <p:nvSpPr>
          <p:cNvPr id="4" name="Shape 2"/>
          <p:cNvSpPr/>
          <p:nvPr/>
        </p:nvSpPr>
        <p:spPr>
          <a:xfrm>
            <a:off x="548640" y="1353312"/>
            <a:ext cx="6720840" cy="1481328"/>
          </a:xfrm>
          <a:prstGeom prst="roundRect">
            <a:avLst>
              <a:gd name="adj" fmla="val 4938"/>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5" name="Shape 3"/>
          <p:cNvSpPr/>
          <p:nvPr/>
        </p:nvSpPr>
        <p:spPr>
          <a:xfrm>
            <a:off x="786384" y="1609344"/>
            <a:ext cx="384048" cy="384048"/>
          </a:xfrm>
          <a:prstGeom prst="ellipse">
            <a:avLst/>
          </a:prstGeom>
          <a:solidFill>
            <a:srgbClr val="0C8BA1"/>
          </a:solidFill>
          <a:ln w="12700">
            <a:solidFill>
              <a:srgbClr val="0C8BA1"/>
            </a:solidFill>
            <a:prstDash val="solid"/>
          </a:ln>
        </p:spPr>
        <p:txBody>
          <a:bodyPr/>
          <a:lstStyle/>
          <a:p>
            <a:endParaRPr lang="en-SA"/>
          </a:p>
        </p:txBody>
      </p:sp>
      <p:sp>
        <p:nvSpPr>
          <p:cNvPr id="6" name="Text 4"/>
          <p:cNvSpPr txBox="1"/>
          <p:nvPr/>
        </p:nvSpPr>
        <p:spPr>
          <a:xfrm>
            <a:off x="786384" y="1609344"/>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7" name="Text 5"/>
          <p:cNvSpPr txBox="1"/>
          <p:nvPr/>
        </p:nvSpPr>
        <p:spPr>
          <a:xfrm>
            <a:off x="1353312" y="1536192"/>
            <a:ext cx="5715000" cy="310896"/>
          </a:xfrm>
          <a:prstGeom prst="rect">
            <a:avLst/>
          </a:prstGeom>
          <a:noFill/>
          <a:ln/>
        </p:spPr>
        <p:txBody>
          <a:bodyPr wrap="square" lIns="0" tIns="0" rIns="0" bIns="0" rtlCol="0" anchor="ctr"/>
          <a:lstStyle/>
          <a:p>
            <a:pPr marL="0" indent="0">
              <a:buNone/>
            </a:pPr>
            <a:r>
              <a:rPr lang="en-US" sz="1600" b="1" dirty="0">
                <a:solidFill>
                  <a:srgbClr val="0B2F3A"/>
                </a:solidFill>
                <a:latin typeface="Cambria" pitchFamily="34" charset="0"/>
                <a:ea typeface="Cambria" pitchFamily="34" charset="-122"/>
                <a:cs typeface="Cambria" pitchFamily="34" charset="-120"/>
              </a:rPr>
              <a:t>Composition, not just the boundary</a:t>
            </a:r>
            <a:endParaRPr lang="en-US" sz="1600" dirty="0"/>
          </a:p>
        </p:txBody>
      </p:sp>
      <p:sp>
        <p:nvSpPr>
          <p:cNvPr id="8" name="Text 6"/>
          <p:cNvSpPr txBox="1"/>
          <p:nvPr/>
        </p:nvSpPr>
        <p:spPr>
          <a:xfrm>
            <a:off x="1353312" y="1883664"/>
            <a:ext cx="5715000" cy="822960"/>
          </a:xfrm>
          <a:prstGeom prst="rect">
            <a:avLst/>
          </a:prstGeom>
          <a:noFill/>
          <a:ln/>
        </p:spPr>
        <p:txBody>
          <a:bodyPr wrap="square" lIns="0" tIns="0" rIns="0" bIns="0" rtlCol="0" anchor="ctr"/>
          <a:lstStyle/>
          <a:p>
            <a:pPr marL="0" indent="0">
              <a:buNone/>
            </a:pPr>
            <a:r>
              <a:rPr lang="en-US" sz="1500" dirty="0">
                <a:solidFill>
                  <a:srgbClr val="5B6E75"/>
                </a:solidFill>
                <a:latin typeface="Calibri" pitchFamily="34" charset="0"/>
                <a:ea typeface="Calibri" pitchFamily="34" charset="-122"/>
                <a:cs typeface="Calibri" pitchFamily="34" charset="-120"/>
              </a:rPr>
              <a:t>The spatial distribution of epithelial, slough, granulation and necrotic tissue encodes inflammation, infection risk and healing progression — the information clinicians actually act on.</a:t>
            </a:r>
            <a:endParaRPr lang="en-US" sz="1500" dirty="0"/>
          </a:p>
        </p:txBody>
      </p:sp>
      <p:sp>
        <p:nvSpPr>
          <p:cNvPr id="9" name="Shape 7"/>
          <p:cNvSpPr/>
          <p:nvPr/>
        </p:nvSpPr>
        <p:spPr>
          <a:xfrm>
            <a:off x="548640" y="3017520"/>
            <a:ext cx="6720840" cy="1481328"/>
          </a:xfrm>
          <a:prstGeom prst="roundRect">
            <a:avLst>
              <a:gd name="adj" fmla="val 4938"/>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0" name="Shape 8"/>
          <p:cNvSpPr/>
          <p:nvPr/>
        </p:nvSpPr>
        <p:spPr>
          <a:xfrm>
            <a:off x="786384" y="3273552"/>
            <a:ext cx="384048" cy="384048"/>
          </a:xfrm>
          <a:prstGeom prst="ellipse">
            <a:avLst/>
          </a:prstGeom>
          <a:solidFill>
            <a:srgbClr val="0C8BA1"/>
          </a:solidFill>
          <a:ln w="12700">
            <a:solidFill>
              <a:srgbClr val="0C8BA1"/>
            </a:solidFill>
            <a:prstDash val="solid"/>
          </a:ln>
        </p:spPr>
        <p:txBody>
          <a:bodyPr/>
          <a:lstStyle/>
          <a:p>
            <a:endParaRPr lang="en-SA"/>
          </a:p>
        </p:txBody>
      </p:sp>
      <p:sp>
        <p:nvSpPr>
          <p:cNvPr id="11" name="Text 9"/>
          <p:cNvSpPr txBox="1"/>
          <p:nvPr/>
        </p:nvSpPr>
        <p:spPr>
          <a:xfrm>
            <a:off x="786384" y="3273552"/>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2" name="Text 10"/>
          <p:cNvSpPr txBox="1"/>
          <p:nvPr/>
        </p:nvSpPr>
        <p:spPr>
          <a:xfrm>
            <a:off x="1353312" y="3200400"/>
            <a:ext cx="5715000" cy="310896"/>
          </a:xfrm>
          <a:prstGeom prst="rect">
            <a:avLst/>
          </a:prstGeom>
          <a:noFill/>
          <a:ln/>
        </p:spPr>
        <p:txBody>
          <a:bodyPr wrap="square" lIns="0" tIns="0" rIns="0" bIns="0" rtlCol="0" anchor="ctr"/>
          <a:lstStyle/>
          <a:p>
            <a:pPr marL="0" indent="0">
              <a:buNone/>
            </a:pPr>
            <a:r>
              <a:rPr lang="en-US" sz="1600" b="1" dirty="0">
                <a:solidFill>
                  <a:srgbClr val="0B2F3A"/>
                </a:solidFill>
                <a:latin typeface="Cambria" pitchFamily="34" charset="0"/>
                <a:ea typeface="Cambria" pitchFamily="34" charset="-122"/>
                <a:cs typeface="Cambria" pitchFamily="34" charset="-120"/>
              </a:rPr>
              <a:t>Annotation is the bottleneck</a:t>
            </a:r>
            <a:endParaRPr lang="en-US" sz="1600" dirty="0"/>
          </a:p>
        </p:txBody>
      </p:sp>
      <p:sp>
        <p:nvSpPr>
          <p:cNvPr id="13" name="Text 11"/>
          <p:cNvSpPr txBox="1"/>
          <p:nvPr/>
        </p:nvSpPr>
        <p:spPr>
          <a:xfrm>
            <a:off x="1353312" y="3547872"/>
            <a:ext cx="5715000" cy="822960"/>
          </a:xfrm>
          <a:prstGeom prst="rect">
            <a:avLst/>
          </a:prstGeom>
          <a:noFill/>
          <a:ln/>
        </p:spPr>
        <p:txBody>
          <a:bodyPr wrap="square" lIns="0" tIns="0" rIns="0" bIns="0" rtlCol="0" anchor="ctr"/>
          <a:lstStyle/>
          <a:p>
            <a:pPr marL="0" indent="0">
              <a:buNone/>
            </a:pPr>
            <a:r>
              <a:rPr lang="en-US" sz="1500" dirty="0">
                <a:solidFill>
                  <a:srgbClr val="5B6E75"/>
                </a:solidFill>
                <a:latin typeface="Calibri" pitchFamily="34" charset="0"/>
                <a:ea typeface="Calibri" pitchFamily="34" charset="-122"/>
                <a:cs typeface="Calibri" pitchFamily="34" charset="-120"/>
              </a:rPr>
              <a:t>Dense pixel-level tissue labelling is labour-intensive, costly and inherently subjective — even among specialised wound-care experts.</a:t>
            </a:r>
            <a:endParaRPr lang="en-US" sz="1500" dirty="0"/>
          </a:p>
        </p:txBody>
      </p:sp>
      <p:sp>
        <p:nvSpPr>
          <p:cNvPr id="14" name="Shape 12"/>
          <p:cNvSpPr/>
          <p:nvPr/>
        </p:nvSpPr>
        <p:spPr>
          <a:xfrm>
            <a:off x="548640" y="4681728"/>
            <a:ext cx="6720840" cy="1481328"/>
          </a:xfrm>
          <a:prstGeom prst="roundRect">
            <a:avLst>
              <a:gd name="adj" fmla="val 4938"/>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5" name="Shape 13"/>
          <p:cNvSpPr/>
          <p:nvPr/>
        </p:nvSpPr>
        <p:spPr>
          <a:xfrm>
            <a:off x="786384" y="4937760"/>
            <a:ext cx="384048" cy="384048"/>
          </a:xfrm>
          <a:prstGeom prst="ellipse">
            <a:avLst/>
          </a:prstGeom>
          <a:solidFill>
            <a:srgbClr val="0C8BA1"/>
          </a:solidFill>
          <a:ln w="12700">
            <a:solidFill>
              <a:srgbClr val="0C8BA1"/>
            </a:solidFill>
            <a:prstDash val="solid"/>
          </a:ln>
        </p:spPr>
        <p:txBody>
          <a:bodyPr/>
          <a:lstStyle/>
          <a:p>
            <a:endParaRPr lang="en-SA"/>
          </a:p>
        </p:txBody>
      </p:sp>
      <p:sp>
        <p:nvSpPr>
          <p:cNvPr id="16" name="Text 14"/>
          <p:cNvSpPr txBox="1"/>
          <p:nvPr/>
        </p:nvSpPr>
        <p:spPr>
          <a:xfrm>
            <a:off x="786384" y="493776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7" name="Text 15"/>
          <p:cNvSpPr txBox="1"/>
          <p:nvPr/>
        </p:nvSpPr>
        <p:spPr>
          <a:xfrm>
            <a:off x="1353312" y="4864608"/>
            <a:ext cx="5715000" cy="310896"/>
          </a:xfrm>
          <a:prstGeom prst="rect">
            <a:avLst/>
          </a:prstGeom>
          <a:noFill/>
          <a:ln/>
        </p:spPr>
        <p:txBody>
          <a:bodyPr wrap="square" lIns="0" tIns="0" rIns="0" bIns="0" rtlCol="0" anchor="ctr"/>
          <a:lstStyle/>
          <a:p>
            <a:pPr marL="0" indent="0">
              <a:buNone/>
            </a:pPr>
            <a:r>
              <a:rPr lang="en-US" sz="1600" b="1" dirty="0">
                <a:solidFill>
                  <a:srgbClr val="0B2F3A"/>
                </a:solidFill>
                <a:latin typeface="Cambria" pitchFamily="34" charset="0"/>
                <a:ea typeface="Cambria" pitchFamily="34" charset="-122"/>
                <a:cs typeface="Cambria" pitchFamily="34" charset="-120"/>
              </a:rPr>
              <a:t>Neglected diseases are worst served</a:t>
            </a:r>
            <a:endParaRPr lang="en-US" sz="1600" dirty="0"/>
          </a:p>
        </p:txBody>
      </p:sp>
      <p:sp>
        <p:nvSpPr>
          <p:cNvPr id="18" name="Text 16"/>
          <p:cNvSpPr txBox="1"/>
          <p:nvPr/>
        </p:nvSpPr>
        <p:spPr>
          <a:xfrm>
            <a:off x="1353312" y="5212080"/>
            <a:ext cx="5715000" cy="822960"/>
          </a:xfrm>
          <a:prstGeom prst="rect">
            <a:avLst/>
          </a:prstGeom>
          <a:noFill/>
          <a:ln/>
        </p:spPr>
        <p:txBody>
          <a:bodyPr wrap="square" lIns="0" tIns="0" rIns="0" bIns="0" rtlCol="0" anchor="ctr"/>
          <a:lstStyle/>
          <a:p>
            <a:pPr marL="0" indent="0">
              <a:buNone/>
            </a:pPr>
            <a:r>
              <a:rPr lang="en-US" sz="1500" dirty="0">
                <a:solidFill>
                  <a:srgbClr val="5B6E75"/>
                </a:solidFill>
                <a:latin typeface="Calibri" pitchFamily="34" charset="0"/>
                <a:ea typeface="Calibri" pitchFamily="34" charset="-122"/>
                <a:cs typeface="Calibri" pitchFamily="34" charset="-120"/>
              </a:rPr>
              <a:t>Leprosy needs systematic longitudinal monitoring, yet expert annotation resources for it are scarce; most work stops at wound-boundary segmentation or coarse grading.</a:t>
            </a:r>
            <a:endParaRPr lang="en-US" sz="1500" dirty="0"/>
          </a:p>
        </p:txBody>
      </p:sp>
      <p:pic>
        <p:nvPicPr>
          <p:cNvPr id="19" name="Image 0" descr="/home/claude/deck/img/fig1_pair.png"/>
          <p:cNvPicPr>
            <a:picLocks noChangeAspect="1"/>
          </p:cNvPicPr>
          <p:nvPr/>
        </p:nvPicPr>
        <p:blipFill>
          <a:blip r:embed="rId3"/>
          <a:stretch>
            <a:fillRect/>
          </a:stretch>
        </p:blipFill>
        <p:spPr>
          <a:xfrm>
            <a:off x="7607808" y="1353312"/>
            <a:ext cx="4023360" cy="2336292"/>
          </a:xfrm>
          <a:prstGeom prst="rect">
            <a:avLst/>
          </a:prstGeom>
        </p:spPr>
      </p:pic>
      <p:sp>
        <p:nvSpPr>
          <p:cNvPr id="20" name="Text 17"/>
          <p:cNvSpPr txBox="1"/>
          <p:nvPr/>
        </p:nvSpPr>
        <p:spPr>
          <a:xfrm>
            <a:off x="7607808" y="3767328"/>
            <a:ext cx="4023360" cy="457200"/>
          </a:xfrm>
          <a:prstGeom prst="rect">
            <a:avLst/>
          </a:prstGeom>
          <a:noFill/>
          <a:ln/>
        </p:spPr>
        <p:txBody>
          <a:bodyPr wrap="square" lIns="0" tIns="0" rIns="0" bIns="0" rtlCol="0" anchor="ctr"/>
          <a:lstStyle/>
          <a:p>
            <a:pPr marL="0" indent="0">
              <a:lnSpc>
                <a:spcPts val="1400"/>
              </a:lnSpc>
              <a:buNone/>
            </a:pPr>
            <a:r>
              <a:rPr lang="en-US" sz="1050" i="1" dirty="0">
                <a:solidFill>
                  <a:srgbClr val="5B6E75"/>
                </a:solidFill>
                <a:latin typeface="Calibri" pitchFamily="34" charset="0"/>
                <a:ea typeface="Calibri" pitchFamily="34" charset="-122"/>
                <a:cs typeface="Calibri" pitchFamily="34" charset="-120"/>
              </a:rPr>
              <a:t>Chronic leprosy-related ulcer: raw smartphone image and the expert-delineated wound mask.</a:t>
            </a:r>
            <a:endParaRPr lang="en-US" sz="1050" dirty="0"/>
          </a:p>
        </p:txBody>
      </p:sp>
      <p:sp>
        <p:nvSpPr>
          <p:cNvPr id="21" name="Shape 18"/>
          <p:cNvSpPr/>
          <p:nvPr/>
        </p:nvSpPr>
        <p:spPr>
          <a:xfrm>
            <a:off x="7607808" y="4370832"/>
            <a:ext cx="4023360" cy="1792224"/>
          </a:xfrm>
          <a:prstGeom prst="roundRect">
            <a:avLst>
              <a:gd name="adj" fmla="val 4082"/>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22" name="Text 19"/>
          <p:cNvSpPr txBox="1"/>
          <p:nvPr/>
        </p:nvSpPr>
        <p:spPr>
          <a:xfrm>
            <a:off x="7790688" y="4680898"/>
            <a:ext cx="3657600" cy="274320"/>
          </a:xfrm>
          <a:prstGeom prst="rect">
            <a:avLst/>
          </a:prstGeom>
          <a:noFill/>
          <a:ln/>
        </p:spPr>
        <p:txBody>
          <a:bodyPr wrap="square" lIns="0" tIns="0" rIns="0" bIns="0" rtlCol="0" anchor="ctr"/>
          <a:lstStyle/>
          <a:p>
            <a:pPr marL="0" indent="0">
              <a:buNone/>
            </a:pPr>
            <a:r>
              <a:rPr lang="en-US" b="1" dirty="0">
                <a:solidFill>
                  <a:srgbClr val="0C8BA1"/>
                </a:solidFill>
                <a:latin typeface="Calibri" pitchFamily="34" charset="0"/>
                <a:ea typeface="Calibri" pitchFamily="34" charset="-122"/>
                <a:cs typeface="Calibri" pitchFamily="34" charset="-120"/>
              </a:rPr>
              <a:t>The clinical question</a:t>
            </a:r>
            <a:endParaRPr lang="en-US" dirty="0"/>
          </a:p>
        </p:txBody>
      </p:sp>
      <p:sp>
        <p:nvSpPr>
          <p:cNvPr id="23" name="Text 20"/>
          <p:cNvSpPr txBox="1"/>
          <p:nvPr/>
        </p:nvSpPr>
        <p:spPr>
          <a:xfrm>
            <a:off x="7790687" y="4846320"/>
            <a:ext cx="3764003" cy="1097280"/>
          </a:xfrm>
          <a:prstGeom prst="rect">
            <a:avLst/>
          </a:prstGeom>
          <a:noFill/>
          <a:ln/>
        </p:spPr>
        <p:txBody>
          <a:bodyPr wrap="square" lIns="0" tIns="0" rIns="0" bIns="0" rtlCol="0" anchor="ctr"/>
          <a:lstStyle/>
          <a:p>
            <a:pPr marL="0" indent="0">
              <a:lnSpc>
                <a:spcPts val="2100"/>
              </a:lnSpc>
              <a:buNone/>
            </a:pPr>
            <a:r>
              <a:rPr lang="en-US" sz="1600" dirty="0">
                <a:solidFill>
                  <a:srgbClr val="0B2F3A"/>
                </a:solidFill>
                <a:latin typeface="Cambria" pitchFamily="34" charset="0"/>
                <a:ea typeface="Cambria" pitchFamily="34" charset="-122"/>
                <a:cs typeface="Cambria" pitchFamily="34" charset="-120"/>
              </a:rPr>
              <a:t>How is the </a:t>
            </a:r>
            <a:r>
              <a:rPr lang="en-US" sz="1600" b="1" dirty="0">
                <a:solidFill>
                  <a:srgbClr val="0B2F3A"/>
                </a:solidFill>
                <a:latin typeface="Cambria" pitchFamily="34" charset="0"/>
                <a:ea typeface="Cambria" pitchFamily="34" charset="-122"/>
                <a:cs typeface="Cambria" pitchFamily="34" charset="-120"/>
              </a:rPr>
              <a:t>tissue</a:t>
            </a:r>
            <a:r>
              <a:rPr lang="en-US" sz="1600" dirty="0">
                <a:solidFill>
                  <a:srgbClr val="0B2F3A"/>
                </a:solidFill>
                <a:latin typeface="Cambria" pitchFamily="34" charset="0"/>
                <a:ea typeface="Cambria" pitchFamily="34" charset="-122"/>
                <a:cs typeface="Cambria" pitchFamily="34" charset="-120"/>
              </a:rPr>
              <a:t> mix inside this wound </a:t>
            </a:r>
            <a:r>
              <a:rPr lang="en-US" sz="1600" b="1" dirty="0">
                <a:solidFill>
                  <a:srgbClr val="0B2F3A"/>
                </a:solidFill>
                <a:latin typeface="Cambria" pitchFamily="34" charset="0"/>
                <a:ea typeface="Cambria" pitchFamily="34" charset="-122"/>
                <a:cs typeface="Cambria" pitchFamily="34" charset="-120"/>
              </a:rPr>
              <a:t>changing </a:t>
            </a:r>
            <a:r>
              <a:rPr lang="en-US" sz="1600" dirty="0">
                <a:solidFill>
                  <a:srgbClr val="0B2F3A"/>
                </a:solidFill>
                <a:latin typeface="Cambria" pitchFamily="34" charset="0"/>
                <a:ea typeface="Cambria" pitchFamily="34" charset="-122"/>
                <a:cs typeface="Cambria" pitchFamily="34" charset="-120"/>
              </a:rPr>
              <a:t>between visits?</a:t>
            </a:r>
            <a:endParaRPr lang="en-US" sz="1600" dirty="0"/>
          </a:p>
        </p:txBody>
      </p:sp>
      <p:sp>
        <p:nvSpPr>
          <p:cNvPr id="25" name="Text 21"/>
          <p:cNvSpPr txBox="1"/>
          <p:nvPr/>
        </p:nvSpPr>
        <p:spPr>
          <a:xfrm>
            <a:off x="548640" y="6428232"/>
            <a:ext cx="8686800" cy="237744"/>
          </a:xfrm>
          <a:prstGeom prst="rect">
            <a:avLst/>
          </a:prstGeom>
          <a:noFill/>
          <a:ln/>
        </p:spPr>
        <p:txBody>
          <a:bodyPr wrap="square" lIns="0" tIns="0" rIns="0" bIns="0" rtlCol="0" anchor="ctr"/>
          <a:lstStyle/>
          <a:p>
            <a:pPr marL="0" indent="0">
              <a:buNone/>
            </a:pPr>
            <a:r>
              <a:rPr lang="en-US" sz="900" dirty="0">
                <a:solidFill>
                  <a:srgbClr val="9AAFB6"/>
                </a:solidFill>
                <a:latin typeface="Calibri" pitchFamily="34" charset="0"/>
                <a:ea typeface="Calibri" pitchFamily="34" charset="-122"/>
                <a:cs typeface="Calibri" pitchFamily="34" charset="-120"/>
              </a:rPr>
              <a:t>LUTSeg  ·  ISIC Workshop @ MICCAI 2026</a:t>
            </a:r>
            <a:endParaRPr lang="en-US" sz="900" dirty="0"/>
          </a:p>
        </p:txBody>
      </p:sp>
      <p:sp>
        <p:nvSpPr>
          <p:cNvPr id="26" name="Text 22"/>
          <p:cNvSpPr txBox="1"/>
          <p:nvPr/>
        </p:nvSpPr>
        <p:spPr>
          <a:xfrm>
            <a:off x="10728655" y="6428232"/>
            <a:ext cx="914400" cy="237744"/>
          </a:xfrm>
          <a:prstGeom prst="rect">
            <a:avLst/>
          </a:prstGeom>
          <a:noFill/>
          <a:ln/>
        </p:spPr>
        <p:txBody>
          <a:bodyPr wrap="square" lIns="0" tIns="0" rIns="0" bIns="0" rtlCol="0" anchor="ctr"/>
          <a:lstStyle/>
          <a:p>
            <a:pPr marL="0" indent="0" algn="r">
              <a:buNone/>
            </a:pPr>
            <a:r>
              <a:rPr lang="en-US" sz="900" dirty="0">
                <a:solidFill>
                  <a:srgbClr val="9AAFB6"/>
                </a:solidFill>
                <a:latin typeface="Calibri" pitchFamily="34" charset="0"/>
                <a:ea typeface="Calibri" pitchFamily="34" charset="-122"/>
                <a:cs typeface="Calibri" pitchFamily="34" charset="-120"/>
              </a:rPr>
              <a:t>2</a:t>
            </a:r>
            <a:endParaRPr lang="en-US" sz="900" dirty="0"/>
          </a:p>
        </p:txBody>
      </p:sp>
      <p:sp>
        <p:nvSpPr>
          <p:cNvPr id="24" name="Text 1">
            <a:extLst>
              <a:ext uri="{FF2B5EF4-FFF2-40B4-BE49-F238E27FC236}">
                <a16:creationId xmlns:a16="http://schemas.microsoft.com/office/drawing/2014/main" id="{EF30D2FA-C49C-CF7B-DC2C-DA668288C296}"/>
              </a:ext>
            </a:extLst>
          </p:cNvPr>
          <p:cNvSpPr txBox="1"/>
          <p:nvPr/>
        </p:nvSpPr>
        <p:spPr>
          <a:xfrm>
            <a:off x="548640" y="602068"/>
            <a:ext cx="11094415" cy="512064"/>
          </a:xfrm>
          <a:prstGeom prst="rect">
            <a:avLst/>
          </a:prstGeom>
          <a:noFill/>
          <a:ln/>
        </p:spPr>
        <p:txBody>
          <a:bodyPr wrap="square" lIns="0" tIns="0" rIns="0" bIns="0" rtlCol="0" anchor="t"/>
          <a:lstStyle/>
          <a:p>
            <a:pPr marL="0" indent="0">
              <a:buNone/>
            </a:pPr>
            <a:r>
              <a:rPr lang="en-US" sz="2900" b="1" dirty="0">
                <a:solidFill>
                  <a:srgbClr val="0B2F3A"/>
                </a:solidFill>
                <a:latin typeface="Cambria" pitchFamily="34" charset="0"/>
                <a:ea typeface="Cambria" pitchFamily="34" charset="-122"/>
                <a:cs typeface="Cambria" pitchFamily="34" charset="-120"/>
              </a:rPr>
              <a:t>Why a longitudinal, multi-expert tissue dataset?</a:t>
            </a:r>
            <a:endParaRPr lang="en-US" sz="2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4" name="Shape 22">
            <a:extLst>
              <a:ext uri="{FF2B5EF4-FFF2-40B4-BE49-F238E27FC236}">
                <a16:creationId xmlns:a16="http://schemas.microsoft.com/office/drawing/2014/main" id="{8DD74CDE-1F82-CD61-3D29-30102A451B2E}"/>
              </a:ext>
            </a:extLst>
          </p:cNvPr>
          <p:cNvSpPr/>
          <p:nvPr/>
        </p:nvSpPr>
        <p:spPr>
          <a:xfrm>
            <a:off x="6272552" y="2814194"/>
            <a:ext cx="5365017" cy="1907738"/>
          </a:xfrm>
          <a:prstGeom prst="roundRect">
            <a:avLst>
              <a:gd name="adj" fmla="val 5333"/>
            </a:avLst>
          </a:prstGeom>
          <a:solidFill>
            <a:schemeClr val="bg1">
              <a:lumMod val="95000"/>
            </a:schemeClr>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3" name="Text 1"/>
          <p:cNvSpPr txBox="1"/>
          <p:nvPr/>
        </p:nvSpPr>
        <p:spPr>
          <a:xfrm>
            <a:off x="548640" y="585216"/>
            <a:ext cx="11094415" cy="566928"/>
          </a:xfrm>
          <a:prstGeom prst="rect">
            <a:avLst/>
          </a:prstGeom>
          <a:noFill/>
          <a:ln/>
        </p:spPr>
        <p:txBody>
          <a:bodyPr wrap="square" lIns="0" tIns="0" rIns="0" bIns="0" rtlCol="0" anchor="t"/>
          <a:lstStyle/>
          <a:p>
            <a:pPr marL="0" indent="0">
              <a:buNone/>
            </a:pPr>
            <a:endParaRPr lang="en-US" sz="3000" dirty="0"/>
          </a:p>
        </p:txBody>
      </p:sp>
      <p:sp>
        <p:nvSpPr>
          <p:cNvPr id="2" name="Text 0"/>
          <p:cNvSpPr txBox="1"/>
          <p:nvPr/>
        </p:nvSpPr>
        <p:spPr>
          <a:xfrm>
            <a:off x="548640" y="329184"/>
            <a:ext cx="11094415" cy="237744"/>
          </a:xfrm>
          <a:prstGeom prst="rect">
            <a:avLst/>
          </a:prstGeom>
          <a:noFill/>
          <a:ln/>
        </p:spPr>
        <p:txBody>
          <a:bodyPr wrap="square" lIns="0" tIns="0" rIns="0" bIns="0" rtlCol="0" anchor="ctr"/>
          <a:lstStyle/>
          <a:p>
            <a:pPr marL="0" indent="0">
              <a:buNone/>
            </a:pPr>
            <a:r>
              <a:rPr lang="en-US" sz="1150" b="1" kern="0" spc="160" dirty="0">
                <a:solidFill>
                  <a:srgbClr val="0C8BA1"/>
                </a:solidFill>
                <a:latin typeface="Calibri" pitchFamily="34" charset="0"/>
                <a:ea typeface="Calibri" pitchFamily="34" charset="-122"/>
                <a:cs typeface="Calibri" pitchFamily="34" charset="-120"/>
              </a:rPr>
              <a:t>MOTIVATION - RELATED DATASETS</a:t>
            </a:r>
            <a:endParaRPr lang="en-US" sz="1150" dirty="0"/>
          </a:p>
        </p:txBody>
      </p:sp>
      <p:sp>
        <p:nvSpPr>
          <p:cNvPr id="24" name="Shape 22"/>
          <p:cNvSpPr/>
          <p:nvPr/>
        </p:nvSpPr>
        <p:spPr>
          <a:xfrm>
            <a:off x="545897" y="4963522"/>
            <a:ext cx="11091672" cy="1082332"/>
          </a:xfrm>
          <a:prstGeom prst="roundRect">
            <a:avLst>
              <a:gd name="adj" fmla="val 5333"/>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26" name="Text 24"/>
          <p:cNvSpPr txBox="1"/>
          <p:nvPr/>
        </p:nvSpPr>
        <p:spPr>
          <a:xfrm>
            <a:off x="820217" y="5131454"/>
            <a:ext cx="10515600" cy="777240"/>
          </a:xfrm>
          <a:prstGeom prst="rect">
            <a:avLst/>
          </a:prstGeom>
          <a:noFill/>
          <a:ln/>
        </p:spPr>
        <p:txBody>
          <a:bodyPr wrap="square" lIns="0" tIns="0" rIns="0" bIns="0" rtlCol="0" anchor="ctr"/>
          <a:lstStyle/>
          <a:p>
            <a:r>
              <a:rPr lang="en-US" b="1" dirty="0">
                <a:solidFill>
                  <a:srgbClr val="0A6673"/>
                </a:solidFill>
                <a:latin typeface="Calibri" pitchFamily="34" charset="0"/>
                <a:ea typeface="Calibri" pitchFamily="34" charset="-122"/>
                <a:cs typeface="Calibri" pitchFamily="34" charset="-120"/>
              </a:rPr>
              <a:t>Why that matters:  </a:t>
            </a:r>
            <a:r>
              <a:rPr lang="en-US" dirty="0">
                <a:solidFill>
                  <a:srgbClr val="0B2F3A"/>
                </a:solidFill>
                <a:latin typeface="Calibri" pitchFamily="34" charset="0"/>
                <a:ea typeface="Calibri" pitchFamily="34" charset="-122"/>
                <a:cs typeface="Calibri" pitchFamily="34" charset="-120"/>
              </a:rPr>
              <a:t>without repeat visits we cannot measure whether a wound is healing; without several annotators we cannot know how reliable the labels we measure it with actually are.</a:t>
            </a:r>
            <a:endParaRPr lang="en-US" dirty="0"/>
          </a:p>
        </p:txBody>
      </p:sp>
      <p:sp>
        <p:nvSpPr>
          <p:cNvPr id="28" name="Text 25"/>
          <p:cNvSpPr txBox="1"/>
          <p:nvPr/>
        </p:nvSpPr>
        <p:spPr>
          <a:xfrm>
            <a:off x="548640" y="6428232"/>
            <a:ext cx="8686800" cy="237744"/>
          </a:xfrm>
          <a:prstGeom prst="rect">
            <a:avLst/>
          </a:prstGeom>
          <a:noFill/>
          <a:ln/>
        </p:spPr>
        <p:txBody>
          <a:bodyPr wrap="square" lIns="0" tIns="0" rIns="0" bIns="0" rtlCol="0" anchor="ctr"/>
          <a:lstStyle/>
          <a:p>
            <a:pPr marL="0" indent="0">
              <a:buNone/>
            </a:pPr>
            <a:r>
              <a:rPr lang="en-US" sz="900" dirty="0">
                <a:solidFill>
                  <a:srgbClr val="9AAFB6"/>
                </a:solidFill>
                <a:latin typeface="Calibri" pitchFamily="34" charset="0"/>
                <a:ea typeface="Calibri" pitchFamily="34" charset="-122"/>
                <a:cs typeface="Calibri" pitchFamily="34" charset="-120"/>
              </a:rPr>
              <a:t>LUTSeg  ·  ISIC Workshop @ MICCAI 2026</a:t>
            </a:r>
            <a:endParaRPr lang="en-US" sz="900" dirty="0"/>
          </a:p>
        </p:txBody>
      </p:sp>
      <p:sp>
        <p:nvSpPr>
          <p:cNvPr id="29" name="Text 26"/>
          <p:cNvSpPr txBox="1"/>
          <p:nvPr/>
        </p:nvSpPr>
        <p:spPr>
          <a:xfrm>
            <a:off x="10728655" y="6428232"/>
            <a:ext cx="914400" cy="237744"/>
          </a:xfrm>
          <a:prstGeom prst="rect">
            <a:avLst/>
          </a:prstGeom>
          <a:noFill/>
          <a:ln/>
        </p:spPr>
        <p:txBody>
          <a:bodyPr wrap="square" lIns="0" tIns="0" rIns="0" bIns="0" rtlCol="0" anchor="ctr"/>
          <a:lstStyle/>
          <a:p>
            <a:pPr marL="0" indent="0" algn="r">
              <a:buNone/>
            </a:pPr>
            <a:r>
              <a:rPr lang="en-US" sz="900" dirty="0">
                <a:solidFill>
                  <a:srgbClr val="9AAFB6"/>
                </a:solidFill>
                <a:latin typeface="Calibri" pitchFamily="34" charset="0"/>
                <a:ea typeface="Calibri" pitchFamily="34" charset="-122"/>
                <a:cs typeface="Calibri" pitchFamily="34" charset="-120"/>
              </a:rPr>
              <a:t>3</a:t>
            </a:r>
            <a:endParaRPr lang="en-US" sz="900" dirty="0"/>
          </a:p>
        </p:txBody>
      </p:sp>
      <p:sp>
        <p:nvSpPr>
          <p:cNvPr id="30" name="Text 1">
            <a:extLst>
              <a:ext uri="{FF2B5EF4-FFF2-40B4-BE49-F238E27FC236}">
                <a16:creationId xmlns:a16="http://schemas.microsoft.com/office/drawing/2014/main" id="{EF5417FF-EBBD-E64D-D5A8-AD415252A28A}"/>
              </a:ext>
            </a:extLst>
          </p:cNvPr>
          <p:cNvSpPr txBox="1"/>
          <p:nvPr/>
        </p:nvSpPr>
        <p:spPr>
          <a:xfrm>
            <a:off x="548640" y="602068"/>
            <a:ext cx="11094415" cy="512064"/>
          </a:xfrm>
          <a:prstGeom prst="rect">
            <a:avLst/>
          </a:prstGeom>
          <a:noFill/>
          <a:ln/>
        </p:spPr>
        <p:txBody>
          <a:bodyPr wrap="square" lIns="0" tIns="0" rIns="0" bIns="0" rtlCol="0" anchor="t"/>
          <a:lstStyle/>
          <a:p>
            <a:pPr marL="0" indent="0">
              <a:buNone/>
            </a:pPr>
            <a:r>
              <a:rPr lang="en-US" sz="2900" b="1" dirty="0">
                <a:solidFill>
                  <a:srgbClr val="0B2F3A"/>
                </a:solidFill>
                <a:latin typeface="Cambria" pitchFamily="34" charset="0"/>
                <a:ea typeface="Cambria" pitchFamily="34" charset="-122"/>
                <a:cs typeface="Cambria" pitchFamily="34" charset="-120"/>
              </a:rPr>
              <a:t>Why a longitudinal, multi-expert tissue dataset?</a:t>
            </a:r>
            <a:endParaRPr lang="en-US" sz="2900" dirty="0"/>
          </a:p>
        </p:txBody>
      </p:sp>
      <p:graphicFrame>
        <p:nvGraphicFramePr>
          <p:cNvPr id="31" name="Table 0">
            <a:extLst>
              <a:ext uri="{FF2B5EF4-FFF2-40B4-BE49-F238E27FC236}">
                <a16:creationId xmlns:a16="http://schemas.microsoft.com/office/drawing/2014/main" id="{E6257ACD-C5D3-DE46-3596-77767E6E27D0}"/>
              </a:ext>
            </a:extLst>
          </p:cNvPr>
          <p:cNvGraphicFramePr>
            <a:graphicFrameLocks noGrp="1"/>
          </p:cNvGraphicFramePr>
          <p:nvPr>
            <p:extLst>
              <p:ext uri="{D42A27DB-BD31-4B8C-83A1-F6EECF244321}">
                <p14:modId xmlns:p14="http://schemas.microsoft.com/office/powerpoint/2010/main" val="2937110447"/>
              </p:ext>
            </p:extLst>
          </p:nvPr>
        </p:nvGraphicFramePr>
        <p:xfrm>
          <a:off x="548640" y="1293876"/>
          <a:ext cx="5365016" cy="3428056"/>
        </p:xfrm>
        <a:graphic>
          <a:graphicData uri="http://schemas.openxmlformats.org/drawingml/2006/table">
            <a:tbl>
              <a:tblPr/>
              <a:tblGrid>
                <a:gridCol w="2904290">
                  <a:extLst>
                    <a:ext uri="{9D8B030D-6E8A-4147-A177-3AD203B41FA5}">
                      <a16:colId xmlns:a16="http://schemas.microsoft.com/office/drawing/2014/main" val="20000"/>
                    </a:ext>
                  </a:extLst>
                </a:gridCol>
                <a:gridCol w="1214521">
                  <a:extLst>
                    <a:ext uri="{9D8B030D-6E8A-4147-A177-3AD203B41FA5}">
                      <a16:colId xmlns:a16="http://schemas.microsoft.com/office/drawing/2014/main" val="20001"/>
                    </a:ext>
                  </a:extLst>
                </a:gridCol>
                <a:gridCol w="1246205">
                  <a:extLst>
                    <a:ext uri="{9D8B030D-6E8A-4147-A177-3AD203B41FA5}">
                      <a16:colId xmlns:a16="http://schemas.microsoft.com/office/drawing/2014/main" val="20002"/>
                    </a:ext>
                  </a:extLst>
                </a:gridCol>
              </a:tblGrid>
              <a:tr h="606261">
                <a:tc>
                  <a:txBody>
                    <a:bodyPr/>
                    <a:lstStyle/>
                    <a:p>
                      <a:pPr marL="0" indent="0" algn="l">
                        <a:buNone/>
                      </a:pPr>
                      <a:r>
                        <a:rPr lang="en-US" sz="1800" b="1" dirty="0">
                          <a:solidFill>
                            <a:srgbClr val="FFFFFF"/>
                          </a:solidFill>
                          <a:latin typeface="Calibri" pitchFamily="34" charset="0"/>
                          <a:ea typeface="Calibri" pitchFamily="34" charset="-122"/>
                          <a:cs typeface="Calibri" pitchFamily="34" charset="-120"/>
                        </a:rPr>
                        <a:t>Wound tissue datasets</a:t>
                      </a:r>
                      <a:endParaRPr lang="en-US" sz="18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0B2F3A"/>
                    </a:solidFill>
                  </a:tcPr>
                </a:tc>
                <a:tc>
                  <a:txBody>
                    <a:bodyPr/>
                    <a:lstStyle/>
                    <a:p>
                      <a:pPr marL="0" indent="0" algn="ctr">
                        <a:buNone/>
                      </a:pPr>
                      <a:r>
                        <a:rPr lang="en-US" sz="1800" b="1" dirty="0">
                          <a:solidFill>
                            <a:srgbClr val="FFFFFF"/>
                          </a:solidFill>
                          <a:latin typeface="Calibri" pitchFamily="34" charset="0"/>
                          <a:ea typeface="Calibri" pitchFamily="34" charset="-122"/>
                          <a:cs typeface="Calibri" pitchFamily="34" charset="-120"/>
                        </a:rPr>
                        <a:t>Availability</a:t>
                      </a:r>
                      <a:endParaRPr lang="en-US" sz="18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0B2F3A"/>
                    </a:solidFill>
                  </a:tcPr>
                </a:tc>
                <a:tc>
                  <a:txBody>
                    <a:bodyPr/>
                    <a:lstStyle/>
                    <a:p>
                      <a:pPr marL="0" indent="0" algn="ctr">
                        <a:buNone/>
                      </a:pPr>
                      <a:r>
                        <a:rPr lang="en-US" sz="1800" b="1" dirty="0">
                          <a:solidFill>
                            <a:srgbClr val="FFFFFF"/>
                          </a:solidFill>
                          <a:latin typeface="Calibri" pitchFamily="34" charset="0"/>
                          <a:ea typeface="Calibri" pitchFamily="34" charset="-122"/>
                          <a:cs typeface="Calibri" pitchFamily="34" charset="-120"/>
                        </a:rPr>
                        <a:t>Tissue labels</a:t>
                      </a:r>
                      <a:endParaRPr lang="en-US" sz="18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0B2F3A"/>
                    </a:solidFill>
                  </a:tcPr>
                </a:tc>
                <a:extLst>
                  <a:ext uri="{0D108BD9-81ED-4DB2-BD59-A6C34878D82A}">
                    <a16:rowId xmlns:a16="http://schemas.microsoft.com/office/drawing/2014/main" val="10000"/>
                  </a:ext>
                </a:extLst>
              </a:tr>
              <a:tr h="536974">
                <a:tc>
                  <a:txBody>
                    <a:bodyPr/>
                    <a:lstStyle/>
                    <a:p>
                      <a:pPr marL="0" indent="0" algn="l">
                        <a:buNone/>
                      </a:pPr>
                      <a:r>
                        <a:rPr lang="en-US" sz="1800" b="1" dirty="0">
                          <a:solidFill>
                            <a:srgbClr val="0B2F3A"/>
                          </a:solidFill>
                          <a:latin typeface="Calibri" pitchFamily="34" charset="0"/>
                          <a:ea typeface="Calibri" pitchFamily="34" charset="-122"/>
                          <a:cs typeface="Calibri" pitchFamily="34" charset="-120"/>
                        </a:rPr>
                        <a:t>Kabir et al. (2025)</a:t>
                      </a:r>
                      <a:endParaRPr lang="en-US" sz="18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800" dirty="0">
                          <a:solidFill>
                            <a:srgbClr val="2E4A53"/>
                          </a:solidFill>
                          <a:latin typeface="Calibri" pitchFamily="34" charset="0"/>
                          <a:ea typeface="Calibri" pitchFamily="34" charset="-122"/>
                          <a:cs typeface="Calibri" pitchFamily="34" charset="-120"/>
                        </a:rPr>
                        <a:t>Private</a:t>
                      </a:r>
                      <a:endParaRPr lang="en-US" sz="18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800" dirty="0">
                          <a:solidFill>
                            <a:srgbClr val="2E4A53"/>
                          </a:solidFill>
                          <a:latin typeface="Calibri" pitchFamily="34" charset="0"/>
                          <a:ea typeface="Calibri" pitchFamily="34" charset="-122"/>
                          <a:cs typeface="Calibri" pitchFamily="34" charset="-120"/>
                        </a:rPr>
                        <a:t>6 classes</a:t>
                      </a:r>
                      <a:endParaRPr lang="en-US" sz="18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36974">
                <a:tc>
                  <a:txBody>
                    <a:bodyPr/>
                    <a:lstStyle/>
                    <a:p>
                      <a:pPr marL="0" indent="0" algn="l">
                        <a:buNone/>
                      </a:pPr>
                      <a:r>
                        <a:rPr lang="en-US" sz="1800" b="1" dirty="0">
                          <a:solidFill>
                            <a:srgbClr val="0B2F3A"/>
                          </a:solidFill>
                          <a:latin typeface="Calibri" pitchFamily="34" charset="0"/>
                          <a:ea typeface="Calibri" pitchFamily="34" charset="-122"/>
                          <a:cs typeface="Calibri" pitchFamily="34" charset="-120"/>
                        </a:rPr>
                        <a:t>DFUTissue (2024)</a:t>
                      </a:r>
                      <a:endParaRPr lang="en-US" sz="18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800" dirty="0">
                          <a:solidFill>
                            <a:srgbClr val="2E4A53"/>
                          </a:solidFill>
                          <a:latin typeface="Calibri" pitchFamily="34" charset="0"/>
                          <a:ea typeface="Calibri" pitchFamily="34" charset="-122"/>
                          <a:cs typeface="Calibri" pitchFamily="34" charset="-120"/>
                        </a:rPr>
                        <a:t>Public</a:t>
                      </a:r>
                      <a:endParaRPr lang="en-US" sz="18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800" dirty="0">
                          <a:solidFill>
                            <a:srgbClr val="2E4A53"/>
                          </a:solidFill>
                          <a:latin typeface="Calibri" pitchFamily="34" charset="0"/>
                          <a:ea typeface="Calibri" pitchFamily="34" charset="-122"/>
                          <a:cs typeface="Calibri" pitchFamily="34" charset="-120"/>
                        </a:rPr>
                        <a:t>4 classes</a:t>
                      </a:r>
                      <a:endParaRPr lang="en-US" sz="18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36974">
                <a:tc>
                  <a:txBody>
                    <a:bodyPr/>
                    <a:lstStyle/>
                    <a:p>
                      <a:pPr marL="0" indent="0" algn="l">
                        <a:buNone/>
                      </a:pPr>
                      <a:r>
                        <a:rPr lang="en-US" sz="1800" b="1" dirty="0">
                          <a:solidFill>
                            <a:srgbClr val="0B2F3A"/>
                          </a:solidFill>
                          <a:latin typeface="Calibri" pitchFamily="34" charset="0"/>
                          <a:ea typeface="Calibri" pitchFamily="34" charset="-122"/>
                          <a:cs typeface="Calibri" pitchFamily="34" charset="-120"/>
                        </a:rPr>
                        <a:t>ComplexWoundDB (2022)</a:t>
                      </a:r>
                      <a:endParaRPr lang="en-US" sz="18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800" dirty="0">
                          <a:solidFill>
                            <a:srgbClr val="2E4A53"/>
                          </a:solidFill>
                          <a:latin typeface="Calibri" pitchFamily="34" charset="0"/>
                          <a:ea typeface="Calibri" pitchFamily="34" charset="-122"/>
                          <a:cs typeface="Calibri" pitchFamily="34" charset="-120"/>
                        </a:rPr>
                        <a:t>Public</a:t>
                      </a:r>
                      <a:endParaRPr lang="en-US" sz="18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800" dirty="0">
                          <a:solidFill>
                            <a:srgbClr val="2E4A53"/>
                          </a:solidFill>
                          <a:latin typeface="Calibri" pitchFamily="34" charset="0"/>
                          <a:ea typeface="Calibri" pitchFamily="34" charset="-122"/>
                          <a:cs typeface="Calibri" pitchFamily="34" charset="-120"/>
                        </a:rPr>
                        <a:t>yes</a:t>
                      </a:r>
                      <a:endParaRPr lang="en-US" sz="18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06261">
                <a:tc>
                  <a:txBody>
                    <a:bodyPr/>
                    <a:lstStyle/>
                    <a:p>
                      <a:pPr marL="0" indent="0" algn="l">
                        <a:buNone/>
                      </a:pPr>
                      <a:r>
                        <a:rPr lang="en-US" sz="1800" b="1" dirty="0">
                          <a:solidFill>
                            <a:srgbClr val="0B2F3A"/>
                          </a:solidFill>
                          <a:latin typeface="Calibri" pitchFamily="34" charset="0"/>
                          <a:ea typeface="Calibri" pitchFamily="34" charset="-122"/>
                          <a:cs typeface="Calibri" pitchFamily="34" charset="-120"/>
                        </a:rPr>
                        <a:t>CO2Wounds-V2 (2024)  leprosy</a:t>
                      </a:r>
                      <a:endParaRPr lang="en-US" sz="18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800" dirty="0">
                          <a:solidFill>
                            <a:srgbClr val="2E4A53"/>
                          </a:solidFill>
                          <a:latin typeface="Calibri" pitchFamily="34" charset="0"/>
                          <a:ea typeface="Calibri" pitchFamily="34" charset="-122"/>
                          <a:cs typeface="Calibri" pitchFamily="34" charset="-120"/>
                        </a:rPr>
                        <a:t>Public</a:t>
                      </a:r>
                      <a:endParaRPr lang="en-US" sz="18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800" dirty="0">
                          <a:solidFill>
                            <a:srgbClr val="2E4A53"/>
                          </a:solidFill>
                          <a:latin typeface="Calibri" pitchFamily="34" charset="0"/>
                          <a:ea typeface="Calibri" pitchFamily="34" charset="-122"/>
                          <a:cs typeface="Calibri" pitchFamily="34" charset="-120"/>
                        </a:rPr>
                        <a:t>none</a:t>
                      </a:r>
                      <a:endParaRPr lang="en-US" sz="18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36974">
                <a:tc>
                  <a:txBody>
                    <a:bodyPr/>
                    <a:lstStyle/>
                    <a:p>
                      <a:pPr marL="0" indent="0" algn="l">
                        <a:buNone/>
                      </a:pPr>
                      <a:r>
                        <a:rPr lang="en-US" sz="1800" b="1" dirty="0">
                          <a:solidFill>
                            <a:srgbClr val="C75146"/>
                          </a:solidFill>
                          <a:latin typeface="Calibri" pitchFamily="34" charset="0"/>
                          <a:ea typeface="Calibri" pitchFamily="34" charset="-122"/>
                          <a:cs typeface="Calibri" pitchFamily="34" charset="-120"/>
                        </a:rPr>
                        <a:t>LUTSeg  (ours)</a:t>
                      </a:r>
                      <a:endParaRPr lang="en-US" sz="18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800" b="1" dirty="0">
                          <a:solidFill>
                            <a:srgbClr val="0B2F3A"/>
                          </a:solidFill>
                          <a:latin typeface="Calibri" pitchFamily="34" charset="0"/>
                          <a:ea typeface="Calibri" pitchFamily="34" charset="-122"/>
                          <a:cs typeface="Calibri" pitchFamily="34" charset="-120"/>
                        </a:rPr>
                        <a:t>Public</a:t>
                      </a:r>
                      <a:endParaRPr lang="en-US" sz="18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800" b="1" dirty="0">
                          <a:solidFill>
                            <a:srgbClr val="0B2F3A"/>
                          </a:solidFill>
                          <a:latin typeface="Calibri" pitchFamily="34" charset="0"/>
                          <a:ea typeface="Calibri" pitchFamily="34" charset="-122"/>
                          <a:cs typeface="Calibri" pitchFamily="34" charset="-120"/>
                        </a:rPr>
                        <a:t>5 classes</a:t>
                      </a:r>
                      <a:endParaRPr lang="en-US" sz="18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extLst>
                  <a:ext uri="{0D108BD9-81ED-4DB2-BD59-A6C34878D82A}">
                    <a16:rowId xmlns:a16="http://schemas.microsoft.com/office/drawing/2014/main" val="10005"/>
                  </a:ext>
                </a:extLst>
              </a:tr>
            </a:tbl>
          </a:graphicData>
        </a:graphic>
      </p:graphicFrame>
      <p:sp>
        <p:nvSpPr>
          <p:cNvPr id="33" name="TextBox 32">
            <a:extLst>
              <a:ext uri="{FF2B5EF4-FFF2-40B4-BE49-F238E27FC236}">
                <a16:creationId xmlns:a16="http://schemas.microsoft.com/office/drawing/2014/main" id="{500B1C23-ECD9-4684-AEDF-51DEF2ECFE52}"/>
              </a:ext>
            </a:extLst>
          </p:cNvPr>
          <p:cNvSpPr txBox="1"/>
          <p:nvPr/>
        </p:nvSpPr>
        <p:spPr>
          <a:xfrm>
            <a:off x="6469776" y="3174150"/>
            <a:ext cx="4866042" cy="1187826"/>
          </a:xfrm>
          <a:prstGeom prst="rect">
            <a:avLst/>
          </a:prstGeom>
          <a:noFill/>
        </p:spPr>
        <p:txBody>
          <a:bodyPr wrap="square">
            <a:spAutoFit/>
          </a:bodyPr>
          <a:lstStyle/>
          <a:p>
            <a:pPr marL="0" indent="0">
              <a:lnSpc>
                <a:spcPct val="150000"/>
              </a:lnSpc>
              <a:buNone/>
            </a:pPr>
            <a:r>
              <a:rPr lang="en-US" sz="1650" dirty="0">
                <a:latin typeface="Calibri" panose="020F0502020204030204" pitchFamily="34" charset="0"/>
                <a:ea typeface="Calibri" pitchFamily="34" charset="-122"/>
                <a:cs typeface="Calibri" panose="020F0502020204030204" pitchFamily="34" charset="0"/>
              </a:rPr>
              <a:t>Every public alternative is missing at least one of: tissue labels, repeat visits of the same wound, or more than one annotator.</a:t>
            </a:r>
            <a:endParaRPr lang="en-US" sz="1650" dirty="0">
              <a:latin typeface="Calibri" panose="020F0502020204030204" pitchFamily="34" charset="0"/>
              <a:cs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329184"/>
            <a:ext cx="11094415" cy="237744"/>
          </a:xfrm>
          <a:prstGeom prst="rect">
            <a:avLst/>
          </a:prstGeom>
          <a:noFill/>
          <a:ln/>
        </p:spPr>
        <p:txBody>
          <a:bodyPr wrap="square" lIns="0" tIns="0" rIns="0" bIns="0" rtlCol="0" anchor="ctr"/>
          <a:lstStyle/>
          <a:p>
            <a:pPr marL="0" indent="0">
              <a:buNone/>
            </a:pPr>
            <a:r>
              <a:rPr lang="en-US" sz="1150" b="1" kern="0" spc="160" dirty="0">
                <a:solidFill>
                  <a:srgbClr val="0C8BA1"/>
                </a:solidFill>
                <a:latin typeface="Calibri" pitchFamily="34" charset="0"/>
                <a:ea typeface="Calibri" pitchFamily="34" charset="-122"/>
                <a:cs typeface="Calibri" pitchFamily="34" charset="-120"/>
              </a:rPr>
              <a:t>CONTRIBUTIONS</a:t>
            </a:r>
            <a:endParaRPr lang="en-US" sz="1150" dirty="0"/>
          </a:p>
        </p:txBody>
      </p:sp>
      <p:sp>
        <p:nvSpPr>
          <p:cNvPr id="3" name="Text 1"/>
          <p:cNvSpPr txBox="1"/>
          <p:nvPr/>
        </p:nvSpPr>
        <p:spPr>
          <a:xfrm>
            <a:off x="548640" y="585216"/>
            <a:ext cx="11094415" cy="566928"/>
          </a:xfrm>
          <a:prstGeom prst="rect">
            <a:avLst/>
          </a:prstGeom>
          <a:noFill/>
          <a:ln/>
        </p:spPr>
        <p:txBody>
          <a:bodyPr wrap="square" lIns="0" tIns="0" rIns="0" bIns="0" rtlCol="0" anchor="t"/>
          <a:lstStyle/>
          <a:p>
            <a:pPr marL="0" indent="0">
              <a:buNone/>
            </a:pPr>
            <a:r>
              <a:rPr lang="en-US" sz="3000" b="1" dirty="0">
                <a:solidFill>
                  <a:srgbClr val="0B2F3A"/>
                </a:solidFill>
                <a:latin typeface="Cambria" pitchFamily="34" charset="0"/>
                <a:ea typeface="Cambria" pitchFamily="34" charset="-122"/>
                <a:cs typeface="Cambria" pitchFamily="34" charset="-120"/>
              </a:rPr>
              <a:t>Three contributions</a:t>
            </a:r>
            <a:endParaRPr lang="en-US" sz="3000" dirty="0"/>
          </a:p>
        </p:txBody>
      </p:sp>
      <p:sp>
        <p:nvSpPr>
          <p:cNvPr id="4" name="Shape 2"/>
          <p:cNvSpPr/>
          <p:nvPr/>
        </p:nvSpPr>
        <p:spPr>
          <a:xfrm>
            <a:off x="548640" y="1325880"/>
            <a:ext cx="3575304" cy="4297680"/>
          </a:xfrm>
          <a:prstGeom prst="roundRect">
            <a:avLst>
              <a:gd name="adj" fmla="val 2046"/>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5" name="Shape 3"/>
          <p:cNvSpPr/>
          <p:nvPr/>
        </p:nvSpPr>
        <p:spPr>
          <a:xfrm>
            <a:off x="804672" y="1572768"/>
            <a:ext cx="457200" cy="457200"/>
          </a:xfrm>
          <a:prstGeom prst="ellipse">
            <a:avLst/>
          </a:prstGeom>
          <a:solidFill>
            <a:srgbClr val="0C8BA1"/>
          </a:solidFill>
          <a:ln w="12700">
            <a:solidFill>
              <a:srgbClr val="0C8BA1"/>
            </a:solidFill>
            <a:prstDash val="solid"/>
          </a:ln>
        </p:spPr>
        <p:txBody>
          <a:bodyPr/>
          <a:lstStyle/>
          <a:p>
            <a:endParaRPr lang="en-SA"/>
          </a:p>
        </p:txBody>
      </p:sp>
      <p:sp>
        <p:nvSpPr>
          <p:cNvPr id="6" name="Text 4"/>
          <p:cNvSpPr txBox="1"/>
          <p:nvPr/>
        </p:nvSpPr>
        <p:spPr>
          <a:xfrm>
            <a:off x="804672" y="1572768"/>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7" name="Text 5"/>
          <p:cNvSpPr txBox="1"/>
          <p:nvPr/>
        </p:nvSpPr>
        <p:spPr>
          <a:xfrm>
            <a:off x="804672" y="2176272"/>
            <a:ext cx="3063240" cy="731520"/>
          </a:xfrm>
          <a:prstGeom prst="rect">
            <a:avLst/>
          </a:prstGeom>
          <a:noFill/>
          <a:ln/>
        </p:spPr>
        <p:txBody>
          <a:bodyPr wrap="square" lIns="0" tIns="0" rIns="0" bIns="0" rtlCol="0" anchor="ctr"/>
          <a:lstStyle/>
          <a:p>
            <a:pPr marL="0" indent="0">
              <a:lnSpc>
                <a:spcPts val="2300"/>
              </a:lnSpc>
              <a:buNone/>
            </a:pPr>
            <a:r>
              <a:rPr lang="en-US" sz="1800" b="1" dirty="0">
                <a:solidFill>
                  <a:srgbClr val="0B2F3A"/>
                </a:solidFill>
                <a:latin typeface="Cambria" pitchFamily="34" charset="0"/>
                <a:ea typeface="Cambria" pitchFamily="34" charset="-122"/>
                <a:cs typeface="Cambria" pitchFamily="34" charset="-120"/>
              </a:rPr>
              <a:t>LUTSeg dataset</a:t>
            </a:r>
            <a:endParaRPr lang="en-US" sz="1800" dirty="0"/>
          </a:p>
        </p:txBody>
      </p:sp>
      <p:sp>
        <p:nvSpPr>
          <p:cNvPr id="8" name="Text 6"/>
          <p:cNvSpPr txBox="1"/>
          <p:nvPr/>
        </p:nvSpPr>
        <p:spPr>
          <a:xfrm>
            <a:off x="804672" y="2962656"/>
            <a:ext cx="3063240" cy="1325880"/>
          </a:xfrm>
          <a:prstGeom prst="rect">
            <a:avLst/>
          </a:prstGeom>
          <a:noFill/>
          <a:ln/>
        </p:spPr>
        <p:txBody>
          <a:bodyPr wrap="square" lIns="0" tIns="0" rIns="0" bIns="0" rtlCol="0" anchor="ctr"/>
          <a:lstStyle/>
          <a:p>
            <a:pPr marL="0" indent="0">
              <a:lnSpc>
                <a:spcPts val="1650"/>
              </a:lnSpc>
              <a:buNone/>
            </a:pPr>
            <a:r>
              <a:rPr lang="en-US" sz="1600" dirty="0">
                <a:solidFill>
                  <a:srgbClr val="5B6E75"/>
                </a:solidFill>
                <a:latin typeface="Calibri" pitchFamily="34" charset="0"/>
                <a:ea typeface="Calibri" pitchFamily="34" charset="-122"/>
                <a:cs typeface="Calibri" pitchFamily="34" charset="-120"/>
              </a:rPr>
              <a:t>A longitudinal, multi-expert, pixel-level wound tissue segmentation dataset for leprosy-related skin ulcers — an underrepresented neglected-disease setting.</a:t>
            </a:r>
            <a:endParaRPr lang="en-US" sz="1600" dirty="0"/>
          </a:p>
        </p:txBody>
      </p:sp>
      <p:sp>
        <p:nvSpPr>
          <p:cNvPr id="9" name="Text 7"/>
          <p:cNvSpPr txBox="1"/>
          <p:nvPr/>
        </p:nvSpPr>
        <p:spPr>
          <a:xfrm>
            <a:off x="804672" y="4387684"/>
            <a:ext cx="3063240" cy="1097280"/>
          </a:xfrm>
          <a:prstGeom prst="rect">
            <a:avLst/>
          </a:prstGeom>
          <a:noFill/>
          <a:ln/>
        </p:spPr>
        <p:txBody>
          <a:bodyPr wrap="square" lIns="0" tIns="0" rIns="0" bIns="0" rtlCol="0" anchor="t"/>
          <a:lstStyle/>
          <a:p>
            <a:pPr marL="342900" indent="-342900">
              <a:lnSpc>
                <a:spcPts val="1403"/>
              </a:lnSpc>
              <a:spcAft>
                <a:spcPts val="700"/>
              </a:spcAft>
              <a:buSzPct val="100000"/>
              <a:buChar char="•"/>
            </a:pPr>
            <a:r>
              <a:rPr lang="en-US" sz="1600" dirty="0">
                <a:solidFill>
                  <a:srgbClr val="0A6673"/>
                </a:solidFill>
                <a:latin typeface="Calibri" pitchFamily="34" charset="0"/>
                <a:ea typeface="Calibri" pitchFamily="34" charset="-122"/>
                <a:cs typeface="Calibri" pitchFamily="34" charset="-120"/>
              </a:rPr>
              <a:t>141 images · 39 patients</a:t>
            </a:r>
            <a:endParaRPr lang="en-US" sz="1600" dirty="0"/>
          </a:p>
          <a:p>
            <a:pPr marL="342900" indent="-342900">
              <a:lnSpc>
                <a:spcPts val="1403"/>
              </a:lnSpc>
              <a:spcAft>
                <a:spcPts val="700"/>
              </a:spcAft>
              <a:buSzPct val="100000"/>
              <a:buChar char="•"/>
            </a:pPr>
            <a:r>
              <a:rPr lang="en-US" sz="1600" dirty="0">
                <a:solidFill>
                  <a:srgbClr val="0A6673"/>
                </a:solidFill>
                <a:latin typeface="Calibri" pitchFamily="34" charset="0"/>
                <a:ea typeface="Calibri" pitchFamily="34" charset="-122"/>
                <a:cs typeface="Calibri" pitchFamily="34" charset="-120"/>
              </a:rPr>
              <a:t>21 months of follow-up</a:t>
            </a:r>
            <a:endParaRPr lang="en-US" sz="1600" dirty="0"/>
          </a:p>
          <a:p>
            <a:pPr marL="342900" indent="-342900">
              <a:lnSpc>
                <a:spcPts val="1403"/>
              </a:lnSpc>
              <a:spcAft>
                <a:spcPts val="700"/>
              </a:spcAft>
              <a:buSzPct val="100000"/>
              <a:buChar char="•"/>
            </a:pPr>
            <a:r>
              <a:rPr lang="en-US" sz="1600" dirty="0">
                <a:solidFill>
                  <a:srgbClr val="0A6673"/>
                </a:solidFill>
                <a:latin typeface="Calibri" pitchFamily="34" charset="0"/>
                <a:ea typeface="Calibri" pitchFamily="34" charset="-122"/>
                <a:cs typeface="Calibri" pitchFamily="34" charset="-120"/>
              </a:rPr>
              <a:t>5 tissue categories</a:t>
            </a:r>
            <a:endParaRPr lang="en-US" sz="1600" dirty="0"/>
          </a:p>
        </p:txBody>
      </p:sp>
      <p:sp>
        <p:nvSpPr>
          <p:cNvPr id="10" name="Shape 8"/>
          <p:cNvSpPr/>
          <p:nvPr/>
        </p:nvSpPr>
        <p:spPr>
          <a:xfrm>
            <a:off x="4357116" y="1325880"/>
            <a:ext cx="3575304" cy="4297680"/>
          </a:xfrm>
          <a:prstGeom prst="roundRect">
            <a:avLst>
              <a:gd name="adj" fmla="val 2046"/>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1" name="Shape 9"/>
          <p:cNvSpPr/>
          <p:nvPr/>
        </p:nvSpPr>
        <p:spPr>
          <a:xfrm>
            <a:off x="4613148" y="1572768"/>
            <a:ext cx="457200" cy="457200"/>
          </a:xfrm>
          <a:prstGeom prst="ellipse">
            <a:avLst/>
          </a:prstGeom>
          <a:solidFill>
            <a:srgbClr val="0C8BA1"/>
          </a:solidFill>
          <a:ln w="12700">
            <a:solidFill>
              <a:srgbClr val="0C8BA1"/>
            </a:solidFill>
            <a:prstDash val="solid"/>
          </a:ln>
        </p:spPr>
        <p:txBody>
          <a:bodyPr/>
          <a:lstStyle/>
          <a:p>
            <a:endParaRPr lang="en-SA"/>
          </a:p>
        </p:txBody>
      </p:sp>
      <p:sp>
        <p:nvSpPr>
          <p:cNvPr id="12" name="Text 10"/>
          <p:cNvSpPr txBox="1"/>
          <p:nvPr/>
        </p:nvSpPr>
        <p:spPr>
          <a:xfrm>
            <a:off x="4613148" y="1572768"/>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3" name="Text 11"/>
          <p:cNvSpPr txBox="1"/>
          <p:nvPr/>
        </p:nvSpPr>
        <p:spPr>
          <a:xfrm>
            <a:off x="4613148" y="2176272"/>
            <a:ext cx="3063240" cy="731520"/>
          </a:xfrm>
          <a:prstGeom prst="rect">
            <a:avLst/>
          </a:prstGeom>
          <a:noFill/>
          <a:ln/>
        </p:spPr>
        <p:txBody>
          <a:bodyPr wrap="square" lIns="0" tIns="0" rIns="0" bIns="0" rtlCol="0" anchor="ctr"/>
          <a:lstStyle/>
          <a:p>
            <a:pPr marL="0" indent="0">
              <a:lnSpc>
                <a:spcPts val="2300"/>
              </a:lnSpc>
              <a:buNone/>
            </a:pPr>
            <a:r>
              <a:rPr lang="en-US" sz="1800" b="1" dirty="0">
                <a:solidFill>
                  <a:srgbClr val="0B2F3A"/>
                </a:solidFill>
                <a:latin typeface="Cambria" pitchFamily="34" charset="0"/>
                <a:ea typeface="Cambria" pitchFamily="34" charset="-122"/>
                <a:cs typeface="Cambria" pitchFamily="34" charset="-120"/>
              </a:rPr>
              <a:t>Annotation protocol</a:t>
            </a:r>
            <a:endParaRPr lang="en-US" sz="1800" dirty="0"/>
          </a:p>
          <a:p>
            <a:pPr marL="0" indent="0">
              <a:lnSpc>
                <a:spcPts val="2300"/>
              </a:lnSpc>
              <a:buNone/>
            </a:pPr>
            <a:r>
              <a:rPr lang="en-US" sz="1800" b="1" dirty="0">
                <a:solidFill>
                  <a:srgbClr val="0B2F3A"/>
                </a:solidFill>
                <a:latin typeface="Cambria" pitchFamily="34" charset="0"/>
                <a:ea typeface="Cambria" pitchFamily="34" charset="-122"/>
                <a:cs typeface="Cambria" pitchFamily="34" charset="-120"/>
              </a:rPr>
              <a:t>&amp; inter-rater study</a:t>
            </a:r>
            <a:endParaRPr lang="en-US" sz="1800" dirty="0"/>
          </a:p>
        </p:txBody>
      </p:sp>
      <p:sp>
        <p:nvSpPr>
          <p:cNvPr id="14" name="Text 12"/>
          <p:cNvSpPr txBox="1"/>
          <p:nvPr/>
        </p:nvSpPr>
        <p:spPr>
          <a:xfrm>
            <a:off x="4613148" y="2962656"/>
            <a:ext cx="3063240" cy="1325880"/>
          </a:xfrm>
          <a:prstGeom prst="rect">
            <a:avLst/>
          </a:prstGeom>
          <a:noFill/>
          <a:ln/>
        </p:spPr>
        <p:txBody>
          <a:bodyPr wrap="square" lIns="0" tIns="0" rIns="0" bIns="0" rtlCol="0" anchor="ctr"/>
          <a:lstStyle/>
          <a:p>
            <a:pPr marL="0" indent="0">
              <a:lnSpc>
                <a:spcPts val="1650"/>
              </a:lnSpc>
              <a:buNone/>
            </a:pPr>
            <a:r>
              <a:rPr lang="en-US" sz="1600" dirty="0">
                <a:solidFill>
                  <a:srgbClr val="5B6E75"/>
                </a:solidFill>
                <a:latin typeface="Calibri" pitchFamily="34" charset="0"/>
                <a:ea typeface="Calibri" pitchFamily="34" charset="-122"/>
                <a:cs typeface="Calibri" pitchFamily="34" charset="-120"/>
              </a:rPr>
              <a:t>A structured protocol with wound masks and tissue masks, plus a quantification of inter-rater variability on a gold-standard subset annotated by five clinicians.</a:t>
            </a:r>
            <a:endParaRPr lang="en-US" sz="1600" dirty="0"/>
          </a:p>
        </p:txBody>
      </p:sp>
      <p:sp>
        <p:nvSpPr>
          <p:cNvPr id="15" name="Text 13"/>
          <p:cNvSpPr txBox="1"/>
          <p:nvPr/>
        </p:nvSpPr>
        <p:spPr>
          <a:xfrm>
            <a:off x="4613148" y="4387684"/>
            <a:ext cx="3063240" cy="1097280"/>
          </a:xfrm>
          <a:prstGeom prst="rect">
            <a:avLst/>
          </a:prstGeom>
          <a:noFill/>
          <a:ln/>
        </p:spPr>
        <p:txBody>
          <a:bodyPr wrap="square" lIns="0" tIns="0" rIns="0" bIns="0" rtlCol="0" anchor="t"/>
          <a:lstStyle/>
          <a:p>
            <a:pPr marL="342900" indent="-342900">
              <a:lnSpc>
                <a:spcPts val="1403"/>
              </a:lnSpc>
              <a:spcAft>
                <a:spcPts val="700"/>
              </a:spcAft>
              <a:buSzPct val="100000"/>
              <a:buChar char="•"/>
            </a:pPr>
            <a:r>
              <a:rPr lang="en-US" sz="1600" dirty="0">
                <a:solidFill>
                  <a:srgbClr val="0A6673"/>
                </a:solidFill>
                <a:latin typeface="Calibri" pitchFamily="34" charset="0"/>
                <a:ea typeface="Calibri" pitchFamily="34" charset="-122"/>
                <a:cs typeface="Calibri" pitchFamily="34" charset="-120"/>
              </a:rPr>
              <a:t>46-image gold standard</a:t>
            </a:r>
            <a:endParaRPr lang="en-US" sz="1600" dirty="0"/>
          </a:p>
          <a:p>
            <a:pPr marL="342900" indent="-342900">
              <a:lnSpc>
                <a:spcPts val="1403"/>
              </a:lnSpc>
              <a:spcAft>
                <a:spcPts val="700"/>
              </a:spcAft>
              <a:buSzPct val="100000"/>
              <a:buChar char="•"/>
            </a:pPr>
            <a:r>
              <a:rPr lang="en-US" sz="1600" dirty="0">
                <a:solidFill>
                  <a:srgbClr val="0A6673"/>
                </a:solidFill>
                <a:latin typeface="Calibri" pitchFamily="34" charset="0"/>
                <a:ea typeface="Calibri" pitchFamily="34" charset="-122"/>
                <a:cs typeface="Calibri" pitchFamily="34" charset="-120"/>
              </a:rPr>
              <a:t>ICC(3,1) on tissue proportions</a:t>
            </a:r>
            <a:endParaRPr lang="en-US" sz="1600" dirty="0"/>
          </a:p>
          <a:p>
            <a:pPr marL="342900" indent="-342900">
              <a:lnSpc>
                <a:spcPts val="1403"/>
              </a:lnSpc>
              <a:spcAft>
                <a:spcPts val="700"/>
              </a:spcAft>
              <a:buSzPct val="100000"/>
              <a:buChar char="•"/>
            </a:pPr>
            <a:r>
              <a:rPr lang="en-US" sz="1600" dirty="0">
                <a:solidFill>
                  <a:srgbClr val="0A6673"/>
                </a:solidFill>
                <a:latin typeface="Calibri" pitchFamily="34" charset="0"/>
                <a:ea typeface="Calibri" pitchFamily="34" charset="-122"/>
                <a:cs typeface="Calibri" pitchFamily="34" charset="-120"/>
              </a:rPr>
              <a:t>460 pairwise Dice comparisons</a:t>
            </a:r>
            <a:endParaRPr lang="en-US" sz="1600" dirty="0"/>
          </a:p>
        </p:txBody>
      </p:sp>
      <p:sp>
        <p:nvSpPr>
          <p:cNvPr id="16" name="Shape 14"/>
          <p:cNvSpPr/>
          <p:nvPr/>
        </p:nvSpPr>
        <p:spPr>
          <a:xfrm>
            <a:off x="8165592" y="1325880"/>
            <a:ext cx="3575304" cy="4297680"/>
          </a:xfrm>
          <a:prstGeom prst="roundRect">
            <a:avLst>
              <a:gd name="adj" fmla="val 2046"/>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7" name="Shape 15"/>
          <p:cNvSpPr/>
          <p:nvPr/>
        </p:nvSpPr>
        <p:spPr>
          <a:xfrm>
            <a:off x="8421624" y="1572768"/>
            <a:ext cx="457200" cy="457200"/>
          </a:xfrm>
          <a:prstGeom prst="ellipse">
            <a:avLst/>
          </a:prstGeom>
          <a:solidFill>
            <a:srgbClr val="C75146"/>
          </a:solidFill>
          <a:ln w="12700">
            <a:solidFill>
              <a:srgbClr val="C75146"/>
            </a:solidFill>
            <a:prstDash val="solid"/>
          </a:ln>
        </p:spPr>
        <p:txBody>
          <a:bodyPr/>
          <a:lstStyle/>
          <a:p>
            <a:endParaRPr lang="en-SA"/>
          </a:p>
        </p:txBody>
      </p:sp>
      <p:sp>
        <p:nvSpPr>
          <p:cNvPr id="18" name="Text 16"/>
          <p:cNvSpPr txBox="1"/>
          <p:nvPr/>
        </p:nvSpPr>
        <p:spPr>
          <a:xfrm>
            <a:off x="8421624" y="1572768"/>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9" name="Text 17"/>
          <p:cNvSpPr txBox="1"/>
          <p:nvPr/>
        </p:nvSpPr>
        <p:spPr>
          <a:xfrm>
            <a:off x="8421624" y="2176272"/>
            <a:ext cx="3063240" cy="731520"/>
          </a:xfrm>
          <a:prstGeom prst="rect">
            <a:avLst/>
          </a:prstGeom>
          <a:noFill/>
          <a:ln/>
        </p:spPr>
        <p:txBody>
          <a:bodyPr wrap="square" lIns="0" tIns="0" rIns="0" bIns="0" rtlCol="0" anchor="ctr"/>
          <a:lstStyle/>
          <a:p>
            <a:pPr marL="0" indent="0">
              <a:lnSpc>
                <a:spcPts val="2300"/>
              </a:lnSpc>
              <a:buNone/>
            </a:pPr>
            <a:r>
              <a:rPr lang="en-US" sz="1800" b="1" dirty="0">
                <a:solidFill>
                  <a:srgbClr val="0B2F3A"/>
                </a:solidFill>
                <a:latin typeface="Cambria" pitchFamily="34" charset="0"/>
                <a:ea typeface="Cambria" pitchFamily="34" charset="-122"/>
                <a:cs typeface="Cambria" pitchFamily="34" charset="-120"/>
              </a:rPr>
              <a:t>TiSage benchmark</a:t>
            </a:r>
            <a:endParaRPr lang="en-US" sz="1800" dirty="0"/>
          </a:p>
        </p:txBody>
      </p:sp>
      <p:sp>
        <p:nvSpPr>
          <p:cNvPr id="20" name="Text 18"/>
          <p:cNvSpPr txBox="1"/>
          <p:nvPr/>
        </p:nvSpPr>
        <p:spPr>
          <a:xfrm>
            <a:off x="8421624" y="2962656"/>
            <a:ext cx="3063240" cy="1325880"/>
          </a:xfrm>
          <a:prstGeom prst="rect">
            <a:avLst/>
          </a:prstGeom>
          <a:noFill/>
          <a:ln/>
        </p:spPr>
        <p:txBody>
          <a:bodyPr wrap="square" lIns="0" tIns="0" rIns="0" bIns="0" rtlCol="0" anchor="ctr"/>
          <a:lstStyle/>
          <a:p>
            <a:pPr marL="0" indent="0">
              <a:lnSpc>
                <a:spcPts val="1650"/>
              </a:lnSpc>
              <a:buNone/>
            </a:pPr>
            <a:r>
              <a:rPr lang="en-US" sz="1600" dirty="0">
                <a:solidFill>
                  <a:srgbClr val="5B6E75"/>
                </a:solidFill>
                <a:latin typeface="Calibri" pitchFamily="34" charset="0"/>
                <a:ea typeface="Calibri" pitchFamily="34" charset="-122"/>
                <a:cs typeface="Calibri" pitchFamily="34" charset="-120"/>
              </a:rPr>
              <a:t>A semi-supervised method that injects superpixel-based semantic priors from a frozen medical vision-language model into a teacher–student framework.</a:t>
            </a:r>
            <a:endParaRPr lang="en-US" sz="1600" dirty="0"/>
          </a:p>
        </p:txBody>
      </p:sp>
      <p:sp>
        <p:nvSpPr>
          <p:cNvPr id="21" name="Text 19"/>
          <p:cNvSpPr txBox="1"/>
          <p:nvPr/>
        </p:nvSpPr>
        <p:spPr>
          <a:xfrm>
            <a:off x="8421624" y="4387684"/>
            <a:ext cx="3063240" cy="1097280"/>
          </a:xfrm>
          <a:prstGeom prst="rect">
            <a:avLst/>
          </a:prstGeom>
          <a:noFill/>
          <a:ln/>
        </p:spPr>
        <p:txBody>
          <a:bodyPr wrap="square" lIns="0" tIns="0" rIns="0" bIns="0" rtlCol="0" anchor="t"/>
          <a:lstStyle/>
          <a:p>
            <a:pPr marL="342900" indent="-342900">
              <a:lnSpc>
                <a:spcPts val="1403"/>
              </a:lnSpc>
              <a:spcAft>
                <a:spcPts val="700"/>
              </a:spcAft>
              <a:buSzPct val="100000"/>
              <a:buChar char="•"/>
            </a:pPr>
            <a:r>
              <a:rPr lang="en-US" sz="1600" dirty="0">
                <a:solidFill>
                  <a:srgbClr val="C75146"/>
                </a:solidFill>
                <a:latin typeface="Calibri" pitchFamily="34" charset="0"/>
                <a:ea typeface="Calibri" pitchFamily="34" charset="-122"/>
                <a:cs typeface="Calibri" pitchFamily="34" charset="-120"/>
              </a:rPr>
              <a:t>Multi-scale log-space fusion</a:t>
            </a:r>
            <a:endParaRPr lang="en-US" sz="1600" dirty="0"/>
          </a:p>
          <a:p>
            <a:pPr marL="342900" indent="-342900">
              <a:lnSpc>
                <a:spcPts val="1403"/>
              </a:lnSpc>
              <a:spcAft>
                <a:spcPts val="700"/>
              </a:spcAft>
              <a:buSzPct val="100000"/>
              <a:buChar char="•"/>
            </a:pPr>
            <a:r>
              <a:rPr lang="en-US" sz="1600" dirty="0">
                <a:solidFill>
                  <a:srgbClr val="C75146"/>
                </a:solidFill>
                <a:latin typeface="Calibri" pitchFamily="34" charset="0"/>
                <a:ea typeface="Calibri" pitchFamily="34" charset="-122"/>
                <a:cs typeface="Calibri" pitchFamily="34" charset="-120"/>
              </a:rPr>
              <a:t>Confidence-gated pseudo-labels</a:t>
            </a:r>
            <a:endParaRPr lang="en-US" sz="1600" dirty="0"/>
          </a:p>
          <a:p>
            <a:pPr marL="342900" indent="-342900">
              <a:lnSpc>
                <a:spcPts val="1403"/>
              </a:lnSpc>
              <a:spcAft>
                <a:spcPts val="700"/>
              </a:spcAft>
              <a:buSzPct val="100000"/>
              <a:buChar char="•"/>
            </a:pPr>
            <a:r>
              <a:rPr lang="en-US" sz="1600" dirty="0">
                <a:solidFill>
                  <a:srgbClr val="C75146"/>
                </a:solidFill>
                <a:latin typeface="Calibri" pitchFamily="34" charset="0"/>
                <a:ea typeface="Calibri" pitchFamily="34" charset="-122"/>
                <a:cs typeface="Calibri" pitchFamily="34" charset="-120"/>
              </a:rPr>
              <a:t>Gains in 6 of 7 low-label settings</a:t>
            </a:r>
            <a:endParaRPr lang="en-US" sz="1600" dirty="0"/>
          </a:p>
        </p:txBody>
      </p:sp>
      <p:sp>
        <p:nvSpPr>
          <p:cNvPr id="34" name="Text 31"/>
          <p:cNvSpPr txBox="1"/>
          <p:nvPr/>
        </p:nvSpPr>
        <p:spPr>
          <a:xfrm>
            <a:off x="548640" y="6428232"/>
            <a:ext cx="8686800" cy="237744"/>
          </a:xfrm>
          <a:prstGeom prst="rect">
            <a:avLst/>
          </a:prstGeom>
          <a:noFill/>
          <a:ln/>
        </p:spPr>
        <p:txBody>
          <a:bodyPr wrap="square" lIns="0" tIns="0" rIns="0" bIns="0" rtlCol="0" anchor="ctr"/>
          <a:lstStyle/>
          <a:p>
            <a:pPr marL="0" indent="0">
              <a:buNone/>
            </a:pPr>
            <a:r>
              <a:rPr lang="en-US" sz="900" dirty="0">
                <a:solidFill>
                  <a:srgbClr val="9AAFB6"/>
                </a:solidFill>
                <a:latin typeface="Calibri" pitchFamily="34" charset="0"/>
                <a:ea typeface="Calibri" pitchFamily="34" charset="-122"/>
                <a:cs typeface="Calibri" pitchFamily="34" charset="-120"/>
              </a:rPr>
              <a:t>LUTSeg  ·  ISIC Workshop @ MICCAI 2026</a:t>
            </a:r>
            <a:endParaRPr lang="en-US" sz="900" dirty="0"/>
          </a:p>
        </p:txBody>
      </p:sp>
      <p:sp>
        <p:nvSpPr>
          <p:cNvPr id="35" name="Text 32"/>
          <p:cNvSpPr txBox="1"/>
          <p:nvPr/>
        </p:nvSpPr>
        <p:spPr>
          <a:xfrm>
            <a:off x="10728655" y="6428232"/>
            <a:ext cx="914400" cy="237744"/>
          </a:xfrm>
          <a:prstGeom prst="rect">
            <a:avLst/>
          </a:prstGeom>
          <a:noFill/>
          <a:ln/>
        </p:spPr>
        <p:txBody>
          <a:bodyPr wrap="square" lIns="0" tIns="0" rIns="0" bIns="0" rtlCol="0" anchor="ctr"/>
          <a:lstStyle/>
          <a:p>
            <a:pPr marL="0" indent="0" algn="r">
              <a:buNone/>
            </a:pPr>
            <a:r>
              <a:rPr lang="en-US" sz="900" dirty="0">
                <a:solidFill>
                  <a:srgbClr val="9AAFB6"/>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329184"/>
            <a:ext cx="11094415" cy="237744"/>
          </a:xfrm>
          <a:prstGeom prst="rect">
            <a:avLst/>
          </a:prstGeom>
          <a:noFill/>
          <a:ln/>
        </p:spPr>
        <p:txBody>
          <a:bodyPr wrap="square" lIns="0" tIns="0" rIns="0" bIns="0" rtlCol="0" anchor="ctr"/>
          <a:lstStyle/>
          <a:p>
            <a:pPr marL="0" indent="0">
              <a:buNone/>
            </a:pPr>
            <a:r>
              <a:rPr lang="en-US" sz="1150" b="1" kern="0" spc="160" dirty="0">
                <a:solidFill>
                  <a:srgbClr val="0C8BA1"/>
                </a:solidFill>
                <a:latin typeface="Calibri" pitchFamily="34" charset="0"/>
                <a:ea typeface="Calibri" pitchFamily="34" charset="-122"/>
                <a:cs typeface="Calibri" pitchFamily="34" charset="-120"/>
              </a:rPr>
              <a:t>THE DATASET</a:t>
            </a:r>
            <a:endParaRPr lang="en-US" sz="1150" dirty="0"/>
          </a:p>
        </p:txBody>
      </p:sp>
      <p:sp>
        <p:nvSpPr>
          <p:cNvPr id="3" name="Text 1"/>
          <p:cNvSpPr txBox="1"/>
          <p:nvPr/>
        </p:nvSpPr>
        <p:spPr>
          <a:xfrm>
            <a:off x="548640" y="585216"/>
            <a:ext cx="11094415" cy="566928"/>
          </a:xfrm>
          <a:prstGeom prst="rect">
            <a:avLst/>
          </a:prstGeom>
          <a:noFill/>
          <a:ln/>
        </p:spPr>
        <p:txBody>
          <a:bodyPr wrap="square" lIns="0" tIns="0" rIns="0" bIns="0" rtlCol="0" anchor="t"/>
          <a:lstStyle/>
          <a:p>
            <a:pPr marL="0" indent="0">
              <a:buNone/>
            </a:pPr>
            <a:r>
              <a:rPr lang="en-US" sz="3000" b="1" dirty="0">
                <a:solidFill>
                  <a:srgbClr val="0B2F3A"/>
                </a:solidFill>
                <a:latin typeface="Cambria" pitchFamily="34" charset="0"/>
                <a:ea typeface="Cambria" pitchFamily="34" charset="-122"/>
                <a:cs typeface="Cambria" pitchFamily="34" charset="-120"/>
              </a:rPr>
              <a:t>LUTSeg at a glance</a:t>
            </a:r>
            <a:endParaRPr lang="en-US" sz="3000" dirty="0"/>
          </a:p>
        </p:txBody>
      </p:sp>
      <p:sp>
        <p:nvSpPr>
          <p:cNvPr id="4" name="Shape 2"/>
          <p:cNvSpPr/>
          <p:nvPr/>
        </p:nvSpPr>
        <p:spPr>
          <a:xfrm>
            <a:off x="548640" y="1325880"/>
            <a:ext cx="1741932" cy="1298448"/>
          </a:xfrm>
          <a:prstGeom prst="roundRect">
            <a:avLst>
              <a:gd name="adj" fmla="val 5634"/>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5" name="Text 3"/>
          <p:cNvSpPr txBox="1"/>
          <p:nvPr/>
        </p:nvSpPr>
        <p:spPr>
          <a:xfrm>
            <a:off x="603504" y="1444752"/>
            <a:ext cx="1632204" cy="675193"/>
          </a:xfrm>
          <a:prstGeom prst="rect">
            <a:avLst/>
          </a:prstGeom>
          <a:noFill/>
          <a:ln/>
        </p:spPr>
        <p:txBody>
          <a:bodyPr wrap="square" lIns="0" tIns="0" rIns="0" bIns="0" rtlCol="0" anchor="ctr"/>
          <a:lstStyle/>
          <a:p>
            <a:pPr marL="0" indent="0" algn="ctr">
              <a:buNone/>
            </a:pPr>
            <a:r>
              <a:rPr lang="en-US" sz="3000" b="1" dirty="0">
                <a:solidFill>
                  <a:srgbClr val="0C8BA1"/>
                </a:solidFill>
                <a:latin typeface="Cambria" pitchFamily="34" charset="0"/>
                <a:ea typeface="Cambria" pitchFamily="34" charset="-122"/>
                <a:cs typeface="Cambria" pitchFamily="34" charset="-120"/>
              </a:rPr>
              <a:t>141</a:t>
            </a:r>
            <a:endParaRPr lang="en-US" sz="3000" dirty="0"/>
          </a:p>
        </p:txBody>
      </p:sp>
      <p:sp>
        <p:nvSpPr>
          <p:cNvPr id="6" name="Text 4"/>
          <p:cNvSpPr txBox="1"/>
          <p:nvPr/>
        </p:nvSpPr>
        <p:spPr>
          <a:xfrm>
            <a:off x="621792" y="2078980"/>
            <a:ext cx="1595628" cy="467441"/>
          </a:xfrm>
          <a:prstGeom prst="rect">
            <a:avLst/>
          </a:prstGeom>
          <a:noFill/>
          <a:ln/>
        </p:spPr>
        <p:txBody>
          <a:bodyPr wrap="square" lIns="0" tIns="0" rIns="0" bIns="0" rtlCol="0" anchor="t"/>
          <a:lstStyle/>
          <a:p>
            <a:pPr marL="0" indent="0" algn="ctr">
              <a:buNone/>
            </a:pPr>
            <a:r>
              <a:rPr lang="en-US" sz="1400" dirty="0">
                <a:solidFill>
                  <a:srgbClr val="5B6E75"/>
                </a:solidFill>
                <a:latin typeface="Calibri" pitchFamily="34" charset="0"/>
                <a:ea typeface="Calibri" pitchFamily="34" charset="-122"/>
                <a:cs typeface="Calibri" pitchFamily="34" charset="-120"/>
              </a:rPr>
              <a:t>images of leprosy-related ulcers</a:t>
            </a:r>
            <a:endParaRPr lang="en-US" sz="1400" dirty="0"/>
          </a:p>
        </p:txBody>
      </p:sp>
      <p:sp>
        <p:nvSpPr>
          <p:cNvPr id="7" name="Shape 5"/>
          <p:cNvSpPr/>
          <p:nvPr/>
        </p:nvSpPr>
        <p:spPr>
          <a:xfrm>
            <a:off x="2418588" y="1325880"/>
            <a:ext cx="1741932" cy="1298448"/>
          </a:xfrm>
          <a:prstGeom prst="roundRect">
            <a:avLst>
              <a:gd name="adj" fmla="val 5634"/>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8" name="Text 6"/>
          <p:cNvSpPr txBox="1"/>
          <p:nvPr/>
        </p:nvSpPr>
        <p:spPr>
          <a:xfrm>
            <a:off x="2473452" y="1444752"/>
            <a:ext cx="1632204" cy="675193"/>
          </a:xfrm>
          <a:prstGeom prst="rect">
            <a:avLst/>
          </a:prstGeom>
          <a:noFill/>
          <a:ln/>
        </p:spPr>
        <p:txBody>
          <a:bodyPr wrap="square" lIns="0" tIns="0" rIns="0" bIns="0" rtlCol="0" anchor="ctr"/>
          <a:lstStyle/>
          <a:p>
            <a:pPr marL="0" indent="0" algn="ctr">
              <a:buNone/>
            </a:pPr>
            <a:r>
              <a:rPr lang="en-US" sz="3000" b="1" dirty="0">
                <a:solidFill>
                  <a:srgbClr val="0C8BA1"/>
                </a:solidFill>
                <a:latin typeface="Cambria" pitchFamily="34" charset="0"/>
                <a:ea typeface="Cambria" pitchFamily="34" charset="-122"/>
                <a:cs typeface="Cambria" pitchFamily="34" charset="-120"/>
              </a:rPr>
              <a:t>39</a:t>
            </a:r>
            <a:endParaRPr lang="en-US" sz="3000" dirty="0"/>
          </a:p>
        </p:txBody>
      </p:sp>
      <p:sp>
        <p:nvSpPr>
          <p:cNvPr id="9" name="Text 7"/>
          <p:cNvSpPr txBox="1"/>
          <p:nvPr/>
        </p:nvSpPr>
        <p:spPr>
          <a:xfrm>
            <a:off x="2491740" y="2078980"/>
            <a:ext cx="1595628" cy="467441"/>
          </a:xfrm>
          <a:prstGeom prst="rect">
            <a:avLst/>
          </a:prstGeom>
          <a:noFill/>
          <a:ln/>
        </p:spPr>
        <p:txBody>
          <a:bodyPr wrap="square" lIns="0" tIns="0" rIns="0" bIns="0" rtlCol="0" anchor="t"/>
          <a:lstStyle/>
          <a:p>
            <a:pPr marL="0" indent="0" algn="ctr">
              <a:buNone/>
            </a:pPr>
            <a:r>
              <a:rPr lang="en-US" sz="1400" dirty="0">
                <a:solidFill>
                  <a:srgbClr val="5B6E75"/>
                </a:solidFill>
                <a:latin typeface="Calibri" pitchFamily="34" charset="0"/>
                <a:ea typeface="Calibri" pitchFamily="34" charset="-122"/>
                <a:cs typeface="Calibri" pitchFamily="34" charset="-120"/>
              </a:rPr>
              <a:t>patients</a:t>
            </a:r>
            <a:endParaRPr lang="en-US" sz="1400" dirty="0"/>
          </a:p>
        </p:txBody>
      </p:sp>
      <p:sp>
        <p:nvSpPr>
          <p:cNvPr id="10" name="Shape 8"/>
          <p:cNvSpPr/>
          <p:nvPr/>
        </p:nvSpPr>
        <p:spPr>
          <a:xfrm>
            <a:off x="4288536" y="1325880"/>
            <a:ext cx="1741932" cy="1298448"/>
          </a:xfrm>
          <a:prstGeom prst="roundRect">
            <a:avLst>
              <a:gd name="adj" fmla="val 5634"/>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1" name="Text 9"/>
          <p:cNvSpPr txBox="1"/>
          <p:nvPr/>
        </p:nvSpPr>
        <p:spPr>
          <a:xfrm>
            <a:off x="4343400" y="1444752"/>
            <a:ext cx="1632204" cy="675193"/>
          </a:xfrm>
          <a:prstGeom prst="rect">
            <a:avLst/>
          </a:prstGeom>
          <a:noFill/>
          <a:ln/>
        </p:spPr>
        <p:txBody>
          <a:bodyPr wrap="square" lIns="0" tIns="0" rIns="0" bIns="0" rtlCol="0" anchor="ctr"/>
          <a:lstStyle/>
          <a:p>
            <a:pPr marL="0" indent="0" algn="ctr">
              <a:buNone/>
            </a:pPr>
            <a:r>
              <a:rPr lang="en-US" sz="3000" b="1" dirty="0">
                <a:solidFill>
                  <a:srgbClr val="0C8BA1"/>
                </a:solidFill>
                <a:latin typeface="Cambria" pitchFamily="34" charset="0"/>
                <a:ea typeface="Cambria" pitchFamily="34" charset="-122"/>
                <a:cs typeface="Cambria" pitchFamily="34" charset="-120"/>
              </a:rPr>
              <a:t>21</a:t>
            </a:r>
            <a:endParaRPr lang="en-US" sz="3000" dirty="0"/>
          </a:p>
        </p:txBody>
      </p:sp>
      <p:sp>
        <p:nvSpPr>
          <p:cNvPr id="12" name="Text 10"/>
          <p:cNvSpPr txBox="1"/>
          <p:nvPr/>
        </p:nvSpPr>
        <p:spPr>
          <a:xfrm>
            <a:off x="4361688" y="2078980"/>
            <a:ext cx="1595628" cy="467441"/>
          </a:xfrm>
          <a:prstGeom prst="rect">
            <a:avLst/>
          </a:prstGeom>
          <a:noFill/>
          <a:ln/>
        </p:spPr>
        <p:txBody>
          <a:bodyPr wrap="square" lIns="0" tIns="0" rIns="0" bIns="0" rtlCol="0" anchor="t"/>
          <a:lstStyle/>
          <a:p>
            <a:pPr marL="0" indent="0" algn="ctr">
              <a:buNone/>
            </a:pPr>
            <a:r>
              <a:rPr lang="en-US" sz="1400" dirty="0">
                <a:solidFill>
                  <a:srgbClr val="5B6E75"/>
                </a:solidFill>
                <a:latin typeface="Calibri" pitchFamily="34" charset="0"/>
                <a:ea typeface="Calibri" pitchFamily="34" charset="-122"/>
                <a:cs typeface="Calibri" pitchFamily="34" charset="-120"/>
              </a:rPr>
              <a:t>months of routine wound care</a:t>
            </a:r>
            <a:endParaRPr lang="en-US" sz="1400" dirty="0"/>
          </a:p>
        </p:txBody>
      </p:sp>
      <p:sp>
        <p:nvSpPr>
          <p:cNvPr id="13" name="Shape 11"/>
          <p:cNvSpPr/>
          <p:nvPr/>
        </p:nvSpPr>
        <p:spPr>
          <a:xfrm>
            <a:off x="6158484" y="1325880"/>
            <a:ext cx="1741932" cy="1298448"/>
          </a:xfrm>
          <a:prstGeom prst="roundRect">
            <a:avLst>
              <a:gd name="adj" fmla="val 5634"/>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4" name="Text 12"/>
          <p:cNvSpPr txBox="1"/>
          <p:nvPr/>
        </p:nvSpPr>
        <p:spPr>
          <a:xfrm>
            <a:off x="6213348" y="1444752"/>
            <a:ext cx="1632204" cy="675193"/>
          </a:xfrm>
          <a:prstGeom prst="rect">
            <a:avLst/>
          </a:prstGeom>
          <a:noFill/>
          <a:ln/>
        </p:spPr>
        <p:txBody>
          <a:bodyPr wrap="square" lIns="0" tIns="0" rIns="0" bIns="0" rtlCol="0" anchor="ctr"/>
          <a:lstStyle/>
          <a:p>
            <a:pPr marL="0" indent="0" algn="ctr">
              <a:buNone/>
            </a:pPr>
            <a:r>
              <a:rPr lang="en-US" sz="2500" b="1" dirty="0">
                <a:solidFill>
                  <a:srgbClr val="0A6673"/>
                </a:solidFill>
                <a:latin typeface="Cambria" pitchFamily="34" charset="0"/>
                <a:ea typeface="Cambria" pitchFamily="34" charset="-122"/>
                <a:cs typeface="Cambria" pitchFamily="34" charset="-120"/>
              </a:rPr>
              <a:t>3.6 </a:t>
            </a:r>
            <a:r>
              <a:rPr lang="en-US" sz="2500" dirty="0">
                <a:solidFill>
                  <a:srgbClr val="0A6673"/>
                </a:solidFill>
                <a:latin typeface="Cambria" pitchFamily="34" charset="0"/>
                <a:ea typeface="Cambria" pitchFamily="34" charset="-122"/>
                <a:cs typeface="Cambria" pitchFamily="34" charset="-120"/>
              </a:rPr>
              <a:t>±</a:t>
            </a:r>
            <a:r>
              <a:rPr lang="en-US" sz="2500" b="1" dirty="0">
                <a:solidFill>
                  <a:srgbClr val="0A6673"/>
                </a:solidFill>
                <a:latin typeface="Cambria" pitchFamily="34" charset="0"/>
                <a:ea typeface="Cambria" pitchFamily="34" charset="-122"/>
                <a:cs typeface="Cambria" pitchFamily="34" charset="-120"/>
              </a:rPr>
              <a:t> 1.7</a:t>
            </a:r>
            <a:endParaRPr lang="en-US" sz="2500" dirty="0"/>
          </a:p>
        </p:txBody>
      </p:sp>
      <p:sp>
        <p:nvSpPr>
          <p:cNvPr id="15" name="Text 13"/>
          <p:cNvSpPr txBox="1"/>
          <p:nvPr/>
        </p:nvSpPr>
        <p:spPr>
          <a:xfrm>
            <a:off x="6231636" y="2078980"/>
            <a:ext cx="1595628" cy="467441"/>
          </a:xfrm>
          <a:prstGeom prst="rect">
            <a:avLst/>
          </a:prstGeom>
          <a:noFill/>
          <a:ln/>
        </p:spPr>
        <p:txBody>
          <a:bodyPr wrap="square" lIns="0" tIns="0" rIns="0" bIns="0" rtlCol="0" anchor="t"/>
          <a:lstStyle/>
          <a:p>
            <a:pPr marL="0" indent="0" algn="ctr">
              <a:buNone/>
            </a:pPr>
            <a:r>
              <a:rPr lang="en-US" sz="1400" dirty="0">
                <a:solidFill>
                  <a:srgbClr val="5B6E75"/>
                </a:solidFill>
                <a:latin typeface="Calibri" pitchFamily="34" charset="0"/>
                <a:ea typeface="Calibri" pitchFamily="34" charset="-122"/>
                <a:cs typeface="Calibri" pitchFamily="34" charset="-120"/>
              </a:rPr>
              <a:t>follow-up visits per patient</a:t>
            </a:r>
            <a:endParaRPr lang="en-US" sz="1400" dirty="0"/>
          </a:p>
        </p:txBody>
      </p:sp>
      <p:sp>
        <p:nvSpPr>
          <p:cNvPr id="16" name="Shape 14"/>
          <p:cNvSpPr/>
          <p:nvPr/>
        </p:nvSpPr>
        <p:spPr>
          <a:xfrm>
            <a:off x="8028432" y="1325880"/>
            <a:ext cx="1741932" cy="1298448"/>
          </a:xfrm>
          <a:prstGeom prst="roundRect">
            <a:avLst>
              <a:gd name="adj" fmla="val 5634"/>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7" name="Text 15"/>
          <p:cNvSpPr txBox="1"/>
          <p:nvPr/>
        </p:nvSpPr>
        <p:spPr>
          <a:xfrm>
            <a:off x="8083296" y="1444752"/>
            <a:ext cx="1632204" cy="675193"/>
          </a:xfrm>
          <a:prstGeom prst="rect">
            <a:avLst/>
          </a:prstGeom>
          <a:noFill/>
          <a:ln/>
        </p:spPr>
        <p:txBody>
          <a:bodyPr wrap="square" lIns="0" tIns="0" rIns="0" bIns="0" rtlCol="0" anchor="ctr"/>
          <a:lstStyle/>
          <a:p>
            <a:pPr marL="0" indent="0" algn="ctr">
              <a:buNone/>
            </a:pPr>
            <a:r>
              <a:rPr lang="en-US" sz="3000" b="1" dirty="0">
                <a:solidFill>
                  <a:srgbClr val="0A6673"/>
                </a:solidFill>
                <a:latin typeface="Cambria" pitchFamily="34" charset="0"/>
                <a:ea typeface="Cambria" pitchFamily="34" charset="-122"/>
                <a:cs typeface="Cambria" pitchFamily="34" charset="-120"/>
              </a:rPr>
              <a:t>5</a:t>
            </a:r>
            <a:endParaRPr lang="en-US" sz="3000" dirty="0"/>
          </a:p>
        </p:txBody>
      </p:sp>
      <p:sp>
        <p:nvSpPr>
          <p:cNvPr id="18" name="Text 16"/>
          <p:cNvSpPr txBox="1"/>
          <p:nvPr/>
        </p:nvSpPr>
        <p:spPr>
          <a:xfrm>
            <a:off x="8101584" y="2078980"/>
            <a:ext cx="1595628" cy="467441"/>
          </a:xfrm>
          <a:prstGeom prst="rect">
            <a:avLst/>
          </a:prstGeom>
          <a:noFill/>
          <a:ln/>
        </p:spPr>
        <p:txBody>
          <a:bodyPr wrap="square" lIns="0" tIns="0" rIns="0" bIns="0" rtlCol="0" anchor="t"/>
          <a:lstStyle/>
          <a:p>
            <a:pPr marL="0" indent="0" algn="ctr">
              <a:buNone/>
            </a:pPr>
            <a:r>
              <a:rPr lang="en-US" sz="1400" dirty="0">
                <a:solidFill>
                  <a:srgbClr val="5B6E75"/>
                </a:solidFill>
                <a:latin typeface="Calibri" pitchFamily="34" charset="0"/>
                <a:ea typeface="Calibri" pitchFamily="34" charset="-122"/>
                <a:cs typeface="Calibri" pitchFamily="34" charset="-120"/>
              </a:rPr>
              <a:t>tissue categories</a:t>
            </a:r>
            <a:endParaRPr lang="en-US" sz="1400" dirty="0"/>
          </a:p>
        </p:txBody>
      </p:sp>
      <p:sp>
        <p:nvSpPr>
          <p:cNvPr id="19" name="Shape 17"/>
          <p:cNvSpPr/>
          <p:nvPr/>
        </p:nvSpPr>
        <p:spPr>
          <a:xfrm>
            <a:off x="9898380" y="1325880"/>
            <a:ext cx="1741932" cy="1298448"/>
          </a:xfrm>
          <a:prstGeom prst="roundRect">
            <a:avLst>
              <a:gd name="adj" fmla="val 5634"/>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20" name="Text 18"/>
          <p:cNvSpPr txBox="1"/>
          <p:nvPr/>
        </p:nvSpPr>
        <p:spPr>
          <a:xfrm>
            <a:off x="9953244" y="1444752"/>
            <a:ext cx="1632204" cy="675193"/>
          </a:xfrm>
          <a:prstGeom prst="rect">
            <a:avLst/>
          </a:prstGeom>
          <a:noFill/>
          <a:ln/>
        </p:spPr>
        <p:txBody>
          <a:bodyPr wrap="square" lIns="0" tIns="0" rIns="0" bIns="0" rtlCol="0" anchor="ctr"/>
          <a:lstStyle/>
          <a:p>
            <a:pPr marL="0" indent="0" algn="ctr">
              <a:buNone/>
            </a:pPr>
            <a:r>
              <a:rPr lang="en-US" sz="3000" b="1" dirty="0">
                <a:solidFill>
                  <a:srgbClr val="C75146"/>
                </a:solidFill>
                <a:latin typeface="Cambria" pitchFamily="34" charset="0"/>
                <a:ea typeface="Cambria" pitchFamily="34" charset="-122"/>
                <a:cs typeface="Cambria" pitchFamily="34" charset="-120"/>
              </a:rPr>
              <a:t>46</a:t>
            </a:r>
            <a:endParaRPr lang="en-US" sz="3000" dirty="0"/>
          </a:p>
        </p:txBody>
      </p:sp>
      <p:sp>
        <p:nvSpPr>
          <p:cNvPr id="21" name="Text 19"/>
          <p:cNvSpPr txBox="1"/>
          <p:nvPr/>
        </p:nvSpPr>
        <p:spPr>
          <a:xfrm>
            <a:off x="9971532" y="2078980"/>
            <a:ext cx="1595628" cy="467441"/>
          </a:xfrm>
          <a:prstGeom prst="rect">
            <a:avLst/>
          </a:prstGeom>
          <a:noFill/>
          <a:ln/>
        </p:spPr>
        <p:txBody>
          <a:bodyPr wrap="square" lIns="0" tIns="0" rIns="0" bIns="0" rtlCol="0" anchor="t"/>
          <a:lstStyle/>
          <a:p>
            <a:pPr marL="0" indent="0" algn="ctr">
              <a:buNone/>
            </a:pPr>
            <a:r>
              <a:rPr lang="en-US" sz="1400" dirty="0">
                <a:solidFill>
                  <a:srgbClr val="5B6E75"/>
                </a:solidFill>
                <a:latin typeface="Calibri" pitchFamily="34" charset="0"/>
                <a:ea typeface="Calibri" pitchFamily="34" charset="-122"/>
                <a:cs typeface="Calibri" pitchFamily="34" charset="-120"/>
              </a:rPr>
              <a:t>gold-standard images (</a:t>
            </a:r>
            <a:r>
              <a:rPr lang="en-US" sz="1400" b="1" dirty="0">
                <a:solidFill>
                  <a:srgbClr val="5B6E75"/>
                </a:solidFill>
                <a:latin typeface="Calibri" pitchFamily="34" charset="0"/>
                <a:ea typeface="Calibri" pitchFamily="34" charset="-122"/>
                <a:cs typeface="Calibri" pitchFamily="34" charset="-120"/>
              </a:rPr>
              <a:t>9 patients</a:t>
            </a:r>
            <a:r>
              <a:rPr lang="en-US" sz="1400" dirty="0">
                <a:solidFill>
                  <a:srgbClr val="5B6E75"/>
                </a:solidFill>
                <a:latin typeface="Calibri" pitchFamily="34" charset="0"/>
                <a:ea typeface="Calibri" pitchFamily="34" charset="-122"/>
                <a:cs typeface="Calibri" pitchFamily="34" charset="-120"/>
              </a:rPr>
              <a:t>)</a:t>
            </a:r>
            <a:endParaRPr lang="en-US" sz="1400" dirty="0"/>
          </a:p>
        </p:txBody>
      </p:sp>
      <p:sp>
        <p:nvSpPr>
          <p:cNvPr id="22" name="Shape 20"/>
          <p:cNvSpPr/>
          <p:nvPr/>
        </p:nvSpPr>
        <p:spPr>
          <a:xfrm>
            <a:off x="548640" y="2926079"/>
            <a:ext cx="3575304" cy="3204557"/>
          </a:xfrm>
          <a:prstGeom prst="roundRect">
            <a:avLst>
              <a:gd name="adj" fmla="val 2381"/>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23" name="Text 21"/>
          <p:cNvSpPr txBox="1"/>
          <p:nvPr/>
        </p:nvSpPr>
        <p:spPr>
          <a:xfrm>
            <a:off x="786384" y="3090672"/>
            <a:ext cx="3099816" cy="310896"/>
          </a:xfrm>
          <a:prstGeom prst="rect">
            <a:avLst/>
          </a:prstGeom>
          <a:noFill/>
          <a:ln/>
        </p:spPr>
        <p:txBody>
          <a:bodyPr wrap="square" lIns="0" tIns="0" rIns="0" bIns="0" rtlCol="0" anchor="ctr"/>
          <a:lstStyle/>
          <a:p>
            <a:pPr marL="0" indent="0">
              <a:buNone/>
            </a:pPr>
            <a:r>
              <a:rPr lang="en-US" sz="1600" b="1" dirty="0">
                <a:solidFill>
                  <a:srgbClr val="0B2F3A"/>
                </a:solidFill>
                <a:latin typeface="Cambria" pitchFamily="34" charset="0"/>
                <a:ea typeface="Cambria" pitchFamily="34" charset="-122"/>
                <a:cs typeface="Cambria" pitchFamily="34" charset="-120"/>
              </a:rPr>
              <a:t>Acquisition</a:t>
            </a:r>
            <a:endParaRPr lang="en-US" sz="1600" dirty="0"/>
          </a:p>
        </p:txBody>
      </p:sp>
      <p:sp>
        <p:nvSpPr>
          <p:cNvPr id="24" name="Text 22"/>
          <p:cNvSpPr txBox="1"/>
          <p:nvPr/>
        </p:nvSpPr>
        <p:spPr>
          <a:xfrm>
            <a:off x="786383" y="3493008"/>
            <a:ext cx="3182943" cy="2779776"/>
          </a:xfrm>
          <a:prstGeom prst="rect">
            <a:avLst/>
          </a:prstGeom>
          <a:noFill/>
          <a:ln/>
        </p:spPr>
        <p:txBody>
          <a:bodyPr wrap="square" lIns="0" tIns="0" rIns="0" bIns="0" rtlCol="0" anchor="t"/>
          <a:lstStyle/>
          <a:p>
            <a:pPr marL="342900" indent="-342900">
              <a:spcAft>
                <a:spcPts val="700"/>
              </a:spcAft>
              <a:buSzPct val="100000"/>
              <a:buChar char="•"/>
            </a:pPr>
            <a:r>
              <a:rPr lang="en-US" sz="1500" dirty="0">
                <a:solidFill>
                  <a:srgbClr val="5B6E75"/>
                </a:solidFill>
                <a:latin typeface="Calibri" pitchFamily="34" charset="0"/>
                <a:ea typeface="Calibri" pitchFamily="34" charset="-122"/>
                <a:cs typeface="Calibri" pitchFamily="34" charset="-120"/>
              </a:rPr>
              <a:t>Captured by medical staff with </a:t>
            </a:r>
            <a:r>
              <a:rPr lang="en-US" sz="1500" b="1" dirty="0">
                <a:solidFill>
                  <a:schemeClr val="tx1">
                    <a:lumMod val="85000"/>
                    <a:lumOff val="15000"/>
                  </a:schemeClr>
                </a:solidFill>
                <a:latin typeface="Calibri" pitchFamily="34" charset="0"/>
                <a:ea typeface="Calibri" pitchFamily="34" charset="-122"/>
                <a:cs typeface="Calibri" pitchFamily="34" charset="-120"/>
              </a:rPr>
              <a:t>smartphone cameras </a:t>
            </a:r>
            <a:r>
              <a:rPr lang="en-US" sz="1500" dirty="0">
                <a:solidFill>
                  <a:srgbClr val="5B6E75"/>
                </a:solidFill>
                <a:latin typeface="Calibri" pitchFamily="34" charset="0"/>
                <a:ea typeface="Calibri" pitchFamily="34" charset="-122"/>
                <a:cs typeface="Calibri" pitchFamily="34" charset="-120"/>
              </a:rPr>
              <a:t>during routine wound-care sessions.</a:t>
            </a:r>
            <a:endParaRPr lang="en-US" sz="1500" dirty="0"/>
          </a:p>
          <a:p>
            <a:pPr marL="342900" indent="-342900">
              <a:spcAft>
                <a:spcPts val="700"/>
              </a:spcAft>
              <a:buSzPct val="100000"/>
              <a:buChar char="•"/>
            </a:pPr>
            <a:r>
              <a:rPr lang="en-US" sz="1500" dirty="0">
                <a:solidFill>
                  <a:srgbClr val="5B6E75"/>
                </a:solidFill>
                <a:latin typeface="Calibri" pitchFamily="34" charset="0"/>
                <a:ea typeface="Calibri" pitchFamily="34" charset="-122"/>
                <a:cs typeface="Calibri" pitchFamily="34" charset="-120"/>
              </a:rPr>
              <a:t>Each image corresponds to one follow-up visit; </a:t>
            </a:r>
            <a:r>
              <a:rPr lang="en-US" sz="1500" b="1" dirty="0">
                <a:solidFill>
                  <a:schemeClr val="tx1">
                    <a:lumMod val="85000"/>
                    <a:lumOff val="15000"/>
                  </a:schemeClr>
                </a:solidFill>
                <a:latin typeface="Calibri" pitchFamily="34" charset="0"/>
                <a:ea typeface="Calibri" pitchFamily="34" charset="-122"/>
                <a:cs typeface="Calibri" pitchFamily="34" charset="-120"/>
              </a:rPr>
              <a:t>intervals vary </a:t>
            </a:r>
            <a:r>
              <a:rPr lang="en-US" sz="1500" dirty="0">
                <a:solidFill>
                  <a:srgbClr val="5B6E75"/>
                </a:solidFill>
                <a:latin typeface="Calibri" pitchFamily="34" charset="0"/>
                <a:ea typeface="Calibri" pitchFamily="34" charset="-122"/>
                <a:cs typeface="Calibri" pitchFamily="34" charset="-120"/>
              </a:rPr>
              <a:t>with clinical scheduling and treatment plans.</a:t>
            </a:r>
            <a:endParaRPr lang="en-US" sz="1500" dirty="0"/>
          </a:p>
          <a:p>
            <a:pPr marL="342900" indent="-342900">
              <a:spcAft>
                <a:spcPts val="700"/>
              </a:spcAft>
              <a:buSzPct val="100000"/>
              <a:buChar char="•"/>
            </a:pPr>
            <a:r>
              <a:rPr lang="en-US" sz="1500" dirty="0">
                <a:solidFill>
                  <a:srgbClr val="5B6E75"/>
                </a:solidFill>
                <a:latin typeface="Calibri" pitchFamily="34" charset="0"/>
                <a:ea typeface="Calibri" pitchFamily="34" charset="-122"/>
                <a:cs typeface="Calibri" pitchFamily="34" charset="-120"/>
              </a:rPr>
              <a:t>In-the-wild conditions: free-hand framing, </a:t>
            </a:r>
            <a:r>
              <a:rPr lang="en-US" sz="1500" b="1" dirty="0">
                <a:solidFill>
                  <a:schemeClr val="tx1">
                    <a:lumMod val="85000"/>
                    <a:lumOff val="15000"/>
                  </a:schemeClr>
                </a:solidFill>
                <a:latin typeface="Calibri" pitchFamily="34" charset="0"/>
                <a:ea typeface="Calibri" pitchFamily="34" charset="-122"/>
                <a:cs typeface="Calibri" pitchFamily="34" charset="-120"/>
              </a:rPr>
              <a:t>uncontrolled lighting and backgrounds</a:t>
            </a:r>
            <a:r>
              <a:rPr lang="en-US" sz="1500" dirty="0">
                <a:solidFill>
                  <a:srgbClr val="5B6E75"/>
                </a:solidFill>
                <a:latin typeface="Calibri" pitchFamily="34" charset="0"/>
                <a:ea typeface="Calibri" pitchFamily="34" charset="-122"/>
                <a:cs typeface="Calibri" pitchFamily="34" charset="-120"/>
              </a:rPr>
              <a:t>.</a:t>
            </a:r>
            <a:endParaRPr lang="en-US" sz="1500" dirty="0"/>
          </a:p>
        </p:txBody>
      </p:sp>
      <p:sp>
        <p:nvSpPr>
          <p:cNvPr id="25" name="Shape 23"/>
          <p:cNvSpPr/>
          <p:nvPr/>
        </p:nvSpPr>
        <p:spPr>
          <a:xfrm>
            <a:off x="4357116" y="2926080"/>
            <a:ext cx="3575304" cy="3072384"/>
          </a:xfrm>
          <a:prstGeom prst="roundRect">
            <a:avLst>
              <a:gd name="adj" fmla="val 2381"/>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26" name="Text 24"/>
          <p:cNvSpPr txBox="1"/>
          <p:nvPr/>
        </p:nvSpPr>
        <p:spPr>
          <a:xfrm>
            <a:off x="4594860" y="3090672"/>
            <a:ext cx="3099816" cy="310896"/>
          </a:xfrm>
          <a:prstGeom prst="rect">
            <a:avLst/>
          </a:prstGeom>
          <a:noFill/>
          <a:ln/>
        </p:spPr>
        <p:txBody>
          <a:bodyPr wrap="square" lIns="0" tIns="0" rIns="0" bIns="0" rtlCol="0" anchor="ctr"/>
          <a:lstStyle/>
          <a:p>
            <a:pPr marL="0" indent="0">
              <a:buNone/>
            </a:pPr>
            <a:r>
              <a:rPr lang="en-US" sz="1600" b="1" dirty="0">
                <a:solidFill>
                  <a:srgbClr val="0B2F3A"/>
                </a:solidFill>
                <a:latin typeface="Cambria" pitchFamily="34" charset="0"/>
                <a:ea typeface="Cambria" pitchFamily="34" charset="-122"/>
                <a:cs typeface="Cambria" pitchFamily="34" charset="-120"/>
              </a:rPr>
              <a:t>Ethics &amp; governance</a:t>
            </a:r>
            <a:endParaRPr lang="en-US" sz="1600" dirty="0"/>
          </a:p>
        </p:txBody>
      </p:sp>
      <p:sp>
        <p:nvSpPr>
          <p:cNvPr id="27" name="Text 25"/>
          <p:cNvSpPr txBox="1"/>
          <p:nvPr/>
        </p:nvSpPr>
        <p:spPr>
          <a:xfrm>
            <a:off x="4594860" y="3493008"/>
            <a:ext cx="3099816" cy="2377440"/>
          </a:xfrm>
          <a:prstGeom prst="rect">
            <a:avLst/>
          </a:prstGeom>
          <a:noFill/>
          <a:ln/>
        </p:spPr>
        <p:txBody>
          <a:bodyPr wrap="square" lIns="0" tIns="0" rIns="0" bIns="0" rtlCol="0" anchor="t"/>
          <a:lstStyle/>
          <a:p>
            <a:pPr marL="342900" indent="-342900">
              <a:spcAft>
                <a:spcPts val="700"/>
              </a:spcAft>
              <a:buSzPct val="100000"/>
              <a:buChar char="•"/>
            </a:pPr>
            <a:r>
              <a:rPr lang="en-US" sz="1500" dirty="0">
                <a:solidFill>
                  <a:srgbClr val="5B6E75"/>
                </a:solidFill>
                <a:latin typeface="Calibri" pitchFamily="34" charset="0"/>
                <a:ea typeface="Calibri" pitchFamily="34" charset="-122"/>
                <a:cs typeface="Calibri" pitchFamily="34" charset="-120"/>
              </a:rPr>
              <a:t>Acquisition adhered to the Declaration of Helsinki; all data anonymised.</a:t>
            </a:r>
            <a:endParaRPr lang="en-US" sz="1500" dirty="0"/>
          </a:p>
          <a:p>
            <a:pPr marL="342900" indent="-342900">
              <a:spcAft>
                <a:spcPts val="700"/>
              </a:spcAft>
              <a:buSzPct val="100000"/>
              <a:buChar char="•"/>
            </a:pPr>
            <a:r>
              <a:rPr lang="en-US" sz="1500" dirty="0">
                <a:solidFill>
                  <a:srgbClr val="5B6E75"/>
                </a:solidFill>
                <a:latin typeface="Calibri" pitchFamily="34" charset="0"/>
                <a:ea typeface="Calibri" pitchFamily="34" charset="-122"/>
                <a:cs typeface="Calibri" pitchFamily="34" charset="-120"/>
              </a:rPr>
              <a:t>Written </a:t>
            </a:r>
            <a:r>
              <a:rPr lang="en-US" sz="1500" b="1" dirty="0">
                <a:solidFill>
                  <a:schemeClr val="tx1">
                    <a:lumMod val="85000"/>
                    <a:lumOff val="15000"/>
                  </a:schemeClr>
                </a:solidFill>
                <a:latin typeface="Calibri" pitchFamily="34" charset="0"/>
                <a:ea typeface="Calibri" pitchFamily="34" charset="-122"/>
                <a:cs typeface="Calibri" pitchFamily="34" charset="-120"/>
              </a:rPr>
              <a:t>informed consent </a:t>
            </a:r>
            <a:r>
              <a:rPr lang="en-US" sz="1500" dirty="0">
                <a:solidFill>
                  <a:srgbClr val="5B6E75"/>
                </a:solidFill>
                <a:latin typeface="Calibri" pitchFamily="34" charset="0"/>
                <a:ea typeface="Calibri" pitchFamily="34" charset="-122"/>
                <a:cs typeface="Calibri" pitchFamily="34" charset="-120"/>
              </a:rPr>
              <a:t>obtained from every participant.</a:t>
            </a:r>
            <a:endParaRPr lang="en-US" sz="1500" dirty="0"/>
          </a:p>
          <a:p>
            <a:pPr marL="342900" indent="-342900">
              <a:spcAft>
                <a:spcPts val="700"/>
              </a:spcAft>
              <a:buSzPct val="100000"/>
              <a:buChar char="•"/>
            </a:pPr>
            <a:r>
              <a:rPr lang="en-US" sz="1500" dirty="0">
                <a:solidFill>
                  <a:srgbClr val="5B6E75"/>
                </a:solidFill>
                <a:latin typeface="Calibri" pitchFamily="34" charset="0"/>
                <a:ea typeface="Calibri" pitchFamily="34" charset="-122"/>
                <a:cs typeface="Calibri" pitchFamily="34" charset="-120"/>
              </a:rPr>
              <a:t>Approved by the Ethics Committee of the Sanatorio de Contratación ESE hospital, Colombia (Act 05–21).</a:t>
            </a:r>
            <a:endParaRPr lang="en-US" sz="1500" dirty="0"/>
          </a:p>
        </p:txBody>
      </p:sp>
      <p:sp>
        <p:nvSpPr>
          <p:cNvPr id="28" name="Shape 26"/>
          <p:cNvSpPr/>
          <p:nvPr/>
        </p:nvSpPr>
        <p:spPr>
          <a:xfrm>
            <a:off x="8165592" y="2926080"/>
            <a:ext cx="3575304" cy="3072384"/>
          </a:xfrm>
          <a:prstGeom prst="roundRect">
            <a:avLst>
              <a:gd name="adj" fmla="val 2381"/>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29" name="Text 27"/>
          <p:cNvSpPr txBox="1"/>
          <p:nvPr/>
        </p:nvSpPr>
        <p:spPr>
          <a:xfrm>
            <a:off x="8403336" y="3090672"/>
            <a:ext cx="3099816" cy="310896"/>
          </a:xfrm>
          <a:prstGeom prst="rect">
            <a:avLst/>
          </a:prstGeom>
          <a:noFill/>
          <a:ln/>
        </p:spPr>
        <p:txBody>
          <a:bodyPr wrap="square" lIns="0" tIns="0" rIns="0" bIns="0" rtlCol="0" anchor="ctr"/>
          <a:lstStyle/>
          <a:p>
            <a:pPr marL="0" indent="0">
              <a:buNone/>
            </a:pPr>
            <a:r>
              <a:rPr lang="en-US" sz="1600" b="1" dirty="0">
                <a:solidFill>
                  <a:srgbClr val="0B2F3A"/>
                </a:solidFill>
                <a:latin typeface="Cambria" pitchFamily="34" charset="0"/>
                <a:ea typeface="Cambria" pitchFamily="34" charset="-122"/>
                <a:cs typeface="Cambria" pitchFamily="34" charset="-120"/>
              </a:rPr>
              <a:t>Splits</a:t>
            </a:r>
            <a:endParaRPr lang="en-US" sz="1600" dirty="0"/>
          </a:p>
        </p:txBody>
      </p:sp>
      <p:sp>
        <p:nvSpPr>
          <p:cNvPr id="30" name="Text 28"/>
          <p:cNvSpPr txBox="1"/>
          <p:nvPr/>
        </p:nvSpPr>
        <p:spPr>
          <a:xfrm>
            <a:off x="8403336" y="3493008"/>
            <a:ext cx="3099816" cy="2377440"/>
          </a:xfrm>
          <a:prstGeom prst="rect">
            <a:avLst/>
          </a:prstGeom>
          <a:noFill/>
          <a:ln/>
        </p:spPr>
        <p:txBody>
          <a:bodyPr wrap="square" lIns="0" tIns="0" rIns="0" bIns="0" rtlCol="0" anchor="t"/>
          <a:lstStyle/>
          <a:p>
            <a:pPr marL="342900" indent="-342900">
              <a:spcAft>
                <a:spcPts val="700"/>
              </a:spcAft>
              <a:buSzPct val="100000"/>
              <a:buChar char="•"/>
            </a:pPr>
            <a:r>
              <a:rPr lang="en-US" sz="1500" dirty="0">
                <a:solidFill>
                  <a:srgbClr val="5B6E75"/>
                </a:solidFill>
                <a:latin typeface="Calibri" pitchFamily="34" charset="0"/>
                <a:ea typeface="Calibri" pitchFamily="34" charset="-122"/>
                <a:cs typeface="Calibri" pitchFamily="34" charset="-120"/>
              </a:rPr>
              <a:t>Dataset splitting performed at the </a:t>
            </a:r>
            <a:r>
              <a:rPr lang="en-US" sz="1500" b="1" dirty="0">
                <a:solidFill>
                  <a:schemeClr val="tx1">
                    <a:lumMod val="85000"/>
                    <a:lumOff val="15000"/>
                  </a:schemeClr>
                </a:solidFill>
                <a:latin typeface="Calibri" pitchFamily="34" charset="0"/>
                <a:ea typeface="Calibri" pitchFamily="34" charset="-122"/>
                <a:cs typeface="Calibri" pitchFamily="34" charset="-120"/>
              </a:rPr>
              <a:t>patient level </a:t>
            </a:r>
            <a:r>
              <a:rPr lang="en-US" sz="1500" dirty="0">
                <a:solidFill>
                  <a:srgbClr val="5B6E75"/>
                </a:solidFill>
                <a:latin typeface="Calibri" pitchFamily="34" charset="0"/>
                <a:ea typeface="Calibri" pitchFamily="34" charset="-122"/>
                <a:cs typeface="Calibri" pitchFamily="34" charset="-120"/>
              </a:rPr>
              <a:t>— images from one patient never cross subsets.</a:t>
            </a:r>
            <a:endParaRPr lang="en-US" sz="1500" dirty="0"/>
          </a:p>
          <a:p>
            <a:pPr marL="342900" indent="-342900">
              <a:spcAft>
                <a:spcPts val="700"/>
              </a:spcAft>
              <a:buSzPct val="100000"/>
              <a:buChar char="•"/>
            </a:pPr>
            <a:r>
              <a:rPr lang="en-US" sz="1500" dirty="0">
                <a:solidFill>
                  <a:srgbClr val="5B6E75"/>
                </a:solidFill>
                <a:latin typeface="Calibri" pitchFamily="34" charset="0"/>
                <a:ea typeface="Calibri" pitchFamily="34" charset="-122"/>
                <a:cs typeface="Calibri" pitchFamily="34" charset="-120"/>
              </a:rPr>
              <a:t>Prevents leakage between annotation and evaluation subsets.</a:t>
            </a:r>
            <a:endParaRPr lang="en-US" sz="1500" dirty="0"/>
          </a:p>
          <a:p>
            <a:pPr marL="342900" indent="-342900">
              <a:spcAft>
                <a:spcPts val="700"/>
              </a:spcAft>
              <a:buSzPct val="100000"/>
              <a:buChar char="•"/>
            </a:pPr>
            <a:r>
              <a:rPr lang="en-US" sz="1500" b="1" dirty="0">
                <a:solidFill>
                  <a:schemeClr val="tx1">
                    <a:lumMod val="85000"/>
                    <a:lumOff val="15000"/>
                  </a:schemeClr>
                </a:solidFill>
                <a:latin typeface="Calibri" pitchFamily="34" charset="0"/>
                <a:ea typeface="Calibri" pitchFamily="34" charset="-122"/>
                <a:cs typeface="Calibri" pitchFamily="34" charset="-120"/>
              </a:rPr>
              <a:t>Fully supervised </a:t>
            </a:r>
            <a:r>
              <a:rPr lang="en-US" sz="1500" dirty="0">
                <a:solidFill>
                  <a:srgbClr val="5B6E75"/>
                </a:solidFill>
                <a:latin typeface="Calibri" pitchFamily="34" charset="0"/>
                <a:ea typeface="Calibri" pitchFamily="34" charset="-122"/>
                <a:cs typeface="Calibri" pitchFamily="34" charset="-120"/>
              </a:rPr>
              <a:t>reference uses all </a:t>
            </a:r>
            <a:r>
              <a:rPr lang="en-US" sz="1500" b="1" dirty="0">
                <a:solidFill>
                  <a:srgbClr val="5B6E75"/>
                </a:solidFill>
                <a:latin typeface="Calibri" pitchFamily="34" charset="0"/>
                <a:ea typeface="Calibri" pitchFamily="34" charset="-122"/>
                <a:cs typeface="Calibri" pitchFamily="34" charset="-120"/>
              </a:rPr>
              <a:t>111 labeled training images</a:t>
            </a:r>
            <a:r>
              <a:rPr lang="en-US" sz="1500" dirty="0">
                <a:solidFill>
                  <a:srgbClr val="5B6E75"/>
                </a:solidFill>
                <a:latin typeface="Calibri" pitchFamily="34" charset="0"/>
                <a:ea typeface="Calibri" pitchFamily="34" charset="-122"/>
                <a:cs typeface="Calibri" pitchFamily="34" charset="-120"/>
              </a:rPr>
              <a:t>.</a:t>
            </a:r>
            <a:endParaRPr lang="en-US" sz="1500" dirty="0"/>
          </a:p>
        </p:txBody>
      </p:sp>
      <p:sp>
        <p:nvSpPr>
          <p:cNvPr id="32" name="Text 29"/>
          <p:cNvSpPr txBox="1"/>
          <p:nvPr/>
        </p:nvSpPr>
        <p:spPr>
          <a:xfrm>
            <a:off x="548640" y="6428232"/>
            <a:ext cx="8686800" cy="237744"/>
          </a:xfrm>
          <a:prstGeom prst="rect">
            <a:avLst/>
          </a:prstGeom>
          <a:noFill/>
          <a:ln/>
        </p:spPr>
        <p:txBody>
          <a:bodyPr wrap="square" lIns="0" tIns="0" rIns="0" bIns="0" rtlCol="0" anchor="ctr"/>
          <a:lstStyle/>
          <a:p>
            <a:pPr marL="0" indent="0">
              <a:buNone/>
            </a:pPr>
            <a:r>
              <a:rPr lang="en-US" sz="900" dirty="0">
                <a:solidFill>
                  <a:srgbClr val="9AAFB6"/>
                </a:solidFill>
                <a:latin typeface="Calibri" pitchFamily="34" charset="0"/>
                <a:ea typeface="Calibri" pitchFamily="34" charset="-122"/>
                <a:cs typeface="Calibri" pitchFamily="34" charset="-120"/>
              </a:rPr>
              <a:t>LUTSeg  ·  ISIC Workshop @ MICCAI 2026</a:t>
            </a:r>
            <a:endParaRPr lang="en-US" sz="900" dirty="0"/>
          </a:p>
        </p:txBody>
      </p:sp>
      <p:sp>
        <p:nvSpPr>
          <p:cNvPr id="33" name="Text 30"/>
          <p:cNvSpPr txBox="1"/>
          <p:nvPr/>
        </p:nvSpPr>
        <p:spPr>
          <a:xfrm>
            <a:off x="10728655" y="6428232"/>
            <a:ext cx="914400" cy="237744"/>
          </a:xfrm>
          <a:prstGeom prst="rect">
            <a:avLst/>
          </a:prstGeom>
          <a:noFill/>
          <a:ln/>
        </p:spPr>
        <p:txBody>
          <a:bodyPr wrap="square" lIns="0" tIns="0" rIns="0" bIns="0" rtlCol="0" anchor="ctr"/>
          <a:lstStyle/>
          <a:p>
            <a:pPr marL="0" indent="0" algn="r">
              <a:buNone/>
            </a:pPr>
            <a:r>
              <a:rPr lang="en-US" sz="900" dirty="0">
                <a:solidFill>
                  <a:srgbClr val="9AAFB6"/>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329184"/>
            <a:ext cx="11094415" cy="237744"/>
          </a:xfrm>
          <a:prstGeom prst="rect">
            <a:avLst/>
          </a:prstGeom>
          <a:noFill/>
          <a:ln/>
        </p:spPr>
        <p:txBody>
          <a:bodyPr wrap="square" lIns="0" tIns="0" rIns="0" bIns="0" rtlCol="0" anchor="ctr"/>
          <a:lstStyle/>
          <a:p>
            <a:pPr marL="0" indent="0">
              <a:buNone/>
            </a:pPr>
            <a:r>
              <a:rPr lang="en-US" sz="1150" b="1" kern="0" spc="160" dirty="0">
                <a:solidFill>
                  <a:srgbClr val="0C8BA1"/>
                </a:solidFill>
                <a:latin typeface="Calibri" pitchFamily="34" charset="0"/>
                <a:ea typeface="Calibri" pitchFamily="34" charset="-122"/>
                <a:cs typeface="Calibri" pitchFamily="34" charset="-120"/>
              </a:rPr>
              <a:t>ANNOTATION</a:t>
            </a:r>
            <a:endParaRPr lang="en-US" sz="1150" dirty="0"/>
          </a:p>
        </p:txBody>
      </p:sp>
      <p:sp>
        <p:nvSpPr>
          <p:cNvPr id="3" name="Text 1"/>
          <p:cNvSpPr txBox="1"/>
          <p:nvPr/>
        </p:nvSpPr>
        <p:spPr>
          <a:xfrm>
            <a:off x="548640" y="585216"/>
            <a:ext cx="11094415" cy="566928"/>
          </a:xfrm>
          <a:prstGeom prst="rect">
            <a:avLst/>
          </a:prstGeom>
          <a:noFill/>
          <a:ln/>
        </p:spPr>
        <p:txBody>
          <a:bodyPr wrap="square" lIns="0" tIns="0" rIns="0" bIns="0" rtlCol="0" anchor="t"/>
          <a:lstStyle/>
          <a:p>
            <a:pPr marL="0" indent="0">
              <a:buNone/>
            </a:pPr>
            <a:r>
              <a:rPr lang="en-US" sz="3000" b="1" dirty="0">
                <a:solidFill>
                  <a:srgbClr val="0B2F3A"/>
                </a:solidFill>
                <a:latin typeface="Cambria" pitchFamily="34" charset="0"/>
                <a:ea typeface="Cambria" pitchFamily="34" charset="-122"/>
                <a:cs typeface="Cambria" pitchFamily="34" charset="-120"/>
              </a:rPr>
              <a:t>A two-stage, five-clinician protocol</a:t>
            </a:r>
            <a:endParaRPr lang="en-US" sz="3000" dirty="0"/>
          </a:p>
        </p:txBody>
      </p:sp>
      <p:sp>
        <p:nvSpPr>
          <p:cNvPr id="4" name="Shape 2"/>
          <p:cNvSpPr/>
          <p:nvPr/>
        </p:nvSpPr>
        <p:spPr>
          <a:xfrm>
            <a:off x="548640" y="1298448"/>
            <a:ext cx="6720840" cy="969264"/>
          </a:xfrm>
          <a:prstGeom prst="roundRect">
            <a:avLst>
              <a:gd name="adj" fmla="val 7547"/>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5" name="Shape 3"/>
          <p:cNvSpPr/>
          <p:nvPr/>
        </p:nvSpPr>
        <p:spPr>
          <a:xfrm>
            <a:off x="786384" y="1536192"/>
            <a:ext cx="384048" cy="384048"/>
          </a:xfrm>
          <a:prstGeom prst="ellipse">
            <a:avLst/>
          </a:prstGeom>
          <a:solidFill>
            <a:srgbClr val="0C8BA1"/>
          </a:solidFill>
          <a:ln w="12700">
            <a:solidFill>
              <a:srgbClr val="0C8BA1"/>
            </a:solidFill>
            <a:prstDash val="solid"/>
          </a:ln>
        </p:spPr>
        <p:txBody>
          <a:bodyPr/>
          <a:lstStyle/>
          <a:p>
            <a:endParaRPr lang="en-SA"/>
          </a:p>
        </p:txBody>
      </p:sp>
      <p:sp>
        <p:nvSpPr>
          <p:cNvPr id="6" name="Text 4"/>
          <p:cNvSpPr txBox="1"/>
          <p:nvPr/>
        </p:nvSpPr>
        <p:spPr>
          <a:xfrm>
            <a:off x="786384" y="1536192"/>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7" name="Text 5"/>
          <p:cNvSpPr txBox="1"/>
          <p:nvPr/>
        </p:nvSpPr>
        <p:spPr>
          <a:xfrm>
            <a:off x="1353312" y="1463040"/>
            <a:ext cx="5715000" cy="292608"/>
          </a:xfrm>
          <a:prstGeom prst="rect">
            <a:avLst/>
          </a:prstGeom>
          <a:noFill/>
          <a:ln/>
        </p:spPr>
        <p:txBody>
          <a:bodyPr wrap="square" lIns="0" tIns="0" rIns="0" bIns="0" rtlCol="0" anchor="ctr"/>
          <a:lstStyle/>
          <a:p>
            <a:pPr marL="0" indent="0">
              <a:buNone/>
            </a:pPr>
            <a:r>
              <a:rPr lang="en-US" sz="1550" b="1" dirty="0">
                <a:solidFill>
                  <a:srgbClr val="0B2F3A"/>
                </a:solidFill>
                <a:latin typeface="Cambria" pitchFamily="34" charset="0"/>
                <a:ea typeface="Cambria" pitchFamily="34" charset="-122"/>
                <a:cs typeface="Cambria" pitchFamily="34" charset="-120"/>
              </a:rPr>
              <a:t>Stage 1 — Wound boundary</a:t>
            </a:r>
            <a:endParaRPr lang="en-US" sz="1550" dirty="0"/>
          </a:p>
        </p:txBody>
      </p:sp>
      <p:sp>
        <p:nvSpPr>
          <p:cNvPr id="8" name="Text 6"/>
          <p:cNvSpPr txBox="1"/>
          <p:nvPr/>
        </p:nvSpPr>
        <p:spPr>
          <a:xfrm>
            <a:off x="1353312" y="1792224"/>
            <a:ext cx="5715000" cy="347472"/>
          </a:xfrm>
          <a:prstGeom prst="rect">
            <a:avLst/>
          </a:prstGeom>
          <a:noFill/>
          <a:ln/>
        </p:spPr>
        <p:txBody>
          <a:bodyPr wrap="square" lIns="0" tIns="0" rIns="0" bIns="0" rtlCol="0" anchor="ctr"/>
          <a:lstStyle/>
          <a:p>
            <a:pPr marL="0" indent="0">
              <a:lnSpc>
                <a:spcPts val="1600"/>
              </a:lnSpc>
              <a:buNone/>
            </a:pPr>
            <a:r>
              <a:rPr lang="en-US" sz="1500" dirty="0">
                <a:solidFill>
                  <a:srgbClr val="5B6E75"/>
                </a:solidFill>
                <a:latin typeface="Calibri" pitchFamily="34" charset="0"/>
                <a:ea typeface="Calibri" pitchFamily="34" charset="-122"/>
                <a:cs typeface="Calibri" pitchFamily="34" charset="-120"/>
              </a:rPr>
              <a:t>The wound boundary is delineated to produce a binary wound mask for each image.</a:t>
            </a:r>
            <a:endParaRPr lang="en-US" sz="1500" dirty="0"/>
          </a:p>
        </p:txBody>
      </p:sp>
      <p:sp>
        <p:nvSpPr>
          <p:cNvPr id="9" name="Shape 7"/>
          <p:cNvSpPr/>
          <p:nvPr/>
        </p:nvSpPr>
        <p:spPr>
          <a:xfrm>
            <a:off x="548640" y="2414016"/>
            <a:ext cx="6720840" cy="1444752"/>
          </a:xfrm>
          <a:prstGeom prst="roundRect">
            <a:avLst>
              <a:gd name="adj" fmla="val 5063"/>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0" name="Shape 8"/>
          <p:cNvSpPr/>
          <p:nvPr/>
        </p:nvSpPr>
        <p:spPr>
          <a:xfrm>
            <a:off x="786384" y="2651760"/>
            <a:ext cx="384048" cy="384048"/>
          </a:xfrm>
          <a:prstGeom prst="ellipse">
            <a:avLst/>
          </a:prstGeom>
          <a:solidFill>
            <a:srgbClr val="0C8BA1"/>
          </a:solidFill>
          <a:ln w="12700">
            <a:solidFill>
              <a:srgbClr val="0C8BA1"/>
            </a:solidFill>
            <a:prstDash val="solid"/>
          </a:ln>
        </p:spPr>
        <p:txBody>
          <a:bodyPr/>
          <a:lstStyle/>
          <a:p>
            <a:endParaRPr lang="en-SA"/>
          </a:p>
        </p:txBody>
      </p:sp>
      <p:sp>
        <p:nvSpPr>
          <p:cNvPr id="11" name="Text 9"/>
          <p:cNvSpPr txBox="1"/>
          <p:nvPr/>
        </p:nvSpPr>
        <p:spPr>
          <a:xfrm>
            <a:off x="786384" y="265176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2" name="Text 10"/>
          <p:cNvSpPr txBox="1"/>
          <p:nvPr/>
        </p:nvSpPr>
        <p:spPr>
          <a:xfrm>
            <a:off x="1353312" y="2578608"/>
            <a:ext cx="5715000" cy="292608"/>
          </a:xfrm>
          <a:prstGeom prst="rect">
            <a:avLst/>
          </a:prstGeom>
          <a:noFill/>
          <a:ln/>
        </p:spPr>
        <p:txBody>
          <a:bodyPr wrap="square" lIns="0" tIns="0" rIns="0" bIns="0" rtlCol="0" anchor="ctr"/>
          <a:lstStyle/>
          <a:p>
            <a:pPr marL="0" indent="0">
              <a:buNone/>
            </a:pPr>
            <a:r>
              <a:rPr lang="en-US" sz="1550" b="1" dirty="0">
                <a:solidFill>
                  <a:srgbClr val="0B2F3A"/>
                </a:solidFill>
                <a:latin typeface="Cambria" pitchFamily="34" charset="0"/>
                <a:ea typeface="Cambria" pitchFamily="34" charset="-122"/>
                <a:cs typeface="Cambria" pitchFamily="34" charset="-120"/>
              </a:rPr>
              <a:t>Stage 2 — Tissue composition</a:t>
            </a:r>
            <a:endParaRPr lang="en-US" sz="1550" dirty="0"/>
          </a:p>
        </p:txBody>
      </p:sp>
      <p:sp>
        <p:nvSpPr>
          <p:cNvPr id="13" name="Text 11"/>
          <p:cNvSpPr txBox="1"/>
          <p:nvPr/>
        </p:nvSpPr>
        <p:spPr>
          <a:xfrm>
            <a:off x="1353312" y="2907792"/>
            <a:ext cx="5715000" cy="822960"/>
          </a:xfrm>
          <a:prstGeom prst="rect">
            <a:avLst/>
          </a:prstGeom>
          <a:noFill/>
          <a:ln/>
        </p:spPr>
        <p:txBody>
          <a:bodyPr wrap="square" lIns="0" tIns="0" rIns="0" bIns="0" rtlCol="0" anchor="ctr"/>
          <a:lstStyle/>
          <a:p>
            <a:pPr marL="0" indent="0">
              <a:lnSpc>
                <a:spcPts val="1600"/>
              </a:lnSpc>
              <a:buNone/>
            </a:pPr>
            <a:r>
              <a:rPr lang="en-US" sz="1500" dirty="0">
                <a:solidFill>
                  <a:srgbClr val="5B6E75"/>
                </a:solidFill>
                <a:latin typeface="Calibri" pitchFamily="34" charset="0"/>
                <a:ea typeface="Calibri" pitchFamily="34" charset="-122"/>
                <a:cs typeface="Calibri" pitchFamily="34" charset="-120"/>
              </a:rPr>
              <a:t>All visible tissue regions inside the wound area are segmented at pixel resolution into the five predefined categories. Annotators may assign “Other” when the appearance does not clearly correspond to a predefined class.</a:t>
            </a:r>
            <a:endParaRPr lang="en-US" sz="1500" dirty="0"/>
          </a:p>
        </p:txBody>
      </p:sp>
      <p:sp>
        <p:nvSpPr>
          <p:cNvPr id="14" name="Shape 12"/>
          <p:cNvSpPr/>
          <p:nvPr/>
        </p:nvSpPr>
        <p:spPr>
          <a:xfrm>
            <a:off x="548640" y="4005072"/>
            <a:ext cx="6720840" cy="960120"/>
          </a:xfrm>
          <a:prstGeom prst="roundRect">
            <a:avLst>
              <a:gd name="adj" fmla="val 7619"/>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5" name="Text 13"/>
          <p:cNvSpPr txBox="1"/>
          <p:nvPr/>
        </p:nvSpPr>
        <p:spPr>
          <a:xfrm>
            <a:off x="786384" y="4123944"/>
            <a:ext cx="3657600" cy="256032"/>
          </a:xfrm>
          <a:prstGeom prst="rect">
            <a:avLst/>
          </a:prstGeom>
          <a:noFill/>
          <a:ln/>
        </p:spPr>
        <p:txBody>
          <a:bodyPr wrap="square" lIns="0" tIns="0" rIns="0" bIns="0" rtlCol="0" anchor="ctr"/>
          <a:lstStyle/>
          <a:p>
            <a:pPr marL="0" indent="0">
              <a:buNone/>
            </a:pPr>
            <a:r>
              <a:rPr lang="en-US" sz="1600" b="1" dirty="0">
                <a:solidFill>
                  <a:srgbClr val="0C8BA1"/>
                </a:solidFill>
                <a:latin typeface="Calibri" pitchFamily="34" charset="0"/>
                <a:ea typeface="Calibri" pitchFamily="34" charset="-122"/>
                <a:cs typeface="Calibri" pitchFamily="34" charset="-120"/>
              </a:rPr>
              <a:t>Five tissue categories</a:t>
            </a:r>
            <a:endParaRPr lang="en-US" sz="1600" dirty="0"/>
          </a:p>
        </p:txBody>
      </p:sp>
      <p:sp>
        <p:nvSpPr>
          <p:cNvPr id="16" name="Shape 14"/>
          <p:cNvSpPr/>
          <p:nvPr/>
        </p:nvSpPr>
        <p:spPr>
          <a:xfrm>
            <a:off x="786384" y="4503420"/>
            <a:ext cx="173736" cy="173736"/>
          </a:xfrm>
          <a:prstGeom prst="roundRect">
            <a:avLst>
              <a:gd name="adj" fmla="val 15789"/>
            </a:avLst>
          </a:prstGeom>
          <a:solidFill>
            <a:srgbClr val="27D427"/>
          </a:solidFill>
          <a:ln w="6350">
            <a:solidFill>
              <a:srgbClr val="8FA3A9"/>
            </a:solidFill>
            <a:prstDash val="solid"/>
          </a:ln>
        </p:spPr>
        <p:txBody>
          <a:bodyPr/>
          <a:lstStyle/>
          <a:p>
            <a:endParaRPr lang="en-SA" sz="2000"/>
          </a:p>
        </p:txBody>
      </p:sp>
      <p:sp>
        <p:nvSpPr>
          <p:cNvPr id="17" name="Text 15"/>
          <p:cNvSpPr txBox="1"/>
          <p:nvPr/>
        </p:nvSpPr>
        <p:spPr>
          <a:xfrm>
            <a:off x="1014984" y="4462272"/>
            <a:ext cx="706831" cy="256032"/>
          </a:xfrm>
          <a:prstGeom prst="rect">
            <a:avLst/>
          </a:prstGeom>
          <a:noFill/>
          <a:ln/>
        </p:spPr>
        <p:txBody>
          <a:bodyPr wrap="square" lIns="0" tIns="0" rIns="0" bIns="0" rtlCol="0" anchor="ctr"/>
          <a:lstStyle/>
          <a:p>
            <a:pPr marL="0" indent="0">
              <a:buNone/>
            </a:pPr>
            <a:r>
              <a:rPr lang="en-US" sz="1200" dirty="0">
                <a:solidFill>
                  <a:srgbClr val="0B2F3A"/>
                </a:solidFill>
                <a:latin typeface="Calibri" pitchFamily="34" charset="0"/>
                <a:ea typeface="Calibri" pitchFamily="34" charset="-122"/>
                <a:cs typeface="Calibri" pitchFamily="34" charset="-120"/>
              </a:rPr>
              <a:t>Epithelial</a:t>
            </a:r>
            <a:endParaRPr lang="en-US" sz="1200" dirty="0"/>
          </a:p>
        </p:txBody>
      </p:sp>
      <p:sp>
        <p:nvSpPr>
          <p:cNvPr id="18" name="Shape 16"/>
          <p:cNvSpPr/>
          <p:nvPr/>
        </p:nvSpPr>
        <p:spPr>
          <a:xfrm>
            <a:off x="2283714" y="4503420"/>
            <a:ext cx="173736" cy="173736"/>
          </a:xfrm>
          <a:prstGeom prst="roundRect">
            <a:avLst>
              <a:gd name="adj" fmla="val 15789"/>
            </a:avLst>
          </a:prstGeom>
          <a:solidFill>
            <a:srgbClr val="F2D200"/>
          </a:solidFill>
          <a:ln w="6350">
            <a:solidFill>
              <a:srgbClr val="8FA3A9"/>
            </a:solidFill>
            <a:prstDash val="solid"/>
          </a:ln>
        </p:spPr>
        <p:txBody>
          <a:bodyPr/>
          <a:lstStyle/>
          <a:p>
            <a:endParaRPr lang="en-SA" sz="2000"/>
          </a:p>
        </p:txBody>
      </p:sp>
      <p:sp>
        <p:nvSpPr>
          <p:cNvPr id="19" name="Text 17"/>
          <p:cNvSpPr txBox="1"/>
          <p:nvPr/>
        </p:nvSpPr>
        <p:spPr>
          <a:xfrm>
            <a:off x="2512314" y="4462272"/>
            <a:ext cx="446044" cy="256032"/>
          </a:xfrm>
          <a:prstGeom prst="rect">
            <a:avLst/>
          </a:prstGeom>
          <a:noFill/>
          <a:ln/>
        </p:spPr>
        <p:txBody>
          <a:bodyPr wrap="square" lIns="0" tIns="0" rIns="0" bIns="0" rtlCol="0" anchor="ctr"/>
          <a:lstStyle/>
          <a:p>
            <a:pPr marL="0" indent="0">
              <a:buNone/>
            </a:pPr>
            <a:r>
              <a:rPr lang="en-US" sz="1200" dirty="0">
                <a:solidFill>
                  <a:srgbClr val="0B2F3A"/>
                </a:solidFill>
                <a:latin typeface="Calibri" pitchFamily="34" charset="0"/>
                <a:ea typeface="Calibri" pitchFamily="34" charset="-122"/>
                <a:cs typeface="Calibri" pitchFamily="34" charset="-120"/>
              </a:rPr>
              <a:t>Slough</a:t>
            </a:r>
            <a:endParaRPr lang="en-US" sz="1200" dirty="0"/>
          </a:p>
        </p:txBody>
      </p:sp>
      <p:sp>
        <p:nvSpPr>
          <p:cNvPr id="20" name="Shape 18"/>
          <p:cNvSpPr/>
          <p:nvPr/>
        </p:nvSpPr>
        <p:spPr>
          <a:xfrm>
            <a:off x="3520257" y="4503420"/>
            <a:ext cx="173736" cy="173736"/>
          </a:xfrm>
          <a:prstGeom prst="roundRect">
            <a:avLst>
              <a:gd name="adj" fmla="val 15789"/>
            </a:avLst>
          </a:prstGeom>
          <a:solidFill>
            <a:srgbClr val="E515E5"/>
          </a:solidFill>
          <a:ln w="6350">
            <a:solidFill>
              <a:srgbClr val="8FA3A9"/>
            </a:solidFill>
            <a:prstDash val="solid"/>
          </a:ln>
        </p:spPr>
        <p:txBody>
          <a:bodyPr/>
          <a:lstStyle/>
          <a:p>
            <a:endParaRPr lang="en-SA" sz="2000"/>
          </a:p>
        </p:txBody>
      </p:sp>
      <p:sp>
        <p:nvSpPr>
          <p:cNvPr id="21" name="Text 19"/>
          <p:cNvSpPr txBox="1"/>
          <p:nvPr/>
        </p:nvSpPr>
        <p:spPr>
          <a:xfrm>
            <a:off x="3748857" y="4462272"/>
            <a:ext cx="772028" cy="256032"/>
          </a:xfrm>
          <a:prstGeom prst="rect">
            <a:avLst/>
          </a:prstGeom>
          <a:noFill/>
          <a:ln/>
        </p:spPr>
        <p:txBody>
          <a:bodyPr wrap="square" lIns="0" tIns="0" rIns="0" bIns="0" rtlCol="0" anchor="ctr"/>
          <a:lstStyle/>
          <a:p>
            <a:pPr marL="0" indent="0">
              <a:buNone/>
            </a:pPr>
            <a:r>
              <a:rPr lang="en-US" sz="1200" dirty="0">
                <a:solidFill>
                  <a:srgbClr val="0B2F3A"/>
                </a:solidFill>
                <a:latin typeface="Calibri" pitchFamily="34" charset="0"/>
                <a:ea typeface="Calibri" pitchFamily="34" charset="-122"/>
                <a:cs typeface="Calibri" pitchFamily="34" charset="-120"/>
              </a:rPr>
              <a:t>Granulation</a:t>
            </a:r>
            <a:endParaRPr lang="en-US" sz="1200" dirty="0"/>
          </a:p>
        </p:txBody>
      </p:sp>
      <p:sp>
        <p:nvSpPr>
          <p:cNvPr id="22" name="Shape 20"/>
          <p:cNvSpPr/>
          <p:nvPr/>
        </p:nvSpPr>
        <p:spPr>
          <a:xfrm>
            <a:off x="5082784" y="4503420"/>
            <a:ext cx="173736" cy="173736"/>
          </a:xfrm>
          <a:prstGeom prst="roundRect">
            <a:avLst>
              <a:gd name="adj" fmla="val 15789"/>
            </a:avLst>
          </a:prstGeom>
          <a:solidFill>
            <a:srgbClr val="F08A20"/>
          </a:solidFill>
          <a:ln w="6350">
            <a:solidFill>
              <a:srgbClr val="8FA3A9"/>
            </a:solidFill>
            <a:prstDash val="solid"/>
          </a:ln>
        </p:spPr>
        <p:txBody>
          <a:bodyPr/>
          <a:lstStyle/>
          <a:p>
            <a:endParaRPr lang="en-SA" sz="2000"/>
          </a:p>
        </p:txBody>
      </p:sp>
      <p:sp>
        <p:nvSpPr>
          <p:cNvPr id="23" name="Text 21"/>
          <p:cNvSpPr txBox="1"/>
          <p:nvPr/>
        </p:nvSpPr>
        <p:spPr>
          <a:xfrm>
            <a:off x="5311384" y="4462272"/>
            <a:ext cx="576438" cy="256032"/>
          </a:xfrm>
          <a:prstGeom prst="rect">
            <a:avLst/>
          </a:prstGeom>
          <a:noFill/>
          <a:ln/>
        </p:spPr>
        <p:txBody>
          <a:bodyPr wrap="square" lIns="0" tIns="0" rIns="0" bIns="0" rtlCol="0" anchor="ctr"/>
          <a:lstStyle/>
          <a:p>
            <a:pPr marL="0" indent="0">
              <a:buNone/>
            </a:pPr>
            <a:r>
              <a:rPr lang="en-US" sz="1200" dirty="0">
                <a:solidFill>
                  <a:srgbClr val="0B2F3A"/>
                </a:solidFill>
                <a:latin typeface="Calibri" pitchFamily="34" charset="0"/>
                <a:ea typeface="Calibri" pitchFamily="34" charset="-122"/>
                <a:cs typeface="Calibri" pitchFamily="34" charset="-120"/>
              </a:rPr>
              <a:t>Necrotic</a:t>
            </a:r>
            <a:endParaRPr lang="en-US" sz="1200" dirty="0"/>
          </a:p>
        </p:txBody>
      </p:sp>
      <p:sp>
        <p:nvSpPr>
          <p:cNvPr id="24" name="Shape 22"/>
          <p:cNvSpPr/>
          <p:nvPr/>
        </p:nvSpPr>
        <p:spPr>
          <a:xfrm>
            <a:off x="6449720" y="4503420"/>
            <a:ext cx="173736" cy="173736"/>
          </a:xfrm>
          <a:prstGeom prst="roundRect">
            <a:avLst>
              <a:gd name="adj" fmla="val 15789"/>
            </a:avLst>
          </a:prstGeom>
          <a:solidFill>
            <a:srgbClr val="27D3E0"/>
          </a:solidFill>
          <a:ln w="6350">
            <a:solidFill>
              <a:srgbClr val="8FA3A9"/>
            </a:solidFill>
            <a:prstDash val="solid"/>
          </a:ln>
        </p:spPr>
        <p:txBody>
          <a:bodyPr/>
          <a:lstStyle/>
          <a:p>
            <a:endParaRPr lang="en-SA" sz="2000"/>
          </a:p>
        </p:txBody>
      </p:sp>
      <p:sp>
        <p:nvSpPr>
          <p:cNvPr id="25" name="Text 23"/>
          <p:cNvSpPr txBox="1"/>
          <p:nvPr/>
        </p:nvSpPr>
        <p:spPr>
          <a:xfrm>
            <a:off x="6678320" y="4462272"/>
            <a:ext cx="380848" cy="256032"/>
          </a:xfrm>
          <a:prstGeom prst="rect">
            <a:avLst/>
          </a:prstGeom>
          <a:noFill/>
          <a:ln/>
        </p:spPr>
        <p:txBody>
          <a:bodyPr wrap="square" lIns="0" tIns="0" rIns="0" bIns="0" rtlCol="0" anchor="ctr"/>
          <a:lstStyle/>
          <a:p>
            <a:pPr marL="0" indent="0">
              <a:buNone/>
            </a:pPr>
            <a:r>
              <a:rPr lang="en-US" sz="1200" dirty="0">
                <a:solidFill>
                  <a:srgbClr val="0B2F3A"/>
                </a:solidFill>
                <a:latin typeface="Calibri" pitchFamily="34" charset="0"/>
                <a:ea typeface="Calibri" pitchFamily="34" charset="-122"/>
                <a:cs typeface="Calibri" pitchFamily="34" charset="-120"/>
              </a:rPr>
              <a:t>Other</a:t>
            </a:r>
            <a:endParaRPr lang="en-US" sz="1200" dirty="0"/>
          </a:p>
        </p:txBody>
      </p:sp>
      <p:sp>
        <p:nvSpPr>
          <p:cNvPr id="26" name="Shape 24"/>
          <p:cNvSpPr/>
          <p:nvPr/>
        </p:nvSpPr>
        <p:spPr>
          <a:xfrm>
            <a:off x="548640" y="5111496"/>
            <a:ext cx="6720840" cy="1188720"/>
          </a:xfrm>
          <a:prstGeom prst="roundRect">
            <a:avLst>
              <a:gd name="adj" fmla="val 7843"/>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27" name="Text 25"/>
          <p:cNvSpPr txBox="1"/>
          <p:nvPr/>
        </p:nvSpPr>
        <p:spPr>
          <a:xfrm>
            <a:off x="786384" y="5190051"/>
            <a:ext cx="2743200" cy="256032"/>
          </a:xfrm>
          <a:prstGeom prst="rect">
            <a:avLst/>
          </a:prstGeom>
          <a:noFill/>
          <a:ln/>
        </p:spPr>
        <p:txBody>
          <a:bodyPr wrap="square" lIns="0" tIns="0" rIns="0" bIns="0" rtlCol="0" anchor="ctr"/>
          <a:lstStyle/>
          <a:p>
            <a:pPr marL="0" indent="0">
              <a:buNone/>
            </a:pPr>
            <a:r>
              <a:rPr lang="en-US" sz="1600" b="1" dirty="0">
                <a:solidFill>
                  <a:srgbClr val="0C8BA1"/>
                </a:solidFill>
                <a:latin typeface="Calibri" pitchFamily="34" charset="0"/>
                <a:ea typeface="Calibri" pitchFamily="34" charset="-122"/>
                <a:cs typeface="Calibri" pitchFamily="34" charset="-120"/>
              </a:rPr>
              <a:t>Who annotated</a:t>
            </a:r>
            <a:endParaRPr lang="en-US" sz="1600" dirty="0"/>
          </a:p>
        </p:txBody>
      </p:sp>
      <p:sp>
        <p:nvSpPr>
          <p:cNvPr id="28" name="Text 26"/>
          <p:cNvSpPr txBox="1"/>
          <p:nvPr/>
        </p:nvSpPr>
        <p:spPr>
          <a:xfrm>
            <a:off x="786384" y="5589063"/>
            <a:ext cx="6281928" cy="475488"/>
          </a:xfrm>
          <a:prstGeom prst="rect">
            <a:avLst/>
          </a:prstGeom>
          <a:noFill/>
          <a:ln/>
        </p:spPr>
        <p:txBody>
          <a:bodyPr wrap="square" lIns="0" tIns="0" rIns="0" bIns="0" rtlCol="0" anchor="ctr"/>
          <a:lstStyle/>
          <a:p>
            <a:pPr marL="0" indent="0">
              <a:buNone/>
            </a:pPr>
            <a:r>
              <a:rPr lang="en-US" sz="1600" dirty="0">
                <a:solidFill>
                  <a:srgbClr val="5B6E75"/>
                </a:solidFill>
                <a:latin typeface="Calibri" pitchFamily="34" charset="0"/>
                <a:ea typeface="Calibri" pitchFamily="34" charset="-122"/>
                <a:cs typeface="Calibri" pitchFamily="34" charset="-120"/>
              </a:rPr>
              <a:t>Five specialised clinicians with expertise in complex wound care and skin tissue management; each image annotated independently through a standardised Label Studio interface with quality control.</a:t>
            </a:r>
            <a:endParaRPr lang="en-US" sz="1600" dirty="0"/>
          </a:p>
        </p:txBody>
      </p:sp>
      <p:sp>
        <p:nvSpPr>
          <p:cNvPr id="29" name="Shape 27"/>
          <p:cNvSpPr/>
          <p:nvPr/>
        </p:nvSpPr>
        <p:spPr>
          <a:xfrm>
            <a:off x="7607808" y="1298448"/>
            <a:ext cx="4023360" cy="2926080"/>
          </a:xfrm>
          <a:prstGeom prst="roundRect">
            <a:avLst>
              <a:gd name="adj" fmla="val 2500"/>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30" name="Text 28"/>
          <p:cNvSpPr txBox="1"/>
          <p:nvPr/>
        </p:nvSpPr>
        <p:spPr>
          <a:xfrm>
            <a:off x="7827264" y="1453896"/>
            <a:ext cx="3611880" cy="310896"/>
          </a:xfrm>
          <a:prstGeom prst="rect">
            <a:avLst/>
          </a:prstGeom>
          <a:noFill/>
          <a:ln/>
        </p:spPr>
        <p:txBody>
          <a:bodyPr wrap="square" lIns="0" tIns="0" rIns="0" bIns="0" rtlCol="0" anchor="ctr"/>
          <a:lstStyle/>
          <a:p>
            <a:pPr marL="0" indent="0">
              <a:buNone/>
            </a:pPr>
            <a:r>
              <a:rPr lang="en-US" sz="1650" b="1" dirty="0">
                <a:solidFill>
                  <a:srgbClr val="0B2F3A"/>
                </a:solidFill>
                <a:latin typeface="Cambria" pitchFamily="34" charset="0"/>
                <a:ea typeface="Cambria" pitchFamily="34" charset="-122"/>
                <a:cs typeface="Cambria" pitchFamily="34" charset="-120"/>
              </a:rPr>
              <a:t>Gold-standard subset</a:t>
            </a:r>
            <a:endParaRPr lang="en-US" sz="1650" dirty="0"/>
          </a:p>
        </p:txBody>
      </p:sp>
      <p:sp>
        <p:nvSpPr>
          <p:cNvPr id="31" name="Text 29"/>
          <p:cNvSpPr txBox="1"/>
          <p:nvPr/>
        </p:nvSpPr>
        <p:spPr>
          <a:xfrm>
            <a:off x="7827264" y="1856232"/>
            <a:ext cx="3611880" cy="2240280"/>
          </a:xfrm>
          <a:prstGeom prst="rect">
            <a:avLst/>
          </a:prstGeom>
          <a:noFill/>
          <a:ln/>
        </p:spPr>
        <p:txBody>
          <a:bodyPr wrap="square" lIns="0" tIns="0" rIns="0" bIns="0" rtlCol="0" anchor="t"/>
          <a:lstStyle/>
          <a:p>
            <a:pPr marL="342900" indent="-342900">
              <a:spcAft>
                <a:spcPts val="700"/>
              </a:spcAft>
              <a:buSzPct val="100000"/>
              <a:buChar char="•"/>
            </a:pPr>
            <a:r>
              <a:rPr lang="en-US" sz="1600" b="1" dirty="0">
                <a:solidFill>
                  <a:srgbClr val="5B6E75"/>
                </a:solidFill>
                <a:latin typeface="Calibri" pitchFamily="34" charset="0"/>
                <a:ea typeface="Calibri" pitchFamily="34" charset="-122"/>
                <a:cs typeface="Calibri" pitchFamily="34" charset="-120"/>
              </a:rPr>
              <a:t>46 images from 9 patients</a:t>
            </a:r>
            <a:r>
              <a:rPr lang="en-US" sz="1600" dirty="0">
                <a:solidFill>
                  <a:srgbClr val="5B6E75"/>
                </a:solidFill>
                <a:latin typeface="Calibri" pitchFamily="34" charset="0"/>
                <a:ea typeface="Calibri" pitchFamily="34" charset="-122"/>
                <a:cs typeface="Calibri" pitchFamily="34" charset="-120"/>
              </a:rPr>
              <a:t>, selected for higher tissue diversity and multiple follow-up visits.</a:t>
            </a:r>
            <a:endParaRPr lang="en-US" sz="1600" dirty="0"/>
          </a:p>
          <a:p>
            <a:pPr marL="342900" indent="-342900">
              <a:spcAft>
                <a:spcPts val="700"/>
              </a:spcAft>
              <a:buSzPct val="100000"/>
              <a:buChar char="•"/>
            </a:pPr>
            <a:r>
              <a:rPr lang="en-US" sz="1600" dirty="0">
                <a:solidFill>
                  <a:srgbClr val="5B6E75"/>
                </a:solidFill>
                <a:latin typeface="Calibri" pitchFamily="34" charset="0"/>
                <a:ea typeface="Calibri" pitchFamily="34" charset="-122"/>
                <a:cs typeface="Calibri" pitchFamily="34" charset="-120"/>
              </a:rPr>
              <a:t>Independently annotated by all </a:t>
            </a:r>
            <a:r>
              <a:rPr lang="en-US" sz="1600" b="1" dirty="0">
                <a:solidFill>
                  <a:srgbClr val="5B6E75"/>
                </a:solidFill>
                <a:latin typeface="Calibri" pitchFamily="34" charset="0"/>
                <a:ea typeface="Calibri" pitchFamily="34" charset="-122"/>
                <a:cs typeface="Calibri" pitchFamily="34" charset="-120"/>
              </a:rPr>
              <a:t>five specialised physicians</a:t>
            </a:r>
            <a:r>
              <a:rPr lang="en-US" sz="1600" dirty="0">
                <a:solidFill>
                  <a:srgbClr val="5B6E75"/>
                </a:solidFill>
                <a:latin typeface="Calibri" pitchFamily="34" charset="0"/>
                <a:ea typeface="Calibri" pitchFamily="34" charset="-122"/>
                <a:cs typeface="Calibri" pitchFamily="34" charset="-120"/>
              </a:rPr>
              <a:t>.</a:t>
            </a:r>
            <a:endParaRPr lang="en-US" sz="1600" dirty="0"/>
          </a:p>
          <a:p>
            <a:pPr marL="342900" indent="-342900">
              <a:spcAft>
                <a:spcPts val="700"/>
              </a:spcAft>
              <a:buSzPct val="100000"/>
              <a:buChar char="•"/>
            </a:pPr>
            <a:r>
              <a:rPr lang="en-US" sz="1600" dirty="0">
                <a:solidFill>
                  <a:srgbClr val="5B6E75"/>
                </a:solidFill>
                <a:latin typeface="Calibri" pitchFamily="34" charset="0"/>
                <a:ea typeface="Calibri" pitchFamily="34" charset="-122"/>
                <a:cs typeface="Calibri" pitchFamily="34" charset="-120"/>
              </a:rPr>
              <a:t>The remaining patients were distributed among the annotators for separate labeling.</a:t>
            </a:r>
            <a:endParaRPr lang="en-US" sz="1600" dirty="0"/>
          </a:p>
        </p:txBody>
      </p:sp>
      <p:sp>
        <p:nvSpPr>
          <p:cNvPr id="32" name="Shape 30"/>
          <p:cNvSpPr/>
          <p:nvPr/>
        </p:nvSpPr>
        <p:spPr>
          <a:xfrm>
            <a:off x="7607808" y="4370832"/>
            <a:ext cx="4023360" cy="1810512"/>
          </a:xfrm>
          <a:prstGeom prst="roundRect">
            <a:avLst>
              <a:gd name="adj" fmla="val 4188"/>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33" name="Text 31"/>
          <p:cNvSpPr txBox="1"/>
          <p:nvPr/>
        </p:nvSpPr>
        <p:spPr>
          <a:xfrm>
            <a:off x="7827264" y="4517136"/>
            <a:ext cx="3611880" cy="292608"/>
          </a:xfrm>
          <a:prstGeom prst="rect">
            <a:avLst/>
          </a:prstGeom>
          <a:noFill/>
          <a:ln/>
        </p:spPr>
        <p:txBody>
          <a:bodyPr wrap="square" lIns="0" tIns="0" rIns="0" bIns="0" rtlCol="0" anchor="ctr"/>
          <a:lstStyle/>
          <a:p>
            <a:pPr marL="0" indent="0">
              <a:buNone/>
            </a:pPr>
            <a:r>
              <a:rPr lang="en-US" sz="1650" b="1" dirty="0">
                <a:solidFill>
                  <a:srgbClr val="0B2F3A"/>
                </a:solidFill>
                <a:latin typeface="Cambria" pitchFamily="34" charset="0"/>
                <a:ea typeface="Cambria" pitchFamily="34" charset="-122"/>
                <a:cs typeface="Cambria" pitchFamily="34" charset="-120"/>
              </a:rPr>
              <a:t>Consensus reference mask</a:t>
            </a:r>
            <a:endParaRPr lang="en-US" sz="1650" dirty="0"/>
          </a:p>
        </p:txBody>
      </p:sp>
      <p:sp>
        <p:nvSpPr>
          <p:cNvPr id="34" name="Text 32"/>
          <p:cNvSpPr txBox="1"/>
          <p:nvPr/>
        </p:nvSpPr>
        <p:spPr>
          <a:xfrm>
            <a:off x="7827264" y="4864608"/>
            <a:ext cx="3611880" cy="1097280"/>
          </a:xfrm>
          <a:prstGeom prst="rect">
            <a:avLst/>
          </a:prstGeom>
          <a:noFill/>
          <a:ln/>
        </p:spPr>
        <p:txBody>
          <a:bodyPr wrap="square" lIns="0" tIns="0" rIns="0" bIns="0" rtlCol="0" anchor="ctr"/>
          <a:lstStyle/>
          <a:p>
            <a:pPr marL="0" indent="0">
              <a:lnSpc>
                <a:spcPts val="1550"/>
              </a:lnSpc>
              <a:buNone/>
            </a:pPr>
            <a:r>
              <a:rPr lang="en-US" sz="1600" dirty="0">
                <a:solidFill>
                  <a:srgbClr val="5B6E75"/>
                </a:solidFill>
                <a:latin typeface="Calibri" pitchFamily="34" charset="0"/>
                <a:ea typeface="Calibri" pitchFamily="34" charset="-122"/>
                <a:cs typeface="Calibri" pitchFamily="34" charset="-120"/>
              </a:rPr>
              <a:t>For each image, annotators voted for the most clinically accurate mask; ties were resolved via fixed-seed random selection — yielding a single reference mask per gold-standard image.</a:t>
            </a:r>
            <a:endParaRPr lang="en-US" sz="1600" dirty="0"/>
          </a:p>
        </p:txBody>
      </p:sp>
      <p:sp>
        <p:nvSpPr>
          <p:cNvPr id="36" name="Text 33"/>
          <p:cNvSpPr txBox="1"/>
          <p:nvPr/>
        </p:nvSpPr>
        <p:spPr>
          <a:xfrm>
            <a:off x="548640" y="6428232"/>
            <a:ext cx="8686800" cy="237744"/>
          </a:xfrm>
          <a:prstGeom prst="rect">
            <a:avLst/>
          </a:prstGeom>
          <a:noFill/>
          <a:ln/>
        </p:spPr>
        <p:txBody>
          <a:bodyPr wrap="square" lIns="0" tIns="0" rIns="0" bIns="0" rtlCol="0" anchor="ctr"/>
          <a:lstStyle/>
          <a:p>
            <a:pPr marL="0" indent="0">
              <a:buNone/>
            </a:pPr>
            <a:r>
              <a:rPr lang="en-US" sz="900" dirty="0">
                <a:solidFill>
                  <a:srgbClr val="9AAFB6"/>
                </a:solidFill>
                <a:latin typeface="Calibri" pitchFamily="34" charset="0"/>
                <a:ea typeface="Calibri" pitchFamily="34" charset="-122"/>
                <a:cs typeface="Calibri" pitchFamily="34" charset="-120"/>
              </a:rPr>
              <a:t>LUTSeg  ·  ISIC Workshop @ MICCAI 2026</a:t>
            </a:r>
            <a:endParaRPr lang="en-US" sz="900" dirty="0"/>
          </a:p>
        </p:txBody>
      </p:sp>
      <p:sp>
        <p:nvSpPr>
          <p:cNvPr id="37" name="Text 34"/>
          <p:cNvSpPr txBox="1"/>
          <p:nvPr/>
        </p:nvSpPr>
        <p:spPr>
          <a:xfrm>
            <a:off x="10728655" y="6428232"/>
            <a:ext cx="914400" cy="237744"/>
          </a:xfrm>
          <a:prstGeom prst="rect">
            <a:avLst/>
          </a:prstGeom>
          <a:noFill/>
          <a:ln/>
        </p:spPr>
        <p:txBody>
          <a:bodyPr wrap="square" lIns="0" tIns="0" rIns="0" bIns="0" rtlCol="0" anchor="ctr"/>
          <a:lstStyle/>
          <a:p>
            <a:pPr marL="0" indent="0" algn="r">
              <a:buNone/>
            </a:pPr>
            <a:r>
              <a:rPr lang="en-US" sz="900" dirty="0">
                <a:solidFill>
                  <a:srgbClr val="9AAFB6"/>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329184"/>
            <a:ext cx="11094415" cy="237744"/>
          </a:xfrm>
          <a:prstGeom prst="rect">
            <a:avLst/>
          </a:prstGeom>
          <a:noFill/>
          <a:ln/>
        </p:spPr>
        <p:txBody>
          <a:bodyPr wrap="square" lIns="0" tIns="0" rIns="0" bIns="0" rtlCol="0" anchor="ctr"/>
          <a:lstStyle/>
          <a:p>
            <a:pPr marL="0" indent="0">
              <a:buNone/>
            </a:pPr>
            <a:r>
              <a:rPr lang="en-US" sz="1150" b="1" kern="0" spc="160" dirty="0">
                <a:solidFill>
                  <a:srgbClr val="0C8BA1"/>
                </a:solidFill>
                <a:latin typeface="Calibri" pitchFamily="34" charset="0"/>
                <a:ea typeface="Calibri" pitchFamily="34" charset="-122"/>
                <a:cs typeface="Calibri" pitchFamily="34" charset="-120"/>
              </a:rPr>
              <a:t>DATASET SAMPLES</a:t>
            </a:r>
            <a:endParaRPr lang="en-US" sz="1150" dirty="0"/>
          </a:p>
        </p:txBody>
      </p:sp>
      <p:sp>
        <p:nvSpPr>
          <p:cNvPr id="3" name="Text 1"/>
          <p:cNvSpPr txBox="1"/>
          <p:nvPr/>
        </p:nvSpPr>
        <p:spPr>
          <a:xfrm>
            <a:off x="548640" y="585216"/>
            <a:ext cx="11094415" cy="566928"/>
          </a:xfrm>
          <a:prstGeom prst="rect">
            <a:avLst/>
          </a:prstGeom>
          <a:noFill/>
          <a:ln/>
        </p:spPr>
        <p:txBody>
          <a:bodyPr wrap="square" lIns="0" tIns="0" rIns="0" bIns="0" rtlCol="0" anchor="t"/>
          <a:lstStyle/>
          <a:p>
            <a:pPr marL="0" indent="0">
              <a:buNone/>
            </a:pPr>
            <a:r>
              <a:rPr lang="en-US" sz="3000" b="1" dirty="0" err="1">
                <a:solidFill>
                  <a:srgbClr val="0B2F3A"/>
                </a:solidFill>
                <a:latin typeface="Cambria" pitchFamily="34" charset="0"/>
                <a:ea typeface="Cambria" pitchFamily="34" charset="-122"/>
                <a:cs typeface="Cambria" pitchFamily="34" charset="-120"/>
              </a:rPr>
              <a:t>LUTSeg</a:t>
            </a:r>
            <a:r>
              <a:rPr lang="en-US" sz="3000" b="1" dirty="0">
                <a:solidFill>
                  <a:srgbClr val="0B2F3A"/>
                </a:solidFill>
                <a:latin typeface="Cambria" pitchFamily="34" charset="0"/>
                <a:ea typeface="Cambria" pitchFamily="34" charset="-122"/>
                <a:cs typeface="Cambria" pitchFamily="34" charset="-120"/>
              </a:rPr>
              <a:t>: Wound masks, tissue masks, and follow-up visits</a:t>
            </a:r>
            <a:endParaRPr lang="en-US" sz="3000" dirty="0"/>
          </a:p>
        </p:txBody>
      </p:sp>
      <p:pic>
        <p:nvPicPr>
          <p:cNvPr id="4" name="Image 0" descr="/home/claude/deck/img/fig1.png"/>
          <p:cNvPicPr>
            <a:picLocks noChangeAspect="1"/>
          </p:cNvPicPr>
          <p:nvPr/>
        </p:nvPicPr>
        <p:blipFill>
          <a:blip r:embed="rId3"/>
          <a:stretch>
            <a:fillRect/>
          </a:stretch>
        </p:blipFill>
        <p:spPr>
          <a:xfrm>
            <a:off x="1124712" y="1113489"/>
            <a:ext cx="9948672" cy="3712464"/>
          </a:xfrm>
          <a:prstGeom prst="rect">
            <a:avLst/>
          </a:prstGeom>
        </p:spPr>
      </p:pic>
      <p:sp>
        <p:nvSpPr>
          <p:cNvPr id="5" name="Text 2"/>
          <p:cNvSpPr txBox="1"/>
          <p:nvPr/>
        </p:nvSpPr>
        <p:spPr>
          <a:xfrm>
            <a:off x="268941" y="4922381"/>
            <a:ext cx="11923059" cy="189115"/>
          </a:xfrm>
          <a:prstGeom prst="rect">
            <a:avLst/>
          </a:prstGeom>
          <a:noFill/>
          <a:ln/>
        </p:spPr>
        <p:txBody>
          <a:bodyPr wrap="square" lIns="0" tIns="0" rIns="0" bIns="0" rtlCol="0" anchor="ctr"/>
          <a:lstStyle/>
          <a:p>
            <a:pPr marL="0" indent="0" algn="ctr">
              <a:buNone/>
            </a:pPr>
            <a:r>
              <a:rPr lang="en-US" sz="1700" dirty="0">
                <a:solidFill>
                  <a:srgbClr val="5B6E75"/>
                </a:solidFill>
                <a:latin typeface="Calibri" pitchFamily="34" charset="0"/>
                <a:ea typeface="Calibri" pitchFamily="34" charset="-122"/>
                <a:cs typeface="Calibri" pitchFamily="34" charset="-120"/>
              </a:rPr>
              <a:t>Fig. 1 — First-visit image, its binary wound mask, and pixel-level segmentation into five tissue categories for each visit image.</a:t>
            </a:r>
            <a:endParaRPr lang="en-US" sz="1700" dirty="0"/>
          </a:p>
        </p:txBody>
      </p:sp>
      <p:sp>
        <p:nvSpPr>
          <p:cNvPr id="6" name="Shape 3"/>
          <p:cNvSpPr/>
          <p:nvPr/>
        </p:nvSpPr>
        <p:spPr>
          <a:xfrm>
            <a:off x="548640" y="5266944"/>
            <a:ext cx="3575304" cy="1005840"/>
          </a:xfrm>
          <a:prstGeom prst="roundRect">
            <a:avLst>
              <a:gd name="adj" fmla="val 8511"/>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sz="2800"/>
          </a:p>
        </p:txBody>
      </p:sp>
      <p:sp>
        <p:nvSpPr>
          <p:cNvPr id="7" name="Text 4"/>
          <p:cNvSpPr txBox="1"/>
          <p:nvPr/>
        </p:nvSpPr>
        <p:spPr>
          <a:xfrm>
            <a:off x="749808" y="5349239"/>
            <a:ext cx="3172968" cy="278211"/>
          </a:xfrm>
          <a:prstGeom prst="rect">
            <a:avLst/>
          </a:prstGeom>
          <a:noFill/>
          <a:ln/>
        </p:spPr>
        <p:txBody>
          <a:bodyPr wrap="square" lIns="0" tIns="0" rIns="0" bIns="0" rtlCol="0" anchor="ctr"/>
          <a:lstStyle/>
          <a:p>
            <a:pPr marL="0" indent="0">
              <a:buNone/>
            </a:pPr>
            <a:r>
              <a:rPr lang="en-US" b="1" dirty="0">
                <a:solidFill>
                  <a:srgbClr val="0C8BA1"/>
                </a:solidFill>
                <a:latin typeface="Calibri" pitchFamily="34" charset="0"/>
                <a:ea typeface="Calibri" pitchFamily="34" charset="-122"/>
                <a:cs typeface="Calibri" pitchFamily="34" charset="-120"/>
              </a:rPr>
              <a:t>Longitudinal</a:t>
            </a:r>
            <a:endParaRPr lang="en-US" dirty="0"/>
          </a:p>
        </p:txBody>
      </p:sp>
      <p:sp>
        <p:nvSpPr>
          <p:cNvPr id="8" name="Text 5"/>
          <p:cNvSpPr txBox="1"/>
          <p:nvPr/>
        </p:nvSpPr>
        <p:spPr>
          <a:xfrm>
            <a:off x="749808" y="5638938"/>
            <a:ext cx="3172968" cy="577823"/>
          </a:xfrm>
          <a:prstGeom prst="rect">
            <a:avLst/>
          </a:prstGeom>
          <a:noFill/>
          <a:ln/>
        </p:spPr>
        <p:txBody>
          <a:bodyPr wrap="square" lIns="0" tIns="0" rIns="0" bIns="0" rtlCol="0" anchor="ctr"/>
          <a:lstStyle/>
          <a:p>
            <a:pPr marL="0" indent="0">
              <a:lnSpc>
                <a:spcPts val="1450"/>
              </a:lnSpc>
              <a:buNone/>
            </a:pPr>
            <a:r>
              <a:rPr lang="en-US" sz="1600" dirty="0">
                <a:solidFill>
                  <a:srgbClr val="0B2F3A"/>
                </a:solidFill>
                <a:latin typeface="Calibri" pitchFamily="34" charset="0"/>
                <a:ea typeface="Calibri" pitchFamily="34" charset="-122"/>
                <a:cs typeface="Calibri" pitchFamily="34" charset="-120"/>
              </a:rPr>
              <a:t>The same wound is re-annotated at every visit, so tissue proportions can be tracked over time.</a:t>
            </a:r>
            <a:endParaRPr lang="en-US" sz="1600" dirty="0"/>
          </a:p>
        </p:txBody>
      </p:sp>
      <p:sp>
        <p:nvSpPr>
          <p:cNvPr id="9" name="Shape 6"/>
          <p:cNvSpPr/>
          <p:nvPr/>
        </p:nvSpPr>
        <p:spPr>
          <a:xfrm>
            <a:off x="4357116" y="5266944"/>
            <a:ext cx="3575304" cy="1005840"/>
          </a:xfrm>
          <a:prstGeom prst="roundRect">
            <a:avLst>
              <a:gd name="adj" fmla="val 8511"/>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sz="2800"/>
          </a:p>
        </p:txBody>
      </p:sp>
      <p:sp>
        <p:nvSpPr>
          <p:cNvPr id="10" name="Text 7"/>
          <p:cNvSpPr txBox="1"/>
          <p:nvPr/>
        </p:nvSpPr>
        <p:spPr>
          <a:xfrm>
            <a:off x="4558284" y="5349239"/>
            <a:ext cx="3172968" cy="278211"/>
          </a:xfrm>
          <a:prstGeom prst="rect">
            <a:avLst/>
          </a:prstGeom>
          <a:noFill/>
          <a:ln/>
        </p:spPr>
        <p:txBody>
          <a:bodyPr wrap="square" lIns="0" tIns="0" rIns="0" bIns="0" rtlCol="0" anchor="ctr"/>
          <a:lstStyle/>
          <a:p>
            <a:pPr marL="0" indent="0">
              <a:buNone/>
            </a:pPr>
            <a:r>
              <a:rPr lang="en-US" b="1" dirty="0">
                <a:solidFill>
                  <a:srgbClr val="0C8BA1"/>
                </a:solidFill>
                <a:latin typeface="Calibri" pitchFamily="34" charset="0"/>
                <a:ea typeface="Calibri" pitchFamily="34" charset="-122"/>
                <a:cs typeface="Calibri" pitchFamily="34" charset="-120"/>
              </a:rPr>
              <a:t>Heterogeneous</a:t>
            </a:r>
            <a:endParaRPr lang="en-US" dirty="0"/>
          </a:p>
        </p:txBody>
      </p:sp>
      <p:sp>
        <p:nvSpPr>
          <p:cNvPr id="11" name="Text 8"/>
          <p:cNvSpPr txBox="1"/>
          <p:nvPr/>
        </p:nvSpPr>
        <p:spPr>
          <a:xfrm>
            <a:off x="4558284" y="5638938"/>
            <a:ext cx="3172968" cy="577823"/>
          </a:xfrm>
          <a:prstGeom prst="rect">
            <a:avLst/>
          </a:prstGeom>
          <a:noFill/>
          <a:ln/>
        </p:spPr>
        <p:txBody>
          <a:bodyPr wrap="square" lIns="0" tIns="0" rIns="0" bIns="0" rtlCol="0" anchor="ctr"/>
          <a:lstStyle/>
          <a:p>
            <a:pPr marL="0" indent="0">
              <a:lnSpc>
                <a:spcPts val="1450"/>
              </a:lnSpc>
              <a:buNone/>
            </a:pPr>
            <a:r>
              <a:rPr lang="en-US" sz="1600" dirty="0">
                <a:solidFill>
                  <a:srgbClr val="0B2F3A"/>
                </a:solidFill>
                <a:latin typeface="Calibri" pitchFamily="34" charset="0"/>
                <a:ea typeface="Calibri" pitchFamily="34" charset="-122"/>
                <a:cs typeface="Calibri" pitchFamily="34" charset="-120"/>
              </a:rPr>
              <a:t>Tissue types are interleaved in fine, irregular patterns — not compact regions.</a:t>
            </a:r>
            <a:endParaRPr lang="en-US" sz="1600" dirty="0"/>
          </a:p>
        </p:txBody>
      </p:sp>
      <p:sp>
        <p:nvSpPr>
          <p:cNvPr id="12" name="Shape 9"/>
          <p:cNvSpPr/>
          <p:nvPr/>
        </p:nvSpPr>
        <p:spPr>
          <a:xfrm>
            <a:off x="8165592" y="5266944"/>
            <a:ext cx="3575304" cy="1005840"/>
          </a:xfrm>
          <a:prstGeom prst="roundRect">
            <a:avLst>
              <a:gd name="adj" fmla="val 8511"/>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sz="2800"/>
          </a:p>
        </p:txBody>
      </p:sp>
      <p:sp>
        <p:nvSpPr>
          <p:cNvPr id="13" name="Text 10"/>
          <p:cNvSpPr txBox="1"/>
          <p:nvPr/>
        </p:nvSpPr>
        <p:spPr>
          <a:xfrm>
            <a:off x="8366760" y="5349239"/>
            <a:ext cx="3172968" cy="278211"/>
          </a:xfrm>
          <a:prstGeom prst="rect">
            <a:avLst/>
          </a:prstGeom>
          <a:noFill/>
          <a:ln/>
        </p:spPr>
        <p:txBody>
          <a:bodyPr wrap="square" lIns="0" tIns="0" rIns="0" bIns="0" rtlCol="0" anchor="ctr"/>
          <a:lstStyle/>
          <a:p>
            <a:pPr marL="0" indent="0">
              <a:buNone/>
            </a:pPr>
            <a:r>
              <a:rPr lang="en-US" b="1" dirty="0">
                <a:solidFill>
                  <a:srgbClr val="0C8BA1"/>
                </a:solidFill>
                <a:latin typeface="Calibri" pitchFamily="34" charset="0"/>
                <a:ea typeface="Calibri" pitchFamily="34" charset="-122"/>
                <a:cs typeface="Calibri" pitchFamily="34" charset="-120"/>
              </a:rPr>
              <a:t>In the wild</a:t>
            </a:r>
            <a:endParaRPr lang="en-US" dirty="0"/>
          </a:p>
        </p:txBody>
      </p:sp>
      <p:sp>
        <p:nvSpPr>
          <p:cNvPr id="14" name="Text 11"/>
          <p:cNvSpPr txBox="1"/>
          <p:nvPr/>
        </p:nvSpPr>
        <p:spPr>
          <a:xfrm>
            <a:off x="8366760" y="5638938"/>
            <a:ext cx="3172968" cy="577823"/>
          </a:xfrm>
          <a:prstGeom prst="rect">
            <a:avLst/>
          </a:prstGeom>
          <a:noFill/>
          <a:ln/>
        </p:spPr>
        <p:txBody>
          <a:bodyPr wrap="square" lIns="0" tIns="0" rIns="0" bIns="0" rtlCol="0" anchor="ctr"/>
          <a:lstStyle/>
          <a:p>
            <a:pPr marL="0" indent="0">
              <a:lnSpc>
                <a:spcPts val="1450"/>
              </a:lnSpc>
              <a:buNone/>
            </a:pPr>
            <a:r>
              <a:rPr lang="en-US" sz="1600" dirty="0">
                <a:solidFill>
                  <a:srgbClr val="0B2F3A"/>
                </a:solidFill>
                <a:latin typeface="Calibri" pitchFamily="34" charset="0"/>
                <a:ea typeface="Calibri" pitchFamily="34" charset="-122"/>
                <a:cs typeface="Calibri" pitchFamily="34" charset="-120"/>
              </a:rPr>
              <a:t>Lighting, viewpoint and background change between visits of the same patient.</a:t>
            </a:r>
            <a:endParaRPr lang="en-US" sz="1600" dirty="0"/>
          </a:p>
        </p:txBody>
      </p:sp>
      <p:sp>
        <p:nvSpPr>
          <p:cNvPr id="16" name="Text 12"/>
          <p:cNvSpPr txBox="1"/>
          <p:nvPr/>
        </p:nvSpPr>
        <p:spPr>
          <a:xfrm>
            <a:off x="548640" y="6428232"/>
            <a:ext cx="8686800" cy="237744"/>
          </a:xfrm>
          <a:prstGeom prst="rect">
            <a:avLst/>
          </a:prstGeom>
          <a:noFill/>
          <a:ln/>
        </p:spPr>
        <p:txBody>
          <a:bodyPr wrap="square" lIns="0" tIns="0" rIns="0" bIns="0" rtlCol="0" anchor="ctr"/>
          <a:lstStyle/>
          <a:p>
            <a:pPr marL="0" indent="0">
              <a:buNone/>
            </a:pPr>
            <a:r>
              <a:rPr lang="en-US" sz="900" dirty="0">
                <a:solidFill>
                  <a:srgbClr val="9AAFB6"/>
                </a:solidFill>
                <a:latin typeface="Calibri" pitchFamily="34" charset="0"/>
                <a:ea typeface="Calibri" pitchFamily="34" charset="-122"/>
                <a:cs typeface="Calibri" pitchFamily="34" charset="-120"/>
              </a:rPr>
              <a:t>LUTSeg  ·  ISIC Workshop @ MICCAI 2026</a:t>
            </a:r>
            <a:endParaRPr lang="en-US" sz="900" dirty="0"/>
          </a:p>
        </p:txBody>
      </p:sp>
      <p:sp>
        <p:nvSpPr>
          <p:cNvPr id="17" name="Text 13"/>
          <p:cNvSpPr txBox="1"/>
          <p:nvPr/>
        </p:nvSpPr>
        <p:spPr>
          <a:xfrm>
            <a:off x="10728655" y="6428232"/>
            <a:ext cx="914400" cy="237744"/>
          </a:xfrm>
          <a:prstGeom prst="rect">
            <a:avLst/>
          </a:prstGeom>
          <a:noFill/>
          <a:ln/>
        </p:spPr>
        <p:txBody>
          <a:bodyPr wrap="square" lIns="0" tIns="0" rIns="0" bIns="0" rtlCol="0" anchor="ctr"/>
          <a:lstStyle/>
          <a:p>
            <a:pPr marL="0" indent="0" algn="r">
              <a:buNone/>
            </a:pPr>
            <a:r>
              <a:rPr lang="en-US" sz="900" dirty="0">
                <a:solidFill>
                  <a:srgbClr val="9AAFB6"/>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329184"/>
            <a:ext cx="11094415" cy="237744"/>
          </a:xfrm>
          <a:prstGeom prst="rect">
            <a:avLst/>
          </a:prstGeom>
          <a:noFill/>
          <a:ln/>
        </p:spPr>
        <p:txBody>
          <a:bodyPr wrap="square" lIns="0" tIns="0" rIns="0" bIns="0" rtlCol="0" anchor="ctr"/>
          <a:lstStyle/>
          <a:p>
            <a:pPr marL="0" indent="0">
              <a:buNone/>
            </a:pPr>
            <a:r>
              <a:rPr lang="en-US" sz="1150" b="1" kern="0" spc="160" dirty="0">
                <a:solidFill>
                  <a:srgbClr val="0C8BA1"/>
                </a:solidFill>
                <a:latin typeface="Calibri" pitchFamily="34" charset="0"/>
                <a:ea typeface="Calibri" pitchFamily="34" charset="-122"/>
                <a:cs typeface="Calibri" pitchFamily="34" charset="-120"/>
              </a:rPr>
              <a:t>INTER-RATER AGREEMENT</a:t>
            </a:r>
            <a:endParaRPr lang="en-US" sz="1150" dirty="0"/>
          </a:p>
        </p:txBody>
      </p:sp>
      <p:sp>
        <p:nvSpPr>
          <p:cNvPr id="3" name="Text 1"/>
          <p:cNvSpPr txBox="1"/>
          <p:nvPr/>
        </p:nvSpPr>
        <p:spPr>
          <a:xfrm>
            <a:off x="548640" y="585216"/>
            <a:ext cx="11094415" cy="566928"/>
          </a:xfrm>
          <a:prstGeom prst="rect">
            <a:avLst/>
          </a:prstGeom>
          <a:noFill/>
          <a:ln/>
        </p:spPr>
        <p:txBody>
          <a:bodyPr wrap="square" lIns="0" tIns="0" rIns="0" bIns="0" rtlCol="0" anchor="t"/>
          <a:lstStyle/>
          <a:p>
            <a:pPr marL="0" indent="0">
              <a:buNone/>
            </a:pPr>
            <a:r>
              <a:rPr lang="en-US" sz="3000" b="1" dirty="0">
                <a:solidFill>
                  <a:srgbClr val="0B2F3A"/>
                </a:solidFill>
                <a:latin typeface="Cambria" pitchFamily="34" charset="0"/>
                <a:ea typeface="Cambria" pitchFamily="34" charset="-122"/>
                <a:cs typeface="Cambria" pitchFamily="34" charset="-120"/>
              </a:rPr>
              <a:t>How much do five experts actually agree?</a:t>
            </a:r>
            <a:endParaRPr lang="en-US" sz="3000" dirty="0"/>
          </a:p>
        </p:txBody>
      </p:sp>
      <p:pic>
        <p:nvPicPr>
          <p:cNvPr id="4" name="Image 0" descr="/home/claude/deck/img/fig2_left.png"/>
          <p:cNvPicPr>
            <a:picLocks noChangeAspect="1"/>
          </p:cNvPicPr>
          <p:nvPr/>
        </p:nvPicPr>
        <p:blipFill>
          <a:blip r:embed="rId3"/>
          <a:stretch>
            <a:fillRect/>
          </a:stretch>
        </p:blipFill>
        <p:spPr>
          <a:xfrm>
            <a:off x="868680" y="1188720"/>
            <a:ext cx="4480560" cy="3035808"/>
          </a:xfrm>
          <a:prstGeom prst="rect">
            <a:avLst/>
          </a:prstGeom>
        </p:spPr>
      </p:pic>
      <p:pic>
        <p:nvPicPr>
          <p:cNvPr id="5" name="Image 1" descr="/home/claude/deck/img/fig2_right.png"/>
          <p:cNvPicPr>
            <a:picLocks noChangeAspect="1"/>
          </p:cNvPicPr>
          <p:nvPr/>
        </p:nvPicPr>
        <p:blipFill>
          <a:blip r:embed="rId4"/>
          <a:stretch>
            <a:fillRect/>
          </a:stretch>
        </p:blipFill>
        <p:spPr>
          <a:xfrm>
            <a:off x="6213348" y="1188720"/>
            <a:ext cx="4480560" cy="2971800"/>
          </a:xfrm>
          <a:prstGeom prst="rect">
            <a:avLst/>
          </a:prstGeom>
        </p:spPr>
      </p:pic>
      <p:sp>
        <p:nvSpPr>
          <p:cNvPr id="6" name="Text 2"/>
          <p:cNvSpPr txBox="1"/>
          <p:nvPr/>
        </p:nvSpPr>
        <p:spPr>
          <a:xfrm>
            <a:off x="868679" y="4189747"/>
            <a:ext cx="4908665" cy="402336"/>
          </a:xfrm>
          <a:prstGeom prst="rect">
            <a:avLst/>
          </a:prstGeom>
          <a:noFill/>
          <a:ln/>
        </p:spPr>
        <p:txBody>
          <a:bodyPr wrap="square" lIns="0" tIns="0" rIns="0" bIns="0" rtlCol="0" anchor="ctr"/>
          <a:lstStyle/>
          <a:p>
            <a:pPr algn="ctr"/>
            <a:r>
              <a:rPr lang="en-US" sz="1400" b="1" dirty="0">
                <a:solidFill>
                  <a:srgbClr val="0C8BA1"/>
                </a:solidFill>
                <a:latin typeface="Calibri" pitchFamily="34" charset="0"/>
                <a:ea typeface="Calibri" pitchFamily="34" charset="-122"/>
                <a:cs typeface="Calibri" pitchFamily="34" charset="-120"/>
              </a:rPr>
              <a:t>ICC(3,1) on tissue proportions</a:t>
            </a:r>
            <a:endParaRPr lang="en-US" sz="1400" dirty="0"/>
          </a:p>
        </p:txBody>
      </p:sp>
      <p:sp>
        <p:nvSpPr>
          <p:cNvPr id="7" name="Text 3"/>
          <p:cNvSpPr txBox="1"/>
          <p:nvPr/>
        </p:nvSpPr>
        <p:spPr>
          <a:xfrm>
            <a:off x="5989320" y="4189747"/>
            <a:ext cx="5334001" cy="402336"/>
          </a:xfrm>
          <a:prstGeom prst="rect">
            <a:avLst/>
          </a:prstGeom>
          <a:noFill/>
          <a:ln/>
        </p:spPr>
        <p:txBody>
          <a:bodyPr wrap="square" lIns="0" tIns="0" rIns="0" bIns="0" rtlCol="0" anchor="ctr"/>
          <a:lstStyle/>
          <a:p>
            <a:pPr algn="ctr"/>
            <a:r>
              <a:rPr lang="en-US" sz="1400" b="1" dirty="0">
                <a:solidFill>
                  <a:srgbClr val="0C8BA1"/>
                </a:solidFill>
                <a:latin typeface="Calibri" pitchFamily="34" charset="0"/>
                <a:ea typeface="Calibri" pitchFamily="34" charset="-122"/>
                <a:cs typeface="Calibri" pitchFamily="34" charset="-120"/>
              </a:rPr>
              <a:t>Pairwise Dice on tissue vs. background.</a:t>
            </a:r>
          </a:p>
          <a:p>
            <a:pPr algn="ctr"/>
            <a:r>
              <a:rPr lang="en-US" sz="1400" b="1" dirty="0">
                <a:solidFill>
                  <a:srgbClr val="0C8BA1"/>
                </a:solidFill>
                <a:latin typeface="Calibri" pitchFamily="34" charset="0"/>
                <a:cs typeface="Calibri" pitchFamily="34" charset="-120"/>
              </a:rPr>
              <a:t>Gold standard</a:t>
            </a:r>
            <a:endParaRPr lang="en-US" sz="1400" dirty="0"/>
          </a:p>
        </p:txBody>
      </p:sp>
      <p:sp>
        <p:nvSpPr>
          <p:cNvPr id="8" name="Shape 4"/>
          <p:cNvSpPr/>
          <p:nvPr/>
        </p:nvSpPr>
        <p:spPr>
          <a:xfrm>
            <a:off x="548640" y="4718304"/>
            <a:ext cx="1741932" cy="950976"/>
          </a:xfrm>
          <a:prstGeom prst="roundRect">
            <a:avLst>
              <a:gd name="adj" fmla="val 7692"/>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9" name="Text 5"/>
          <p:cNvSpPr txBox="1"/>
          <p:nvPr/>
        </p:nvSpPr>
        <p:spPr>
          <a:xfrm>
            <a:off x="621792" y="4791456"/>
            <a:ext cx="1595628" cy="219456"/>
          </a:xfrm>
          <a:prstGeom prst="rect">
            <a:avLst/>
          </a:prstGeom>
          <a:noFill/>
          <a:ln/>
        </p:spPr>
        <p:txBody>
          <a:bodyPr wrap="square" lIns="0" tIns="0" rIns="0" bIns="0" rtlCol="0" anchor="ctr"/>
          <a:lstStyle/>
          <a:p>
            <a:pPr marL="0" indent="0" algn="ctr">
              <a:buNone/>
            </a:pPr>
            <a:r>
              <a:rPr lang="en-US" sz="1050" b="1" dirty="0">
                <a:solidFill>
                  <a:srgbClr val="5B6E75"/>
                </a:solidFill>
                <a:latin typeface="Calibri" pitchFamily="34" charset="0"/>
                <a:ea typeface="Calibri" pitchFamily="34" charset="-122"/>
                <a:cs typeface="Calibri" pitchFamily="34" charset="-120"/>
              </a:rPr>
              <a:t>Necrotic</a:t>
            </a:r>
            <a:endParaRPr lang="en-US" sz="1050" dirty="0"/>
          </a:p>
        </p:txBody>
      </p:sp>
      <p:sp>
        <p:nvSpPr>
          <p:cNvPr id="10" name="Text 6"/>
          <p:cNvSpPr txBox="1"/>
          <p:nvPr/>
        </p:nvSpPr>
        <p:spPr>
          <a:xfrm>
            <a:off x="621792" y="4992624"/>
            <a:ext cx="1595628" cy="347472"/>
          </a:xfrm>
          <a:prstGeom prst="rect">
            <a:avLst/>
          </a:prstGeom>
          <a:noFill/>
          <a:ln/>
        </p:spPr>
        <p:txBody>
          <a:bodyPr wrap="square" lIns="0" tIns="0" rIns="0" bIns="0" rtlCol="0" anchor="ctr"/>
          <a:lstStyle/>
          <a:p>
            <a:pPr marL="0" indent="0" algn="ctr">
              <a:buNone/>
            </a:pPr>
            <a:r>
              <a:rPr lang="en-US" sz="2100" b="1" dirty="0">
                <a:solidFill>
                  <a:srgbClr val="0C8BA1"/>
                </a:solidFill>
                <a:latin typeface="Cambria" pitchFamily="34" charset="0"/>
                <a:ea typeface="Cambria" pitchFamily="34" charset="-122"/>
                <a:cs typeface="Cambria" pitchFamily="34" charset="-120"/>
              </a:rPr>
              <a:t>0.63</a:t>
            </a:r>
            <a:endParaRPr lang="en-US" sz="2100" dirty="0"/>
          </a:p>
        </p:txBody>
      </p:sp>
      <p:sp>
        <p:nvSpPr>
          <p:cNvPr id="11" name="Text 7"/>
          <p:cNvSpPr txBox="1"/>
          <p:nvPr/>
        </p:nvSpPr>
        <p:spPr>
          <a:xfrm>
            <a:off x="603504" y="5340096"/>
            <a:ext cx="1632204" cy="237744"/>
          </a:xfrm>
          <a:prstGeom prst="rect">
            <a:avLst/>
          </a:prstGeom>
          <a:noFill/>
          <a:ln/>
        </p:spPr>
        <p:txBody>
          <a:bodyPr wrap="square" lIns="0" tIns="0" rIns="0" bIns="0" rtlCol="0" anchor="ctr"/>
          <a:lstStyle/>
          <a:p>
            <a:pPr marL="0" indent="0" algn="ctr">
              <a:buNone/>
            </a:pPr>
            <a:r>
              <a:rPr lang="en-US" sz="1400" dirty="0">
                <a:solidFill>
                  <a:srgbClr val="5B6E75"/>
                </a:solidFill>
                <a:latin typeface="Calibri" pitchFamily="34" charset="0"/>
                <a:ea typeface="Calibri" pitchFamily="34" charset="-122"/>
                <a:cs typeface="Calibri" pitchFamily="34" charset="-120"/>
              </a:rPr>
              <a:t>95% CI 0.51 – 0.75</a:t>
            </a:r>
            <a:endParaRPr lang="en-US" sz="1400" dirty="0"/>
          </a:p>
        </p:txBody>
      </p:sp>
      <p:sp>
        <p:nvSpPr>
          <p:cNvPr id="12" name="Shape 8"/>
          <p:cNvSpPr/>
          <p:nvPr/>
        </p:nvSpPr>
        <p:spPr>
          <a:xfrm>
            <a:off x="2418588" y="4718304"/>
            <a:ext cx="1741932" cy="950976"/>
          </a:xfrm>
          <a:prstGeom prst="roundRect">
            <a:avLst>
              <a:gd name="adj" fmla="val 7692"/>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3" name="Text 9"/>
          <p:cNvSpPr txBox="1"/>
          <p:nvPr/>
        </p:nvSpPr>
        <p:spPr>
          <a:xfrm>
            <a:off x="2491740" y="4791456"/>
            <a:ext cx="1595628" cy="219456"/>
          </a:xfrm>
          <a:prstGeom prst="rect">
            <a:avLst/>
          </a:prstGeom>
          <a:noFill/>
          <a:ln/>
        </p:spPr>
        <p:txBody>
          <a:bodyPr wrap="square" lIns="0" tIns="0" rIns="0" bIns="0" rtlCol="0" anchor="ctr"/>
          <a:lstStyle/>
          <a:p>
            <a:pPr marL="0" indent="0" algn="ctr">
              <a:buNone/>
            </a:pPr>
            <a:r>
              <a:rPr lang="en-US" sz="1050" b="1" dirty="0">
                <a:solidFill>
                  <a:srgbClr val="5B6E75"/>
                </a:solidFill>
                <a:latin typeface="Calibri" pitchFamily="34" charset="0"/>
                <a:ea typeface="Calibri" pitchFamily="34" charset="-122"/>
                <a:cs typeface="Calibri" pitchFamily="34" charset="-120"/>
              </a:rPr>
              <a:t>Slough</a:t>
            </a:r>
            <a:endParaRPr lang="en-US" sz="1050" dirty="0"/>
          </a:p>
        </p:txBody>
      </p:sp>
      <p:sp>
        <p:nvSpPr>
          <p:cNvPr id="14" name="Text 10"/>
          <p:cNvSpPr txBox="1"/>
          <p:nvPr/>
        </p:nvSpPr>
        <p:spPr>
          <a:xfrm>
            <a:off x="2491740" y="4992624"/>
            <a:ext cx="1595628" cy="347472"/>
          </a:xfrm>
          <a:prstGeom prst="rect">
            <a:avLst/>
          </a:prstGeom>
          <a:noFill/>
          <a:ln/>
        </p:spPr>
        <p:txBody>
          <a:bodyPr wrap="square" lIns="0" tIns="0" rIns="0" bIns="0" rtlCol="0" anchor="ctr"/>
          <a:lstStyle/>
          <a:p>
            <a:pPr marL="0" indent="0" algn="ctr">
              <a:buNone/>
            </a:pPr>
            <a:r>
              <a:rPr lang="en-US" sz="2100" b="1" dirty="0">
                <a:solidFill>
                  <a:srgbClr val="0C8BA1"/>
                </a:solidFill>
                <a:latin typeface="Cambria" pitchFamily="34" charset="0"/>
                <a:ea typeface="Cambria" pitchFamily="34" charset="-122"/>
                <a:cs typeface="Cambria" pitchFamily="34" charset="-120"/>
              </a:rPr>
              <a:t>0.55</a:t>
            </a:r>
            <a:endParaRPr lang="en-US" sz="2100" dirty="0"/>
          </a:p>
        </p:txBody>
      </p:sp>
      <p:sp>
        <p:nvSpPr>
          <p:cNvPr id="15" name="Text 11"/>
          <p:cNvSpPr txBox="1"/>
          <p:nvPr/>
        </p:nvSpPr>
        <p:spPr>
          <a:xfrm>
            <a:off x="2473452" y="5340096"/>
            <a:ext cx="1632204" cy="237744"/>
          </a:xfrm>
          <a:prstGeom prst="rect">
            <a:avLst/>
          </a:prstGeom>
          <a:noFill/>
          <a:ln/>
        </p:spPr>
        <p:txBody>
          <a:bodyPr wrap="square" lIns="0" tIns="0" rIns="0" bIns="0" rtlCol="0" anchor="ctr"/>
          <a:lstStyle/>
          <a:p>
            <a:pPr marL="0" indent="0" algn="ctr">
              <a:buNone/>
            </a:pPr>
            <a:r>
              <a:rPr lang="en-US" sz="1400" dirty="0">
                <a:solidFill>
                  <a:srgbClr val="5B6E75"/>
                </a:solidFill>
                <a:latin typeface="Calibri" pitchFamily="34" charset="0"/>
                <a:ea typeface="Calibri" pitchFamily="34" charset="-122"/>
                <a:cs typeface="Calibri" pitchFamily="34" charset="-120"/>
              </a:rPr>
              <a:t>0.42 – 0.68</a:t>
            </a:r>
            <a:endParaRPr lang="en-US" sz="1400" dirty="0"/>
          </a:p>
        </p:txBody>
      </p:sp>
      <p:sp>
        <p:nvSpPr>
          <p:cNvPr id="16" name="Shape 12"/>
          <p:cNvSpPr/>
          <p:nvPr/>
        </p:nvSpPr>
        <p:spPr>
          <a:xfrm>
            <a:off x="4288536" y="4718304"/>
            <a:ext cx="1741932" cy="950976"/>
          </a:xfrm>
          <a:prstGeom prst="roundRect">
            <a:avLst>
              <a:gd name="adj" fmla="val 7692"/>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7" name="Text 13"/>
          <p:cNvSpPr txBox="1"/>
          <p:nvPr/>
        </p:nvSpPr>
        <p:spPr>
          <a:xfrm>
            <a:off x="4361688" y="4791456"/>
            <a:ext cx="1595628" cy="219456"/>
          </a:xfrm>
          <a:prstGeom prst="rect">
            <a:avLst/>
          </a:prstGeom>
          <a:noFill/>
          <a:ln/>
        </p:spPr>
        <p:txBody>
          <a:bodyPr wrap="square" lIns="0" tIns="0" rIns="0" bIns="0" rtlCol="0" anchor="ctr"/>
          <a:lstStyle/>
          <a:p>
            <a:pPr marL="0" indent="0" algn="ctr">
              <a:buNone/>
            </a:pPr>
            <a:r>
              <a:rPr lang="en-US" sz="1050" b="1" dirty="0">
                <a:solidFill>
                  <a:srgbClr val="5B6E75"/>
                </a:solidFill>
                <a:latin typeface="Calibri" pitchFamily="34" charset="0"/>
                <a:ea typeface="Calibri" pitchFamily="34" charset="-122"/>
                <a:cs typeface="Calibri" pitchFamily="34" charset="-120"/>
              </a:rPr>
              <a:t>Granulation</a:t>
            </a:r>
            <a:endParaRPr lang="en-US" sz="1050" dirty="0"/>
          </a:p>
        </p:txBody>
      </p:sp>
      <p:sp>
        <p:nvSpPr>
          <p:cNvPr id="18" name="Text 14"/>
          <p:cNvSpPr txBox="1"/>
          <p:nvPr/>
        </p:nvSpPr>
        <p:spPr>
          <a:xfrm>
            <a:off x="4361688" y="4992624"/>
            <a:ext cx="1595628" cy="347472"/>
          </a:xfrm>
          <a:prstGeom prst="rect">
            <a:avLst/>
          </a:prstGeom>
          <a:noFill/>
          <a:ln/>
        </p:spPr>
        <p:txBody>
          <a:bodyPr wrap="square" lIns="0" tIns="0" rIns="0" bIns="0" rtlCol="0" anchor="ctr"/>
          <a:lstStyle/>
          <a:p>
            <a:pPr marL="0" indent="0" algn="ctr">
              <a:buNone/>
            </a:pPr>
            <a:r>
              <a:rPr lang="en-US" sz="2100" b="1" dirty="0">
                <a:solidFill>
                  <a:srgbClr val="0C8BA1"/>
                </a:solidFill>
                <a:latin typeface="Cambria" pitchFamily="34" charset="0"/>
                <a:ea typeface="Cambria" pitchFamily="34" charset="-122"/>
                <a:cs typeface="Cambria" pitchFamily="34" charset="-120"/>
              </a:rPr>
              <a:t>0.51</a:t>
            </a:r>
            <a:endParaRPr lang="en-US" sz="2100" dirty="0"/>
          </a:p>
        </p:txBody>
      </p:sp>
      <p:sp>
        <p:nvSpPr>
          <p:cNvPr id="19" name="Text 15"/>
          <p:cNvSpPr txBox="1"/>
          <p:nvPr/>
        </p:nvSpPr>
        <p:spPr>
          <a:xfrm>
            <a:off x="4343400" y="5340096"/>
            <a:ext cx="1632204" cy="237744"/>
          </a:xfrm>
          <a:prstGeom prst="rect">
            <a:avLst/>
          </a:prstGeom>
          <a:noFill/>
          <a:ln/>
        </p:spPr>
        <p:txBody>
          <a:bodyPr wrap="square" lIns="0" tIns="0" rIns="0" bIns="0" rtlCol="0" anchor="ctr"/>
          <a:lstStyle/>
          <a:p>
            <a:pPr marL="0" indent="0" algn="ctr">
              <a:buNone/>
            </a:pPr>
            <a:r>
              <a:rPr lang="en-US" sz="1400" dirty="0">
                <a:solidFill>
                  <a:srgbClr val="5B6E75"/>
                </a:solidFill>
                <a:latin typeface="Calibri" pitchFamily="34" charset="0"/>
                <a:ea typeface="Calibri" pitchFamily="34" charset="-122"/>
                <a:cs typeface="Calibri" pitchFamily="34" charset="-120"/>
              </a:rPr>
              <a:t>0.38 – 0.65</a:t>
            </a:r>
            <a:endParaRPr lang="en-US" sz="1400" dirty="0"/>
          </a:p>
        </p:txBody>
      </p:sp>
      <p:sp>
        <p:nvSpPr>
          <p:cNvPr id="20" name="Shape 16"/>
          <p:cNvSpPr/>
          <p:nvPr/>
        </p:nvSpPr>
        <p:spPr>
          <a:xfrm>
            <a:off x="6158484" y="4718304"/>
            <a:ext cx="1741932" cy="950976"/>
          </a:xfrm>
          <a:prstGeom prst="roundRect">
            <a:avLst>
              <a:gd name="adj" fmla="val 7692"/>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21" name="Text 17"/>
          <p:cNvSpPr txBox="1"/>
          <p:nvPr/>
        </p:nvSpPr>
        <p:spPr>
          <a:xfrm>
            <a:off x="6231636" y="4791456"/>
            <a:ext cx="1595628" cy="219456"/>
          </a:xfrm>
          <a:prstGeom prst="rect">
            <a:avLst/>
          </a:prstGeom>
          <a:noFill/>
          <a:ln/>
        </p:spPr>
        <p:txBody>
          <a:bodyPr wrap="square" lIns="0" tIns="0" rIns="0" bIns="0" rtlCol="0" anchor="ctr"/>
          <a:lstStyle/>
          <a:p>
            <a:pPr marL="0" indent="0" algn="ctr">
              <a:buNone/>
            </a:pPr>
            <a:r>
              <a:rPr lang="en-US" sz="1050" b="1" dirty="0">
                <a:solidFill>
                  <a:srgbClr val="5B6E75"/>
                </a:solidFill>
                <a:latin typeface="Calibri" pitchFamily="34" charset="0"/>
                <a:ea typeface="Calibri" pitchFamily="34" charset="-122"/>
                <a:cs typeface="Calibri" pitchFamily="34" charset="-120"/>
              </a:rPr>
              <a:t>Epithelial</a:t>
            </a:r>
            <a:endParaRPr lang="en-US" sz="1050" dirty="0"/>
          </a:p>
        </p:txBody>
      </p:sp>
      <p:sp>
        <p:nvSpPr>
          <p:cNvPr id="22" name="Text 18"/>
          <p:cNvSpPr txBox="1"/>
          <p:nvPr/>
        </p:nvSpPr>
        <p:spPr>
          <a:xfrm>
            <a:off x="6231636" y="4992624"/>
            <a:ext cx="1595628" cy="347472"/>
          </a:xfrm>
          <a:prstGeom prst="rect">
            <a:avLst/>
          </a:prstGeom>
          <a:noFill/>
          <a:ln/>
        </p:spPr>
        <p:txBody>
          <a:bodyPr wrap="square" lIns="0" tIns="0" rIns="0" bIns="0" rtlCol="0" anchor="ctr"/>
          <a:lstStyle/>
          <a:p>
            <a:pPr marL="0" indent="0" algn="ctr">
              <a:buNone/>
            </a:pPr>
            <a:r>
              <a:rPr lang="en-US" sz="2100" b="1" dirty="0">
                <a:solidFill>
                  <a:srgbClr val="0C8BA1"/>
                </a:solidFill>
                <a:latin typeface="Cambria" pitchFamily="34" charset="0"/>
                <a:ea typeface="Cambria" pitchFamily="34" charset="-122"/>
                <a:cs typeface="Cambria" pitchFamily="34" charset="-120"/>
              </a:rPr>
              <a:t>0.38</a:t>
            </a:r>
            <a:endParaRPr lang="en-US" sz="2100" dirty="0"/>
          </a:p>
        </p:txBody>
      </p:sp>
      <p:sp>
        <p:nvSpPr>
          <p:cNvPr id="23" name="Text 19"/>
          <p:cNvSpPr txBox="1"/>
          <p:nvPr/>
        </p:nvSpPr>
        <p:spPr>
          <a:xfrm>
            <a:off x="6213348" y="5340096"/>
            <a:ext cx="1632204" cy="237744"/>
          </a:xfrm>
          <a:prstGeom prst="rect">
            <a:avLst/>
          </a:prstGeom>
          <a:noFill/>
          <a:ln/>
        </p:spPr>
        <p:txBody>
          <a:bodyPr wrap="square" lIns="0" tIns="0" rIns="0" bIns="0" rtlCol="0" anchor="ctr"/>
          <a:lstStyle/>
          <a:p>
            <a:pPr marL="0" indent="0" algn="ctr">
              <a:buNone/>
            </a:pPr>
            <a:r>
              <a:rPr lang="en-US" sz="1400" dirty="0">
                <a:solidFill>
                  <a:srgbClr val="5B6E75"/>
                </a:solidFill>
                <a:latin typeface="Calibri" pitchFamily="34" charset="0"/>
                <a:ea typeface="Calibri" pitchFamily="34" charset="-122"/>
                <a:cs typeface="Calibri" pitchFamily="34" charset="-120"/>
              </a:rPr>
              <a:t>0.25 – 0.53</a:t>
            </a:r>
            <a:endParaRPr lang="en-US" sz="1400" dirty="0"/>
          </a:p>
        </p:txBody>
      </p:sp>
      <p:sp>
        <p:nvSpPr>
          <p:cNvPr id="24" name="Shape 20"/>
          <p:cNvSpPr/>
          <p:nvPr/>
        </p:nvSpPr>
        <p:spPr>
          <a:xfrm>
            <a:off x="8028432" y="4718304"/>
            <a:ext cx="1741932" cy="950976"/>
          </a:xfrm>
          <a:prstGeom prst="roundRect">
            <a:avLst>
              <a:gd name="adj" fmla="val 7692"/>
            </a:avLst>
          </a:prstGeom>
          <a:solidFill>
            <a:srgbClr val="FBEDEA"/>
          </a:solidFill>
          <a:ln w="9525">
            <a:solidFill>
              <a:srgbClr val="EBC9C4"/>
            </a:solidFill>
            <a:prstDash val="solid"/>
          </a:ln>
          <a:effectLst>
            <a:outerShdw blurRad="127000" dist="25400" dir="5400000" algn="bl" rotWithShape="0">
              <a:srgbClr val="0B2F3A">
                <a:alpha val="10000"/>
              </a:srgbClr>
            </a:outerShdw>
          </a:effectLst>
        </p:spPr>
        <p:txBody>
          <a:bodyPr/>
          <a:lstStyle/>
          <a:p>
            <a:endParaRPr lang="en-SA"/>
          </a:p>
        </p:txBody>
      </p:sp>
      <p:sp>
        <p:nvSpPr>
          <p:cNvPr id="25" name="Text 21"/>
          <p:cNvSpPr txBox="1"/>
          <p:nvPr/>
        </p:nvSpPr>
        <p:spPr>
          <a:xfrm>
            <a:off x="8101584" y="4791456"/>
            <a:ext cx="1595628" cy="219456"/>
          </a:xfrm>
          <a:prstGeom prst="rect">
            <a:avLst/>
          </a:prstGeom>
          <a:noFill/>
          <a:ln/>
        </p:spPr>
        <p:txBody>
          <a:bodyPr wrap="square" lIns="0" tIns="0" rIns="0" bIns="0" rtlCol="0" anchor="ctr"/>
          <a:lstStyle/>
          <a:p>
            <a:pPr marL="0" indent="0" algn="ctr">
              <a:buNone/>
            </a:pPr>
            <a:r>
              <a:rPr lang="en-US" sz="1050" b="1" dirty="0">
                <a:solidFill>
                  <a:srgbClr val="5B6E75"/>
                </a:solidFill>
                <a:latin typeface="Calibri" pitchFamily="34" charset="0"/>
                <a:ea typeface="Calibri" pitchFamily="34" charset="-122"/>
                <a:cs typeface="Calibri" pitchFamily="34" charset="-120"/>
              </a:rPr>
              <a:t>Other</a:t>
            </a:r>
            <a:endParaRPr lang="en-US" sz="1050" dirty="0"/>
          </a:p>
        </p:txBody>
      </p:sp>
      <p:sp>
        <p:nvSpPr>
          <p:cNvPr id="26" name="Text 22"/>
          <p:cNvSpPr txBox="1"/>
          <p:nvPr/>
        </p:nvSpPr>
        <p:spPr>
          <a:xfrm>
            <a:off x="8101584" y="4992624"/>
            <a:ext cx="1595628" cy="347472"/>
          </a:xfrm>
          <a:prstGeom prst="rect">
            <a:avLst/>
          </a:prstGeom>
          <a:noFill/>
          <a:ln/>
        </p:spPr>
        <p:txBody>
          <a:bodyPr wrap="square" lIns="0" tIns="0" rIns="0" bIns="0" rtlCol="0" anchor="ctr"/>
          <a:lstStyle/>
          <a:p>
            <a:pPr marL="0" indent="0" algn="ctr">
              <a:buNone/>
            </a:pPr>
            <a:r>
              <a:rPr lang="en-US" sz="2100" b="1" dirty="0">
                <a:solidFill>
                  <a:srgbClr val="C75146"/>
                </a:solidFill>
                <a:latin typeface="Cambria" pitchFamily="34" charset="0"/>
                <a:ea typeface="Cambria" pitchFamily="34" charset="-122"/>
                <a:cs typeface="Cambria" pitchFamily="34" charset="-120"/>
              </a:rPr>
              <a:t>≈ 0</a:t>
            </a:r>
            <a:endParaRPr lang="en-US" sz="2100" dirty="0"/>
          </a:p>
        </p:txBody>
      </p:sp>
      <p:sp>
        <p:nvSpPr>
          <p:cNvPr id="27" name="Text 23"/>
          <p:cNvSpPr txBox="1"/>
          <p:nvPr/>
        </p:nvSpPr>
        <p:spPr>
          <a:xfrm>
            <a:off x="8083296" y="5340096"/>
            <a:ext cx="1632204" cy="237744"/>
          </a:xfrm>
          <a:prstGeom prst="rect">
            <a:avLst/>
          </a:prstGeom>
          <a:noFill/>
          <a:ln/>
        </p:spPr>
        <p:txBody>
          <a:bodyPr wrap="square" lIns="0" tIns="0" rIns="0" bIns="0" rtlCol="0" anchor="ctr"/>
          <a:lstStyle/>
          <a:p>
            <a:pPr marL="0" indent="0" algn="ctr">
              <a:buNone/>
            </a:pPr>
            <a:r>
              <a:rPr lang="en-US" sz="1400" dirty="0">
                <a:solidFill>
                  <a:srgbClr val="5B6E75"/>
                </a:solidFill>
                <a:latin typeface="Calibri" pitchFamily="34" charset="0"/>
                <a:ea typeface="Calibri" pitchFamily="34" charset="-122"/>
                <a:cs typeface="Calibri" pitchFamily="34" charset="-120"/>
              </a:rPr>
              <a:t>−0.08 – 0.11</a:t>
            </a:r>
            <a:endParaRPr lang="en-US" sz="1400" dirty="0"/>
          </a:p>
        </p:txBody>
      </p:sp>
      <p:sp>
        <p:nvSpPr>
          <p:cNvPr id="28" name="Shape 24"/>
          <p:cNvSpPr/>
          <p:nvPr/>
        </p:nvSpPr>
        <p:spPr>
          <a:xfrm>
            <a:off x="548640" y="5724144"/>
            <a:ext cx="11091672" cy="612648"/>
          </a:xfrm>
          <a:prstGeom prst="roundRect">
            <a:avLst>
              <a:gd name="adj" fmla="val 14286"/>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29" name="Text 25"/>
          <p:cNvSpPr txBox="1"/>
          <p:nvPr/>
        </p:nvSpPr>
        <p:spPr>
          <a:xfrm>
            <a:off x="768096" y="5724144"/>
            <a:ext cx="10661904" cy="612648"/>
          </a:xfrm>
          <a:prstGeom prst="rect">
            <a:avLst/>
          </a:prstGeom>
          <a:noFill/>
          <a:ln/>
        </p:spPr>
        <p:txBody>
          <a:bodyPr wrap="square" lIns="0" tIns="0" rIns="0" bIns="0" rtlCol="0" anchor="ctr"/>
          <a:lstStyle/>
          <a:p>
            <a:pPr marL="0" indent="0">
              <a:buNone/>
            </a:pPr>
            <a:r>
              <a:rPr lang="en-US" sz="1600" b="1" dirty="0">
                <a:solidFill>
                  <a:srgbClr val="0B2F3A"/>
                </a:solidFill>
                <a:latin typeface="Calibri" pitchFamily="34" charset="0"/>
                <a:ea typeface="Calibri" pitchFamily="34" charset="-122"/>
                <a:cs typeface="Calibri" pitchFamily="34" charset="-120"/>
              </a:rPr>
              <a:t>460 pairs · mean Dice 0.814 · median 0.860 · minimum 0.187.  </a:t>
            </a:r>
          </a:p>
          <a:p>
            <a:pPr marL="0" indent="0">
              <a:buNone/>
            </a:pPr>
            <a:r>
              <a:rPr lang="en-US" sz="1600" dirty="0">
                <a:solidFill>
                  <a:srgbClr val="0A6673"/>
                </a:solidFill>
                <a:latin typeface="Calibri" pitchFamily="34" charset="0"/>
                <a:ea typeface="Calibri" pitchFamily="34" charset="-122"/>
                <a:cs typeface="Calibri" pitchFamily="34" charset="-120"/>
              </a:rPr>
              <a:t>Experts agree on where the wound is, but not on what the tissue is → benchmarks must be uncertainty-aware.</a:t>
            </a:r>
            <a:endParaRPr lang="en-US" sz="1600" dirty="0"/>
          </a:p>
        </p:txBody>
      </p:sp>
      <p:sp>
        <p:nvSpPr>
          <p:cNvPr id="31" name="Text 26"/>
          <p:cNvSpPr txBox="1"/>
          <p:nvPr/>
        </p:nvSpPr>
        <p:spPr>
          <a:xfrm>
            <a:off x="548640" y="6428232"/>
            <a:ext cx="8686800" cy="237744"/>
          </a:xfrm>
          <a:prstGeom prst="rect">
            <a:avLst/>
          </a:prstGeom>
          <a:noFill/>
          <a:ln/>
        </p:spPr>
        <p:txBody>
          <a:bodyPr wrap="square" lIns="0" tIns="0" rIns="0" bIns="0" rtlCol="0" anchor="ctr"/>
          <a:lstStyle/>
          <a:p>
            <a:pPr marL="0" indent="0">
              <a:buNone/>
            </a:pPr>
            <a:r>
              <a:rPr lang="en-US" sz="900" dirty="0">
                <a:solidFill>
                  <a:srgbClr val="9AAFB6"/>
                </a:solidFill>
                <a:latin typeface="Calibri" pitchFamily="34" charset="0"/>
                <a:ea typeface="Calibri" pitchFamily="34" charset="-122"/>
                <a:cs typeface="Calibri" pitchFamily="34" charset="-120"/>
              </a:rPr>
              <a:t>LUTSeg  ·  ISIC Workshop @ MICCAI 2026</a:t>
            </a:r>
            <a:endParaRPr lang="en-US" sz="900" dirty="0"/>
          </a:p>
        </p:txBody>
      </p:sp>
      <p:sp>
        <p:nvSpPr>
          <p:cNvPr id="32" name="Text 27"/>
          <p:cNvSpPr txBox="1"/>
          <p:nvPr/>
        </p:nvSpPr>
        <p:spPr>
          <a:xfrm>
            <a:off x="10728655" y="6428232"/>
            <a:ext cx="914400" cy="237744"/>
          </a:xfrm>
          <a:prstGeom prst="rect">
            <a:avLst/>
          </a:prstGeom>
          <a:noFill/>
          <a:ln/>
        </p:spPr>
        <p:txBody>
          <a:bodyPr wrap="square" lIns="0" tIns="0" rIns="0" bIns="0" rtlCol="0" anchor="ctr"/>
          <a:lstStyle/>
          <a:p>
            <a:pPr marL="0" indent="0" algn="r">
              <a:buNone/>
            </a:pPr>
            <a:r>
              <a:rPr lang="en-US" sz="900" dirty="0">
                <a:solidFill>
                  <a:srgbClr val="9AAFB6"/>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329184"/>
            <a:ext cx="11094415" cy="237744"/>
          </a:xfrm>
          <a:prstGeom prst="rect">
            <a:avLst/>
          </a:prstGeom>
          <a:noFill/>
          <a:ln/>
        </p:spPr>
        <p:txBody>
          <a:bodyPr wrap="square" lIns="0" tIns="0" rIns="0" bIns="0" rtlCol="0" anchor="ctr"/>
          <a:lstStyle/>
          <a:p>
            <a:pPr marL="0" indent="0">
              <a:buNone/>
            </a:pPr>
            <a:r>
              <a:rPr lang="en-US" sz="1150" b="1" kern="0" spc="160" dirty="0">
                <a:solidFill>
                  <a:srgbClr val="0C8BA1"/>
                </a:solidFill>
                <a:latin typeface="Calibri" pitchFamily="34" charset="0"/>
                <a:ea typeface="Calibri" pitchFamily="34" charset="-122"/>
                <a:cs typeface="Calibri" pitchFamily="34" charset="-120"/>
              </a:rPr>
              <a:t>METHOD</a:t>
            </a:r>
            <a:endParaRPr lang="en-US" sz="1150" dirty="0"/>
          </a:p>
        </p:txBody>
      </p:sp>
      <p:sp>
        <p:nvSpPr>
          <p:cNvPr id="3" name="Text 1"/>
          <p:cNvSpPr txBox="1"/>
          <p:nvPr/>
        </p:nvSpPr>
        <p:spPr>
          <a:xfrm>
            <a:off x="548640" y="585216"/>
            <a:ext cx="11546378" cy="566928"/>
          </a:xfrm>
          <a:prstGeom prst="rect">
            <a:avLst/>
          </a:prstGeom>
          <a:noFill/>
          <a:ln/>
        </p:spPr>
        <p:txBody>
          <a:bodyPr wrap="square" lIns="0" tIns="0" rIns="0" bIns="0" rtlCol="0" anchor="t"/>
          <a:lstStyle/>
          <a:p>
            <a:pPr marL="0" indent="0">
              <a:buNone/>
            </a:pPr>
            <a:r>
              <a:rPr lang="en-US" sz="3000" b="1" dirty="0">
                <a:solidFill>
                  <a:srgbClr val="0B2F3A"/>
                </a:solidFill>
                <a:latin typeface="Cambria" pitchFamily="34" charset="0"/>
                <a:ea typeface="Cambria" pitchFamily="34" charset="-122"/>
                <a:cs typeface="Cambria" pitchFamily="34" charset="-120"/>
              </a:rPr>
              <a:t>TiSage — semantic priors for label-efficient tissue segmentation</a:t>
            </a:r>
            <a:endParaRPr lang="en-US" sz="3000" dirty="0"/>
          </a:p>
        </p:txBody>
      </p:sp>
      <p:pic>
        <p:nvPicPr>
          <p:cNvPr id="4" name="Image 0" descr="/home/claude/deck/img/fig3.png"/>
          <p:cNvPicPr>
            <a:picLocks noChangeAspect="1"/>
          </p:cNvPicPr>
          <p:nvPr/>
        </p:nvPicPr>
        <p:blipFill>
          <a:blip r:embed="rId3"/>
          <a:stretch>
            <a:fillRect/>
          </a:stretch>
        </p:blipFill>
        <p:spPr>
          <a:xfrm>
            <a:off x="1088136" y="1170432"/>
            <a:ext cx="10012680" cy="3977640"/>
          </a:xfrm>
          <a:prstGeom prst="rect">
            <a:avLst/>
          </a:prstGeom>
        </p:spPr>
      </p:pic>
      <p:sp>
        <p:nvSpPr>
          <p:cNvPr id="5" name="Shape 2"/>
          <p:cNvSpPr/>
          <p:nvPr/>
        </p:nvSpPr>
        <p:spPr>
          <a:xfrm>
            <a:off x="548640" y="5248656"/>
            <a:ext cx="3575304" cy="896112"/>
          </a:xfrm>
          <a:prstGeom prst="roundRect">
            <a:avLst>
              <a:gd name="adj" fmla="val 8163"/>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6" name="Shape 3"/>
          <p:cNvSpPr/>
          <p:nvPr/>
        </p:nvSpPr>
        <p:spPr>
          <a:xfrm>
            <a:off x="731520" y="5358384"/>
            <a:ext cx="310896" cy="310896"/>
          </a:xfrm>
          <a:prstGeom prst="ellipse">
            <a:avLst/>
          </a:prstGeom>
          <a:solidFill>
            <a:srgbClr val="0C8BA1"/>
          </a:solidFill>
          <a:ln w="12700">
            <a:solidFill>
              <a:srgbClr val="0C8BA1"/>
            </a:solidFill>
            <a:prstDash val="solid"/>
          </a:ln>
        </p:spPr>
        <p:txBody>
          <a:bodyPr/>
          <a:lstStyle/>
          <a:p>
            <a:endParaRPr lang="en-SA"/>
          </a:p>
        </p:txBody>
      </p:sp>
      <p:sp>
        <p:nvSpPr>
          <p:cNvPr id="7" name="Text 4"/>
          <p:cNvSpPr txBox="1"/>
          <p:nvPr/>
        </p:nvSpPr>
        <p:spPr>
          <a:xfrm>
            <a:off x="731520" y="5358384"/>
            <a:ext cx="310896"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A</a:t>
            </a:r>
            <a:endParaRPr lang="en-US" sz="1200" dirty="0"/>
          </a:p>
        </p:txBody>
      </p:sp>
      <p:sp>
        <p:nvSpPr>
          <p:cNvPr id="8" name="Text 5"/>
          <p:cNvSpPr txBox="1"/>
          <p:nvPr/>
        </p:nvSpPr>
        <p:spPr>
          <a:xfrm>
            <a:off x="1115568" y="5321808"/>
            <a:ext cx="2825496" cy="219456"/>
          </a:xfrm>
          <a:prstGeom prst="rect">
            <a:avLst/>
          </a:prstGeom>
          <a:noFill/>
          <a:ln/>
        </p:spPr>
        <p:txBody>
          <a:bodyPr wrap="square" lIns="0" tIns="0" rIns="0" bIns="0" rtlCol="0" anchor="ctr"/>
          <a:lstStyle/>
          <a:p>
            <a:pPr marL="0" indent="0">
              <a:buNone/>
            </a:pPr>
            <a:r>
              <a:rPr lang="en-US" sz="1250" b="1" dirty="0">
                <a:solidFill>
                  <a:srgbClr val="0B2F3A"/>
                </a:solidFill>
                <a:latin typeface="Cambria" pitchFamily="34" charset="0"/>
                <a:ea typeface="Cambria" pitchFamily="34" charset="-122"/>
                <a:cs typeface="Cambria" pitchFamily="34" charset="-120"/>
              </a:rPr>
              <a:t>Multi-scale semantic prior</a:t>
            </a:r>
            <a:endParaRPr lang="en-US" sz="1250" dirty="0"/>
          </a:p>
        </p:txBody>
      </p:sp>
      <p:sp>
        <p:nvSpPr>
          <p:cNvPr id="9" name="Text 6"/>
          <p:cNvSpPr txBox="1"/>
          <p:nvPr/>
        </p:nvSpPr>
        <p:spPr>
          <a:xfrm>
            <a:off x="1115568" y="5550408"/>
            <a:ext cx="2825496" cy="548640"/>
          </a:xfrm>
          <a:prstGeom prst="rect">
            <a:avLst/>
          </a:prstGeom>
          <a:noFill/>
          <a:ln/>
        </p:spPr>
        <p:txBody>
          <a:bodyPr wrap="square" lIns="0" tIns="0" rIns="0" bIns="0" rtlCol="0" anchor="ctr"/>
          <a:lstStyle/>
          <a:p>
            <a:pPr marL="0" indent="0">
              <a:lnSpc>
                <a:spcPts val="1300"/>
              </a:lnSpc>
              <a:buNone/>
            </a:pPr>
            <a:r>
              <a:rPr lang="en-US" sz="1050" dirty="0">
                <a:solidFill>
                  <a:srgbClr val="5B6E75"/>
                </a:solidFill>
                <a:latin typeface="Calibri" pitchFamily="34" charset="0"/>
                <a:ea typeface="Calibri" pitchFamily="34" charset="-122"/>
                <a:cs typeface="Calibri" pitchFamily="34" charset="-120"/>
              </a:rPr>
              <a:t>Coarse and fine SLIC superpixels encoded by a frozen MedSigLIP encoder, classified, and fused in log space into a prior q(x).</a:t>
            </a:r>
            <a:endParaRPr lang="en-US" sz="1050" dirty="0"/>
          </a:p>
        </p:txBody>
      </p:sp>
      <p:sp>
        <p:nvSpPr>
          <p:cNvPr id="10" name="Shape 7"/>
          <p:cNvSpPr/>
          <p:nvPr/>
        </p:nvSpPr>
        <p:spPr>
          <a:xfrm>
            <a:off x="4357116" y="5248656"/>
            <a:ext cx="3575304" cy="896112"/>
          </a:xfrm>
          <a:prstGeom prst="roundRect">
            <a:avLst>
              <a:gd name="adj" fmla="val 8163"/>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1" name="Shape 8"/>
          <p:cNvSpPr/>
          <p:nvPr/>
        </p:nvSpPr>
        <p:spPr>
          <a:xfrm>
            <a:off x="4539996" y="5358384"/>
            <a:ext cx="310896" cy="310896"/>
          </a:xfrm>
          <a:prstGeom prst="ellipse">
            <a:avLst/>
          </a:prstGeom>
          <a:solidFill>
            <a:srgbClr val="5B8FA8"/>
          </a:solidFill>
          <a:ln w="12700">
            <a:solidFill>
              <a:srgbClr val="5B8FA8"/>
            </a:solidFill>
            <a:prstDash val="solid"/>
          </a:ln>
        </p:spPr>
        <p:txBody>
          <a:bodyPr/>
          <a:lstStyle/>
          <a:p>
            <a:endParaRPr lang="en-SA"/>
          </a:p>
        </p:txBody>
      </p:sp>
      <p:sp>
        <p:nvSpPr>
          <p:cNvPr id="12" name="Text 9"/>
          <p:cNvSpPr txBox="1"/>
          <p:nvPr/>
        </p:nvSpPr>
        <p:spPr>
          <a:xfrm>
            <a:off x="4539996" y="5358384"/>
            <a:ext cx="310896"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B</a:t>
            </a:r>
            <a:endParaRPr lang="en-US" sz="1200" dirty="0"/>
          </a:p>
        </p:txBody>
      </p:sp>
      <p:sp>
        <p:nvSpPr>
          <p:cNvPr id="13" name="Text 10"/>
          <p:cNvSpPr txBox="1"/>
          <p:nvPr/>
        </p:nvSpPr>
        <p:spPr>
          <a:xfrm>
            <a:off x="4924044" y="5321808"/>
            <a:ext cx="2825496" cy="219456"/>
          </a:xfrm>
          <a:prstGeom prst="rect">
            <a:avLst/>
          </a:prstGeom>
          <a:noFill/>
          <a:ln/>
        </p:spPr>
        <p:txBody>
          <a:bodyPr wrap="square" lIns="0" tIns="0" rIns="0" bIns="0" rtlCol="0" anchor="ctr"/>
          <a:lstStyle/>
          <a:p>
            <a:pPr marL="0" indent="0">
              <a:buNone/>
            </a:pPr>
            <a:r>
              <a:rPr lang="en-US" sz="1250" b="1" dirty="0">
                <a:solidFill>
                  <a:srgbClr val="0B2F3A"/>
                </a:solidFill>
                <a:latin typeface="Cambria" pitchFamily="34" charset="0"/>
                <a:ea typeface="Cambria" pitchFamily="34" charset="-122"/>
                <a:cs typeface="Cambria" pitchFamily="34" charset="-120"/>
              </a:rPr>
              <a:t>EMA teacher</a:t>
            </a:r>
            <a:endParaRPr lang="en-US" sz="1250" dirty="0"/>
          </a:p>
        </p:txBody>
      </p:sp>
      <p:sp>
        <p:nvSpPr>
          <p:cNvPr id="14" name="Text 11"/>
          <p:cNvSpPr txBox="1"/>
          <p:nvPr/>
        </p:nvSpPr>
        <p:spPr>
          <a:xfrm>
            <a:off x="4924044" y="5550408"/>
            <a:ext cx="2825496" cy="548640"/>
          </a:xfrm>
          <a:prstGeom prst="rect">
            <a:avLst/>
          </a:prstGeom>
          <a:noFill/>
          <a:ln/>
        </p:spPr>
        <p:txBody>
          <a:bodyPr wrap="square" lIns="0" tIns="0" rIns="0" bIns="0" rtlCol="0" anchor="ctr"/>
          <a:lstStyle/>
          <a:p>
            <a:pPr marL="0" indent="0">
              <a:lnSpc>
                <a:spcPts val="1300"/>
              </a:lnSpc>
              <a:buNone/>
            </a:pPr>
            <a:r>
              <a:rPr lang="en-US" sz="1050" dirty="0">
                <a:solidFill>
                  <a:srgbClr val="5B6E75"/>
                </a:solidFill>
                <a:latin typeface="Calibri" pitchFamily="34" charset="0"/>
                <a:ea typeface="Calibri" pitchFamily="34" charset="-122"/>
                <a:cs typeface="Calibri" pitchFamily="34" charset="-120"/>
              </a:rPr>
              <a:t>Pixel-wise class probabilities p(x) predicted by the EMA teacher from weakly augmented images.</a:t>
            </a:r>
            <a:endParaRPr lang="en-US" sz="1050" dirty="0"/>
          </a:p>
        </p:txBody>
      </p:sp>
      <p:sp>
        <p:nvSpPr>
          <p:cNvPr id="15" name="Shape 12"/>
          <p:cNvSpPr/>
          <p:nvPr/>
        </p:nvSpPr>
        <p:spPr>
          <a:xfrm>
            <a:off x="8165592" y="5248656"/>
            <a:ext cx="3575304" cy="896112"/>
          </a:xfrm>
          <a:prstGeom prst="roundRect">
            <a:avLst>
              <a:gd name="adj" fmla="val 8163"/>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6" name="Shape 13"/>
          <p:cNvSpPr/>
          <p:nvPr/>
        </p:nvSpPr>
        <p:spPr>
          <a:xfrm>
            <a:off x="8348472" y="5358384"/>
            <a:ext cx="310896" cy="310896"/>
          </a:xfrm>
          <a:prstGeom prst="ellipse">
            <a:avLst/>
          </a:prstGeom>
          <a:solidFill>
            <a:srgbClr val="8E6BA8"/>
          </a:solidFill>
          <a:ln w="12700">
            <a:solidFill>
              <a:srgbClr val="8E6BA8"/>
            </a:solidFill>
            <a:prstDash val="solid"/>
          </a:ln>
        </p:spPr>
        <p:txBody>
          <a:bodyPr/>
          <a:lstStyle/>
          <a:p>
            <a:endParaRPr lang="en-SA"/>
          </a:p>
        </p:txBody>
      </p:sp>
      <p:sp>
        <p:nvSpPr>
          <p:cNvPr id="17" name="Text 14"/>
          <p:cNvSpPr txBox="1"/>
          <p:nvPr/>
        </p:nvSpPr>
        <p:spPr>
          <a:xfrm>
            <a:off x="8348472" y="5358384"/>
            <a:ext cx="310896"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C</a:t>
            </a:r>
            <a:endParaRPr lang="en-US" sz="1200" dirty="0"/>
          </a:p>
        </p:txBody>
      </p:sp>
      <p:sp>
        <p:nvSpPr>
          <p:cNvPr id="18" name="Text 15"/>
          <p:cNvSpPr txBox="1"/>
          <p:nvPr/>
        </p:nvSpPr>
        <p:spPr>
          <a:xfrm>
            <a:off x="8732520" y="5321808"/>
            <a:ext cx="2825496" cy="219456"/>
          </a:xfrm>
          <a:prstGeom prst="rect">
            <a:avLst/>
          </a:prstGeom>
          <a:noFill/>
          <a:ln/>
        </p:spPr>
        <p:txBody>
          <a:bodyPr wrap="square" lIns="0" tIns="0" rIns="0" bIns="0" rtlCol="0" anchor="ctr"/>
          <a:lstStyle/>
          <a:p>
            <a:pPr marL="0" indent="0">
              <a:buNone/>
            </a:pPr>
            <a:r>
              <a:rPr lang="en-US" sz="1250" b="1" dirty="0">
                <a:solidFill>
                  <a:srgbClr val="0B2F3A"/>
                </a:solidFill>
                <a:latin typeface="Cambria" pitchFamily="34" charset="0"/>
                <a:ea typeface="Cambria" pitchFamily="34" charset="-122"/>
                <a:cs typeface="Cambria" pitchFamily="34" charset="-120"/>
              </a:rPr>
              <a:t>Pixel-adaptive fusion</a:t>
            </a:r>
            <a:endParaRPr lang="en-US" sz="1250" dirty="0"/>
          </a:p>
        </p:txBody>
      </p:sp>
      <p:sp>
        <p:nvSpPr>
          <p:cNvPr id="19" name="Text 16"/>
          <p:cNvSpPr txBox="1"/>
          <p:nvPr/>
        </p:nvSpPr>
        <p:spPr>
          <a:xfrm>
            <a:off x="8732520" y="5550408"/>
            <a:ext cx="2825496" cy="548640"/>
          </a:xfrm>
          <a:prstGeom prst="rect">
            <a:avLst/>
          </a:prstGeom>
          <a:noFill/>
          <a:ln/>
        </p:spPr>
        <p:txBody>
          <a:bodyPr wrap="square" lIns="0" tIns="0" rIns="0" bIns="0" rtlCol="0" anchor="ctr"/>
          <a:lstStyle/>
          <a:p>
            <a:pPr marL="0" indent="0">
              <a:lnSpc>
                <a:spcPts val="1300"/>
              </a:lnSpc>
              <a:buNone/>
            </a:pPr>
            <a:r>
              <a:rPr lang="en-US" sz="1050" dirty="0">
                <a:solidFill>
                  <a:srgbClr val="5B6E75"/>
                </a:solidFill>
                <a:latin typeface="Calibri" pitchFamily="34" charset="0"/>
                <a:ea typeface="Calibri" pitchFamily="34" charset="-122"/>
                <a:cs typeface="Calibri" pitchFamily="34" charset="-120"/>
              </a:rPr>
              <a:t>p(x) and q(x) are fused according to teacher confidence, yielding calibrated pseudo-labels p̃(x).</a:t>
            </a:r>
            <a:endParaRPr lang="en-US" sz="1050" dirty="0"/>
          </a:p>
        </p:txBody>
      </p:sp>
      <p:sp>
        <p:nvSpPr>
          <p:cNvPr id="21" name="Text 17"/>
          <p:cNvSpPr txBox="1"/>
          <p:nvPr/>
        </p:nvSpPr>
        <p:spPr>
          <a:xfrm>
            <a:off x="548640" y="6428232"/>
            <a:ext cx="8686800" cy="237744"/>
          </a:xfrm>
          <a:prstGeom prst="rect">
            <a:avLst/>
          </a:prstGeom>
          <a:noFill/>
          <a:ln/>
        </p:spPr>
        <p:txBody>
          <a:bodyPr wrap="square" lIns="0" tIns="0" rIns="0" bIns="0" rtlCol="0" anchor="ctr"/>
          <a:lstStyle/>
          <a:p>
            <a:pPr marL="0" indent="0">
              <a:buNone/>
            </a:pPr>
            <a:r>
              <a:rPr lang="en-US" sz="900" dirty="0">
                <a:solidFill>
                  <a:srgbClr val="9AAFB6"/>
                </a:solidFill>
                <a:latin typeface="Calibri" pitchFamily="34" charset="0"/>
                <a:ea typeface="Calibri" pitchFamily="34" charset="-122"/>
                <a:cs typeface="Calibri" pitchFamily="34" charset="-120"/>
              </a:rPr>
              <a:t>LUTSeg  ·  ISIC Workshop @ MICCAI 2026</a:t>
            </a:r>
            <a:endParaRPr lang="en-US" sz="900" dirty="0"/>
          </a:p>
        </p:txBody>
      </p:sp>
      <p:sp>
        <p:nvSpPr>
          <p:cNvPr id="22" name="Text 18"/>
          <p:cNvSpPr txBox="1"/>
          <p:nvPr/>
        </p:nvSpPr>
        <p:spPr>
          <a:xfrm>
            <a:off x="10728655" y="6428232"/>
            <a:ext cx="914400" cy="237744"/>
          </a:xfrm>
          <a:prstGeom prst="rect">
            <a:avLst/>
          </a:prstGeom>
          <a:noFill/>
          <a:ln/>
        </p:spPr>
        <p:txBody>
          <a:bodyPr wrap="square" lIns="0" tIns="0" rIns="0" bIns="0" rtlCol="0" anchor="ctr"/>
          <a:lstStyle/>
          <a:p>
            <a:pPr marL="0" indent="0" algn="r">
              <a:buNone/>
            </a:pPr>
            <a:r>
              <a:rPr lang="en-US" sz="900" dirty="0">
                <a:solidFill>
                  <a:srgbClr val="9AAFB6"/>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292608"/>
            <a:ext cx="11094415" cy="237744"/>
          </a:xfrm>
          <a:prstGeom prst="rect">
            <a:avLst/>
          </a:prstGeom>
          <a:noFill/>
          <a:ln/>
        </p:spPr>
        <p:txBody>
          <a:bodyPr wrap="square" lIns="0" tIns="0" rIns="0" bIns="0" rtlCol="0" anchor="ctr"/>
          <a:lstStyle/>
          <a:p>
            <a:pPr marL="0" indent="0">
              <a:buNone/>
            </a:pPr>
            <a:r>
              <a:rPr lang="en-US" sz="1150" b="1" kern="0" spc="160" dirty="0">
                <a:solidFill>
                  <a:srgbClr val="0C8BA1"/>
                </a:solidFill>
                <a:latin typeface="Calibri" pitchFamily="34" charset="0"/>
                <a:ea typeface="Calibri" pitchFamily="34" charset="-122"/>
                <a:cs typeface="Calibri" pitchFamily="34" charset="-120"/>
              </a:rPr>
              <a:t>METHOD · HOW IT WORKS</a:t>
            </a:r>
            <a:endParaRPr lang="en-US" sz="1150" dirty="0"/>
          </a:p>
        </p:txBody>
      </p:sp>
      <p:sp>
        <p:nvSpPr>
          <p:cNvPr id="3" name="Text 1"/>
          <p:cNvSpPr txBox="1"/>
          <p:nvPr/>
        </p:nvSpPr>
        <p:spPr>
          <a:xfrm>
            <a:off x="548640" y="530352"/>
            <a:ext cx="11094415" cy="512064"/>
          </a:xfrm>
          <a:prstGeom prst="rect">
            <a:avLst/>
          </a:prstGeom>
          <a:noFill/>
          <a:ln/>
        </p:spPr>
        <p:txBody>
          <a:bodyPr wrap="square" lIns="0" tIns="0" rIns="0" bIns="0" rtlCol="0" anchor="t"/>
          <a:lstStyle/>
          <a:p>
            <a:pPr marL="0" indent="0">
              <a:buNone/>
            </a:pPr>
            <a:r>
              <a:rPr lang="en-US" sz="2900" b="1" dirty="0">
                <a:solidFill>
                  <a:srgbClr val="0B2F3A"/>
                </a:solidFill>
                <a:latin typeface="Cambria" pitchFamily="34" charset="0"/>
                <a:ea typeface="Cambria" pitchFamily="34" charset="-122"/>
                <a:cs typeface="Cambria" pitchFamily="34" charset="-120"/>
              </a:rPr>
              <a:t>Fuse two scales, then gate on teacher confidence</a:t>
            </a:r>
            <a:endParaRPr lang="en-US" sz="2900" dirty="0"/>
          </a:p>
        </p:txBody>
      </p:sp>
      <p:pic>
        <p:nvPicPr>
          <p:cNvPr id="4" name="Image 0" descr="/home/claude/deck2/img/fig3_A.png"/>
          <p:cNvPicPr>
            <a:picLocks noChangeAspect="1"/>
          </p:cNvPicPr>
          <p:nvPr/>
        </p:nvPicPr>
        <p:blipFill>
          <a:blip r:embed="rId3"/>
          <a:stretch>
            <a:fillRect/>
          </a:stretch>
        </p:blipFill>
        <p:spPr>
          <a:xfrm>
            <a:off x="548640" y="1152144"/>
            <a:ext cx="6583680" cy="2834640"/>
          </a:xfrm>
          <a:prstGeom prst="rect">
            <a:avLst/>
          </a:prstGeom>
        </p:spPr>
      </p:pic>
      <p:sp>
        <p:nvSpPr>
          <p:cNvPr id="5" name="Text 2"/>
          <p:cNvSpPr txBox="1"/>
          <p:nvPr/>
        </p:nvSpPr>
        <p:spPr>
          <a:xfrm>
            <a:off x="548640" y="4059936"/>
            <a:ext cx="6583680" cy="457200"/>
          </a:xfrm>
          <a:prstGeom prst="rect">
            <a:avLst/>
          </a:prstGeom>
          <a:noFill/>
          <a:ln/>
        </p:spPr>
        <p:txBody>
          <a:bodyPr wrap="square" lIns="0" tIns="0" rIns="0" bIns="0" rtlCol="0" anchor="ctr"/>
          <a:lstStyle/>
          <a:p>
            <a:pPr marL="0" indent="0">
              <a:lnSpc>
                <a:spcPts val="1400"/>
              </a:lnSpc>
              <a:buNone/>
            </a:pPr>
            <a:r>
              <a:rPr lang="en-US" sz="1100" i="1" dirty="0">
                <a:solidFill>
                  <a:srgbClr val="5B6E75"/>
                </a:solidFill>
                <a:latin typeface="Calibri" pitchFamily="34" charset="0"/>
                <a:ea typeface="Calibri" pitchFamily="34" charset="-122"/>
                <a:cs typeface="Calibri" pitchFamily="34" charset="-120"/>
              </a:rPr>
              <a:t>A · Superpixels at two scales, embedded by a frozen MedSigLIP encoder; a linear head trained once on labeled regions turns each into a class distribution.</a:t>
            </a:r>
            <a:endParaRPr lang="en-US" sz="1100" dirty="0"/>
          </a:p>
        </p:txBody>
      </p:sp>
      <p:pic>
        <p:nvPicPr>
          <p:cNvPr id="6" name="Image 1" descr="/home/claude/deck2/img/fig3_C.png"/>
          <p:cNvPicPr>
            <a:picLocks noChangeAspect="1"/>
          </p:cNvPicPr>
          <p:nvPr/>
        </p:nvPicPr>
        <p:blipFill>
          <a:blip r:embed="rId4"/>
          <a:stretch>
            <a:fillRect/>
          </a:stretch>
        </p:blipFill>
        <p:spPr>
          <a:xfrm>
            <a:off x="8444484" y="1152144"/>
            <a:ext cx="2359152" cy="2834640"/>
          </a:xfrm>
          <a:prstGeom prst="rect">
            <a:avLst/>
          </a:prstGeom>
        </p:spPr>
      </p:pic>
      <p:sp>
        <p:nvSpPr>
          <p:cNvPr id="7" name="Text 3"/>
          <p:cNvSpPr txBox="1"/>
          <p:nvPr/>
        </p:nvSpPr>
        <p:spPr>
          <a:xfrm>
            <a:off x="7607808" y="4059936"/>
            <a:ext cx="4032504" cy="457200"/>
          </a:xfrm>
          <a:prstGeom prst="rect">
            <a:avLst/>
          </a:prstGeom>
          <a:noFill/>
          <a:ln/>
        </p:spPr>
        <p:txBody>
          <a:bodyPr wrap="square" lIns="0" tIns="0" rIns="0" bIns="0" rtlCol="0" anchor="ctr"/>
          <a:lstStyle/>
          <a:p>
            <a:pPr marL="0" indent="0" algn="ctr">
              <a:lnSpc>
                <a:spcPts val="1400"/>
              </a:lnSpc>
              <a:buNone/>
            </a:pPr>
            <a:r>
              <a:rPr lang="en-US" sz="1100" i="1" dirty="0">
                <a:solidFill>
                  <a:srgbClr val="5B6E75"/>
                </a:solidFill>
                <a:latin typeface="Calibri" pitchFamily="34" charset="0"/>
                <a:ea typeface="Calibri" pitchFamily="34" charset="-122"/>
                <a:cs typeface="Calibri" pitchFamily="34" charset="-120"/>
              </a:rPr>
              <a:t>C · The prior is applied in proportion to how unsure the teacher is.</a:t>
            </a:r>
            <a:endParaRPr lang="en-US" sz="1100" dirty="0"/>
          </a:p>
        </p:txBody>
      </p:sp>
      <p:sp>
        <p:nvSpPr>
          <p:cNvPr id="8" name="Shape 4"/>
          <p:cNvSpPr/>
          <p:nvPr/>
        </p:nvSpPr>
        <p:spPr>
          <a:xfrm>
            <a:off x="548640" y="4590288"/>
            <a:ext cx="3575304" cy="896112"/>
          </a:xfrm>
          <a:prstGeom prst="roundRect">
            <a:avLst>
              <a:gd name="adj" fmla="val 8163"/>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9" name="Text 5"/>
          <p:cNvSpPr txBox="1"/>
          <p:nvPr/>
        </p:nvSpPr>
        <p:spPr>
          <a:xfrm>
            <a:off x="3593592" y="4654296"/>
            <a:ext cx="402336" cy="201168"/>
          </a:xfrm>
          <a:prstGeom prst="rect">
            <a:avLst/>
          </a:prstGeom>
          <a:noFill/>
          <a:ln/>
        </p:spPr>
        <p:txBody>
          <a:bodyPr wrap="square" lIns="0" tIns="0" rIns="0" bIns="0" rtlCol="0" anchor="ctr"/>
          <a:lstStyle/>
          <a:p>
            <a:pPr marL="0" indent="0" algn="r">
              <a:buNone/>
            </a:pPr>
            <a:r>
              <a:rPr lang="en-US" sz="950" dirty="0">
                <a:solidFill>
                  <a:srgbClr val="0A6673"/>
                </a:solidFill>
                <a:latin typeface="Calibri" pitchFamily="34" charset="0"/>
                <a:ea typeface="Calibri" pitchFamily="34" charset="-122"/>
                <a:cs typeface="Calibri" pitchFamily="34" charset="-120"/>
              </a:rPr>
              <a:t>(2)</a:t>
            </a:r>
            <a:endParaRPr lang="en-US" sz="950" dirty="0"/>
          </a:p>
        </p:txBody>
      </p:sp>
      <p:sp>
        <p:nvSpPr>
          <p:cNvPr id="10" name="Text 6"/>
          <p:cNvSpPr txBox="1"/>
          <p:nvPr/>
        </p:nvSpPr>
        <p:spPr>
          <a:xfrm>
            <a:off x="713232" y="4640290"/>
            <a:ext cx="3013816" cy="420624"/>
          </a:xfrm>
          <a:prstGeom prst="rect">
            <a:avLst/>
          </a:prstGeom>
          <a:noFill/>
          <a:ln/>
        </p:spPr>
        <p:txBody>
          <a:bodyPr wrap="square" lIns="0" tIns="0" rIns="0" bIns="0" rtlCol="0" anchor="ctr"/>
          <a:lstStyle/>
          <a:p>
            <a:pPr marL="0" indent="0">
              <a:buNone/>
            </a:pPr>
            <a:r>
              <a:rPr lang="en-US" sz="1150" dirty="0">
                <a:solidFill>
                  <a:srgbClr val="0B2F3A"/>
                </a:solidFill>
                <a:latin typeface="Cambria" pitchFamily="34" charset="0"/>
                <a:ea typeface="Cambria" pitchFamily="34" charset="-122"/>
                <a:cs typeface="Cambria" pitchFamily="34" charset="-120"/>
              </a:rPr>
              <a:t>q = softmax( β·log S_fine + (1−β)·log S_coarse )</a:t>
            </a:r>
            <a:endParaRPr lang="en-US" sz="1150" dirty="0"/>
          </a:p>
        </p:txBody>
      </p:sp>
      <p:sp>
        <p:nvSpPr>
          <p:cNvPr id="11" name="Text 7"/>
          <p:cNvSpPr txBox="1"/>
          <p:nvPr/>
        </p:nvSpPr>
        <p:spPr>
          <a:xfrm>
            <a:off x="713232" y="5065776"/>
            <a:ext cx="3246120" cy="347472"/>
          </a:xfrm>
          <a:prstGeom prst="rect">
            <a:avLst/>
          </a:prstGeom>
          <a:noFill/>
          <a:ln/>
        </p:spPr>
        <p:txBody>
          <a:bodyPr wrap="square" lIns="0" tIns="0" rIns="0" bIns="0" rtlCol="0" anchor="ctr"/>
          <a:lstStyle/>
          <a:p>
            <a:pPr marL="0" indent="0">
              <a:lnSpc>
                <a:spcPts val="1300"/>
              </a:lnSpc>
              <a:buNone/>
            </a:pPr>
            <a:r>
              <a:rPr lang="en-US" sz="1050" dirty="0">
                <a:solidFill>
                  <a:srgbClr val="5B6E75"/>
                </a:solidFill>
                <a:latin typeface="Calibri" pitchFamily="34" charset="0"/>
                <a:ea typeface="Calibri" pitchFamily="34" charset="-122"/>
                <a:cs typeface="Calibri" pitchFamily="34" charset="-120"/>
              </a:rPr>
              <a:t>coarse is smooth, fine is precise — log-space fusion keeps both</a:t>
            </a:r>
            <a:endParaRPr lang="en-US" sz="1050" dirty="0"/>
          </a:p>
        </p:txBody>
      </p:sp>
      <p:sp>
        <p:nvSpPr>
          <p:cNvPr id="12" name="Shape 8"/>
          <p:cNvSpPr/>
          <p:nvPr/>
        </p:nvSpPr>
        <p:spPr>
          <a:xfrm>
            <a:off x="4361688" y="4590288"/>
            <a:ext cx="3575304" cy="896112"/>
          </a:xfrm>
          <a:prstGeom prst="roundRect">
            <a:avLst>
              <a:gd name="adj" fmla="val 8163"/>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3" name="Text 9"/>
          <p:cNvSpPr txBox="1"/>
          <p:nvPr/>
        </p:nvSpPr>
        <p:spPr>
          <a:xfrm>
            <a:off x="7406640" y="4654296"/>
            <a:ext cx="402336" cy="201168"/>
          </a:xfrm>
          <a:prstGeom prst="rect">
            <a:avLst/>
          </a:prstGeom>
          <a:noFill/>
          <a:ln/>
        </p:spPr>
        <p:txBody>
          <a:bodyPr wrap="square" lIns="0" tIns="0" rIns="0" bIns="0" rtlCol="0" anchor="ctr"/>
          <a:lstStyle/>
          <a:p>
            <a:pPr marL="0" indent="0" algn="r">
              <a:buNone/>
            </a:pPr>
            <a:r>
              <a:rPr lang="en-US" sz="950" dirty="0">
                <a:solidFill>
                  <a:srgbClr val="0A6673"/>
                </a:solidFill>
                <a:latin typeface="Calibri" pitchFamily="34" charset="0"/>
                <a:ea typeface="Calibri" pitchFamily="34" charset="-122"/>
                <a:cs typeface="Calibri" pitchFamily="34" charset="-120"/>
              </a:rPr>
              <a:t>(3)</a:t>
            </a:r>
            <a:endParaRPr lang="en-US" sz="950" dirty="0"/>
          </a:p>
        </p:txBody>
      </p:sp>
      <p:sp>
        <p:nvSpPr>
          <p:cNvPr id="14" name="Text 10"/>
          <p:cNvSpPr txBox="1"/>
          <p:nvPr/>
        </p:nvSpPr>
        <p:spPr>
          <a:xfrm>
            <a:off x="4526280" y="4663440"/>
            <a:ext cx="2898648" cy="420624"/>
          </a:xfrm>
          <a:prstGeom prst="rect">
            <a:avLst/>
          </a:prstGeom>
          <a:noFill/>
          <a:ln/>
        </p:spPr>
        <p:txBody>
          <a:bodyPr wrap="square" lIns="0" tIns="0" rIns="0" bIns="0" rtlCol="0" anchor="ctr"/>
          <a:lstStyle/>
          <a:p>
            <a:pPr marL="0" indent="0">
              <a:buNone/>
            </a:pPr>
            <a:r>
              <a:rPr lang="en-US" sz="1150" dirty="0">
                <a:solidFill>
                  <a:srgbClr val="0B2F3A"/>
                </a:solidFill>
                <a:latin typeface="Cambria" pitchFamily="34" charset="0"/>
                <a:ea typeface="Cambria" pitchFamily="34" charset="-122"/>
                <a:cs typeface="Cambria" pitchFamily="34" charset="-120"/>
              </a:rPr>
              <a:t>α(x) = α_max · min(1, max(0, (τ − conf(x))/τ))</a:t>
            </a:r>
            <a:endParaRPr lang="en-US" sz="1150" dirty="0"/>
          </a:p>
        </p:txBody>
      </p:sp>
      <p:sp>
        <p:nvSpPr>
          <p:cNvPr id="15" name="Text 11"/>
          <p:cNvSpPr txBox="1"/>
          <p:nvPr/>
        </p:nvSpPr>
        <p:spPr>
          <a:xfrm>
            <a:off x="4526280" y="5065776"/>
            <a:ext cx="3246120" cy="347472"/>
          </a:xfrm>
          <a:prstGeom prst="rect">
            <a:avLst/>
          </a:prstGeom>
          <a:noFill/>
          <a:ln/>
        </p:spPr>
        <p:txBody>
          <a:bodyPr wrap="square" lIns="0" tIns="0" rIns="0" bIns="0" rtlCol="0" anchor="ctr"/>
          <a:lstStyle/>
          <a:p>
            <a:pPr marL="0" indent="0">
              <a:lnSpc>
                <a:spcPts val="1300"/>
              </a:lnSpc>
              <a:buNone/>
            </a:pPr>
            <a:r>
              <a:rPr lang="en-US" sz="1050" dirty="0">
                <a:solidFill>
                  <a:srgbClr val="5B6E75"/>
                </a:solidFill>
                <a:latin typeface="Calibri" pitchFamily="34" charset="0"/>
                <a:ea typeface="Calibri" pitchFamily="34" charset="-122"/>
                <a:cs typeface="Calibri" pitchFamily="34" charset="-120"/>
              </a:rPr>
              <a:t>α = 0 where the teacher is confident;  α_max = 0.25</a:t>
            </a:r>
            <a:endParaRPr lang="en-US" sz="1050" dirty="0"/>
          </a:p>
        </p:txBody>
      </p:sp>
      <p:sp>
        <p:nvSpPr>
          <p:cNvPr id="16" name="Shape 12"/>
          <p:cNvSpPr/>
          <p:nvPr/>
        </p:nvSpPr>
        <p:spPr>
          <a:xfrm>
            <a:off x="8174736" y="4590288"/>
            <a:ext cx="3465576" cy="896112"/>
          </a:xfrm>
          <a:prstGeom prst="roundRect">
            <a:avLst>
              <a:gd name="adj" fmla="val 8163"/>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7" name="Text 13"/>
          <p:cNvSpPr txBox="1"/>
          <p:nvPr/>
        </p:nvSpPr>
        <p:spPr>
          <a:xfrm>
            <a:off x="11109960" y="4654296"/>
            <a:ext cx="402336" cy="201168"/>
          </a:xfrm>
          <a:prstGeom prst="rect">
            <a:avLst/>
          </a:prstGeom>
          <a:noFill/>
          <a:ln/>
        </p:spPr>
        <p:txBody>
          <a:bodyPr wrap="square" lIns="0" tIns="0" rIns="0" bIns="0" rtlCol="0" anchor="ctr"/>
          <a:lstStyle/>
          <a:p>
            <a:pPr marL="0" indent="0" algn="r">
              <a:buNone/>
            </a:pPr>
            <a:r>
              <a:rPr lang="en-US" sz="950" dirty="0">
                <a:solidFill>
                  <a:srgbClr val="0A6673"/>
                </a:solidFill>
                <a:latin typeface="Calibri" pitchFamily="34" charset="0"/>
                <a:ea typeface="Calibri" pitchFamily="34" charset="-122"/>
                <a:cs typeface="Calibri" pitchFamily="34" charset="-120"/>
              </a:rPr>
              <a:t>(4)</a:t>
            </a:r>
            <a:endParaRPr lang="en-US" sz="950" dirty="0"/>
          </a:p>
        </p:txBody>
      </p:sp>
      <p:sp>
        <p:nvSpPr>
          <p:cNvPr id="18" name="Text 14"/>
          <p:cNvSpPr txBox="1"/>
          <p:nvPr/>
        </p:nvSpPr>
        <p:spPr>
          <a:xfrm>
            <a:off x="8339328" y="4663440"/>
            <a:ext cx="2788920" cy="420624"/>
          </a:xfrm>
          <a:prstGeom prst="rect">
            <a:avLst/>
          </a:prstGeom>
          <a:noFill/>
          <a:ln/>
        </p:spPr>
        <p:txBody>
          <a:bodyPr wrap="square" lIns="0" tIns="0" rIns="0" bIns="0" rtlCol="0" anchor="ctr"/>
          <a:lstStyle/>
          <a:p>
            <a:pPr marL="0" indent="0">
              <a:buNone/>
            </a:pPr>
            <a:r>
              <a:rPr lang="en-US" sz="1150" dirty="0">
                <a:solidFill>
                  <a:srgbClr val="0B2F3A"/>
                </a:solidFill>
                <a:latin typeface="Cambria" pitchFamily="34" charset="0"/>
                <a:ea typeface="Cambria" pitchFamily="34" charset="-122"/>
                <a:cs typeface="Cambria" pitchFamily="34" charset="-120"/>
              </a:rPr>
              <a:t>p̃ = softmax( (1−α)·log p + α·log q )</a:t>
            </a:r>
            <a:endParaRPr lang="en-US" sz="1150" dirty="0"/>
          </a:p>
        </p:txBody>
      </p:sp>
      <p:sp>
        <p:nvSpPr>
          <p:cNvPr id="19" name="Text 15"/>
          <p:cNvSpPr txBox="1"/>
          <p:nvPr/>
        </p:nvSpPr>
        <p:spPr>
          <a:xfrm>
            <a:off x="8339328" y="5065776"/>
            <a:ext cx="3136392" cy="347472"/>
          </a:xfrm>
          <a:prstGeom prst="rect">
            <a:avLst/>
          </a:prstGeom>
          <a:noFill/>
          <a:ln/>
        </p:spPr>
        <p:txBody>
          <a:bodyPr wrap="square" lIns="0" tIns="0" rIns="0" bIns="0" rtlCol="0" anchor="ctr"/>
          <a:lstStyle/>
          <a:p>
            <a:pPr marL="0" indent="0">
              <a:lnSpc>
                <a:spcPts val="1300"/>
              </a:lnSpc>
              <a:buNone/>
            </a:pPr>
            <a:r>
              <a:rPr lang="en-US" sz="1050" dirty="0">
                <a:solidFill>
                  <a:srgbClr val="5B6E75"/>
                </a:solidFill>
                <a:latin typeface="Calibri" pitchFamily="34" charset="0"/>
                <a:ea typeface="Calibri" pitchFamily="34" charset="-122"/>
                <a:cs typeface="Calibri" pitchFamily="34" charset="-120"/>
              </a:rPr>
              <a:t>a weighted product of experts, per pixel</a:t>
            </a:r>
            <a:endParaRPr lang="en-US" sz="1050" dirty="0"/>
          </a:p>
        </p:txBody>
      </p:sp>
      <p:sp>
        <p:nvSpPr>
          <p:cNvPr id="20" name="Shape 16"/>
          <p:cNvSpPr/>
          <p:nvPr/>
        </p:nvSpPr>
        <p:spPr>
          <a:xfrm>
            <a:off x="548640" y="5705856"/>
            <a:ext cx="11091672" cy="512064"/>
          </a:xfrm>
          <a:prstGeom prst="roundRect">
            <a:avLst>
              <a:gd name="adj" fmla="val 14286"/>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21" name="Text 17"/>
          <p:cNvSpPr txBox="1"/>
          <p:nvPr/>
        </p:nvSpPr>
        <p:spPr>
          <a:xfrm>
            <a:off x="786384" y="5705856"/>
            <a:ext cx="10661904" cy="512064"/>
          </a:xfrm>
          <a:prstGeom prst="rect">
            <a:avLst/>
          </a:prstGeom>
          <a:noFill/>
          <a:ln/>
        </p:spPr>
        <p:txBody>
          <a:bodyPr wrap="square" lIns="0" tIns="0" rIns="0" bIns="0" rtlCol="0" anchor="ctr"/>
          <a:lstStyle/>
          <a:p>
            <a:pPr marL="0" indent="0">
              <a:buNone/>
            </a:pPr>
            <a:r>
              <a:rPr lang="en-US" sz="1300" b="1" dirty="0">
                <a:solidFill>
                  <a:srgbClr val="0A6673"/>
                </a:solidFill>
                <a:latin typeface="Calibri" pitchFamily="34" charset="0"/>
                <a:ea typeface="Calibri" pitchFamily="34" charset="-122"/>
                <a:cs typeface="Calibri" pitchFamily="34" charset="-120"/>
              </a:rPr>
              <a:t>Training:  </a:t>
            </a:r>
            <a:r>
              <a:rPr lang="en-US" sz="1300" dirty="0">
                <a:solidFill>
                  <a:srgbClr val="0B2F3A"/>
                </a:solidFill>
                <a:latin typeface="Calibri" pitchFamily="34" charset="0"/>
                <a:ea typeface="Calibri" pitchFamily="34" charset="-122"/>
                <a:cs typeface="Calibri" pitchFamily="34" charset="-120"/>
              </a:rPr>
              <a:t>confidence-masked CE + an entropy-weighted KL, so ambiguous pixels count less instead of being discarded — the single most important component (−0.60 mIoU without it).</a:t>
            </a:r>
            <a:endParaRPr lang="en-US" sz="1300" dirty="0"/>
          </a:p>
        </p:txBody>
      </p:sp>
      <p:sp>
        <p:nvSpPr>
          <p:cNvPr id="23" name="Text 18"/>
          <p:cNvSpPr txBox="1"/>
          <p:nvPr/>
        </p:nvSpPr>
        <p:spPr>
          <a:xfrm>
            <a:off x="548640" y="6419088"/>
            <a:ext cx="8686800" cy="237744"/>
          </a:xfrm>
          <a:prstGeom prst="rect">
            <a:avLst/>
          </a:prstGeom>
          <a:noFill/>
          <a:ln/>
        </p:spPr>
        <p:txBody>
          <a:bodyPr wrap="square" lIns="0" tIns="0" rIns="0" bIns="0" rtlCol="0" anchor="ctr"/>
          <a:lstStyle/>
          <a:p>
            <a:pPr marL="0" indent="0">
              <a:buNone/>
            </a:pPr>
            <a:r>
              <a:rPr lang="en-US" sz="900" dirty="0">
                <a:solidFill>
                  <a:srgbClr val="9AAFB6"/>
                </a:solidFill>
                <a:latin typeface="Calibri" pitchFamily="34" charset="0"/>
                <a:ea typeface="Calibri" pitchFamily="34" charset="-122"/>
                <a:cs typeface="Calibri" pitchFamily="34" charset="-120"/>
              </a:rPr>
              <a:t>LUTSeg  ·  ISIC Workshop @ MICCAI 2026</a:t>
            </a:r>
            <a:endParaRPr lang="en-US" sz="900" dirty="0"/>
          </a:p>
        </p:txBody>
      </p:sp>
      <p:sp>
        <p:nvSpPr>
          <p:cNvPr id="24" name="Text 19"/>
          <p:cNvSpPr txBox="1"/>
          <p:nvPr/>
        </p:nvSpPr>
        <p:spPr>
          <a:xfrm>
            <a:off x="10728655" y="6419088"/>
            <a:ext cx="914400" cy="237744"/>
          </a:xfrm>
          <a:prstGeom prst="rect">
            <a:avLst/>
          </a:prstGeom>
          <a:noFill/>
          <a:ln/>
        </p:spPr>
        <p:txBody>
          <a:bodyPr wrap="square" lIns="0" tIns="0" rIns="0" bIns="0" rtlCol="0" anchor="ctr"/>
          <a:lstStyle/>
          <a:p>
            <a:pPr marL="0" indent="0" algn="r">
              <a:buNone/>
            </a:pPr>
            <a:r>
              <a:rPr lang="en-US" sz="900" dirty="0">
                <a:solidFill>
                  <a:srgbClr val="9AAFB6"/>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329184"/>
            <a:ext cx="11094415" cy="237744"/>
          </a:xfrm>
          <a:prstGeom prst="rect">
            <a:avLst/>
          </a:prstGeom>
          <a:noFill/>
          <a:ln/>
        </p:spPr>
        <p:txBody>
          <a:bodyPr wrap="square" lIns="0" tIns="0" rIns="0" bIns="0" rtlCol="0" anchor="ctr"/>
          <a:lstStyle/>
          <a:p>
            <a:pPr marL="0" indent="0">
              <a:buNone/>
            </a:pPr>
            <a:r>
              <a:rPr lang="en-US" sz="1150" b="1" kern="0" spc="160" dirty="0">
                <a:solidFill>
                  <a:srgbClr val="0C8BA1"/>
                </a:solidFill>
                <a:latin typeface="Calibri" pitchFamily="34" charset="0"/>
                <a:ea typeface="Calibri" pitchFamily="34" charset="-122"/>
                <a:cs typeface="Calibri" pitchFamily="34" charset="-120"/>
              </a:rPr>
              <a:t>RESULTS</a:t>
            </a:r>
            <a:endParaRPr lang="en-US" sz="1150" dirty="0"/>
          </a:p>
        </p:txBody>
      </p:sp>
      <p:sp>
        <p:nvSpPr>
          <p:cNvPr id="3" name="Text 1"/>
          <p:cNvSpPr txBox="1"/>
          <p:nvPr/>
        </p:nvSpPr>
        <p:spPr>
          <a:xfrm>
            <a:off x="548640" y="585216"/>
            <a:ext cx="11094415" cy="566928"/>
          </a:xfrm>
          <a:prstGeom prst="rect">
            <a:avLst/>
          </a:prstGeom>
          <a:noFill/>
          <a:ln/>
        </p:spPr>
        <p:txBody>
          <a:bodyPr wrap="square" lIns="0" tIns="0" rIns="0" bIns="0" rtlCol="0" anchor="t"/>
          <a:lstStyle/>
          <a:p>
            <a:pPr marL="0" indent="0">
              <a:buNone/>
            </a:pPr>
            <a:r>
              <a:rPr lang="en-US" sz="3000" b="1" dirty="0">
                <a:solidFill>
                  <a:srgbClr val="0B2F3A"/>
                </a:solidFill>
                <a:latin typeface="Cambria" pitchFamily="34" charset="0"/>
                <a:ea typeface="Cambria" pitchFamily="34" charset="-122"/>
                <a:cs typeface="Cambria" pitchFamily="34" charset="-120"/>
              </a:rPr>
              <a:t>Supervised vs. semi-supervised across label regimes</a:t>
            </a:r>
            <a:endParaRPr lang="en-US" sz="3000" dirty="0"/>
          </a:p>
        </p:txBody>
      </p:sp>
      <p:graphicFrame>
        <p:nvGraphicFramePr>
          <p:cNvPr id="14" name="Table 0"/>
          <p:cNvGraphicFramePr>
            <a:graphicFrameLocks noGrp="1"/>
          </p:cNvGraphicFramePr>
          <p:nvPr>
            <p:extLst>
              <p:ext uri="{D42A27DB-BD31-4B8C-83A1-F6EECF244321}">
                <p14:modId xmlns:p14="http://schemas.microsoft.com/office/powerpoint/2010/main" val="632512099"/>
              </p:ext>
            </p:extLst>
          </p:nvPr>
        </p:nvGraphicFramePr>
        <p:xfrm>
          <a:off x="548640" y="1152144"/>
          <a:ext cx="11091668" cy="3444240"/>
        </p:xfrm>
        <a:graphic>
          <a:graphicData uri="http://schemas.openxmlformats.org/drawingml/2006/table">
            <a:tbl>
              <a:tblPr/>
              <a:tblGrid>
                <a:gridCol w="1600200">
                  <a:extLst>
                    <a:ext uri="{9D8B030D-6E8A-4147-A177-3AD203B41FA5}">
                      <a16:colId xmlns:a16="http://schemas.microsoft.com/office/drawing/2014/main" val="20000"/>
                    </a:ext>
                  </a:extLst>
                </a:gridCol>
                <a:gridCol w="677962">
                  <a:extLst>
                    <a:ext uri="{9D8B030D-6E8A-4147-A177-3AD203B41FA5}">
                      <a16:colId xmlns:a16="http://schemas.microsoft.com/office/drawing/2014/main" val="20001"/>
                    </a:ext>
                  </a:extLst>
                </a:gridCol>
                <a:gridCol w="677962">
                  <a:extLst>
                    <a:ext uri="{9D8B030D-6E8A-4147-A177-3AD203B41FA5}">
                      <a16:colId xmlns:a16="http://schemas.microsoft.com/office/drawing/2014/main" val="20002"/>
                    </a:ext>
                  </a:extLst>
                </a:gridCol>
                <a:gridCol w="677962">
                  <a:extLst>
                    <a:ext uri="{9D8B030D-6E8A-4147-A177-3AD203B41FA5}">
                      <a16:colId xmlns:a16="http://schemas.microsoft.com/office/drawing/2014/main" val="20003"/>
                    </a:ext>
                  </a:extLst>
                </a:gridCol>
                <a:gridCol w="677962">
                  <a:extLst>
                    <a:ext uri="{9D8B030D-6E8A-4147-A177-3AD203B41FA5}">
                      <a16:colId xmlns:a16="http://schemas.microsoft.com/office/drawing/2014/main" val="20004"/>
                    </a:ext>
                  </a:extLst>
                </a:gridCol>
                <a:gridCol w="677962">
                  <a:extLst>
                    <a:ext uri="{9D8B030D-6E8A-4147-A177-3AD203B41FA5}">
                      <a16:colId xmlns:a16="http://schemas.microsoft.com/office/drawing/2014/main" val="20005"/>
                    </a:ext>
                  </a:extLst>
                </a:gridCol>
                <a:gridCol w="677962">
                  <a:extLst>
                    <a:ext uri="{9D8B030D-6E8A-4147-A177-3AD203B41FA5}">
                      <a16:colId xmlns:a16="http://schemas.microsoft.com/office/drawing/2014/main" val="20006"/>
                    </a:ext>
                  </a:extLst>
                </a:gridCol>
                <a:gridCol w="677962">
                  <a:extLst>
                    <a:ext uri="{9D8B030D-6E8A-4147-A177-3AD203B41FA5}">
                      <a16:colId xmlns:a16="http://schemas.microsoft.com/office/drawing/2014/main" val="20007"/>
                    </a:ext>
                  </a:extLst>
                </a:gridCol>
                <a:gridCol w="677962">
                  <a:extLst>
                    <a:ext uri="{9D8B030D-6E8A-4147-A177-3AD203B41FA5}">
                      <a16:colId xmlns:a16="http://schemas.microsoft.com/office/drawing/2014/main" val="20008"/>
                    </a:ext>
                  </a:extLst>
                </a:gridCol>
                <a:gridCol w="677962">
                  <a:extLst>
                    <a:ext uri="{9D8B030D-6E8A-4147-A177-3AD203B41FA5}">
                      <a16:colId xmlns:a16="http://schemas.microsoft.com/office/drawing/2014/main" val="20009"/>
                    </a:ext>
                  </a:extLst>
                </a:gridCol>
                <a:gridCol w="677962">
                  <a:extLst>
                    <a:ext uri="{9D8B030D-6E8A-4147-A177-3AD203B41FA5}">
                      <a16:colId xmlns:a16="http://schemas.microsoft.com/office/drawing/2014/main" val="20010"/>
                    </a:ext>
                  </a:extLst>
                </a:gridCol>
                <a:gridCol w="677962">
                  <a:extLst>
                    <a:ext uri="{9D8B030D-6E8A-4147-A177-3AD203B41FA5}">
                      <a16:colId xmlns:a16="http://schemas.microsoft.com/office/drawing/2014/main" val="20011"/>
                    </a:ext>
                  </a:extLst>
                </a:gridCol>
                <a:gridCol w="677962">
                  <a:extLst>
                    <a:ext uri="{9D8B030D-6E8A-4147-A177-3AD203B41FA5}">
                      <a16:colId xmlns:a16="http://schemas.microsoft.com/office/drawing/2014/main" val="20012"/>
                    </a:ext>
                  </a:extLst>
                </a:gridCol>
                <a:gridCol w="677962">
                  <a:extLst>
                    <a:ext uri="{9D8B030D-6E8A-4147-A177-3AD203B41FA5}">
                      <a16:colId xmlns:a16="http://schemas.microsoft.com/office/drawing/2014/main" val="20013"/>
                    </a:ext>
                  </a:extLst>
                </a:gridCol>
                <a:gridCol w="677962">
                  <a:extLst>
                    <a:ext uri="{9D8B030D-6E8A-4147-A177-3AD203B41FA5}">
                      <a16:colId xmlns:a16="http://schemas.microsoft.com/office/drawing/2014/main" val="20014"/>
                    </a:ext>
                  </a:extLst>
                </a:gridCol>
              </a:tblGrid>
              <a:tr h="318306">
                <a:tc rowSpan="3">
                  <a:txBody>
                    <a:bodyPr/>
                    <a:lstStyle/>
                    <a:p>
                      <a:pPr marL="0" indent="0" algn="l">
                        <a:buNone/>
                      </a:pPr>
                      <a:r>
                        <a:rPr lang="en-US" sz="1600" b="1" dirty="0">
                          <a:solidFill>
                            <a:srgbClr val="FFFFFF"/>
                          </a:solidFill>
                          <a:latin typeface="Calibri" pitchFamily="34" charset="0"/>
                          <a:ea typeface="Calibri" pitchFamily="34" charset="-122"/>
                          <a:cs typeface="Calibri" pitchFamily="34" charset="-120"/>
                        </a:rPr>
                        <a:t>Method</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0B2F3A"/>
                    </a:solidFill>
                  </a:tcPr>
                </a:tc>
                <a:tc gridSpan="8">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DFUTissue</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0B2F3A"/>
                    </a:solidFill>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gridSpan="6">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LUTSeg</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0B2F3A"/>
                    </a:solidFill>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extLst>
                  <a:ext uri="{0D108BD9-81ED-4DB2-BD59-A6C34878D82A}">
                    <a16:rowId xmlns:a16="http://schemas.microsoft.com/office/drawing/2014/main" val="10000"/>
                  </a:ext>
                </a:extLst>
              </a:tr>
              <a:tr h="289369">
                <a:tc vMerge="1">
                  <a:txBody>
                    <a:bodyPr/>
                    <a:lstStyle/>
                    <a:p>
                      <a:endParaRPr lang="en-SA"/>
                    </a:p>
                  </a:txBody>
                  <a:tcPr/>
                </a:tc>
                <a:tc gridSpan="2">
                  <a:txBody>
                    <a:bodyPr/>
                    <a:lstStyle/>
                    <a:p>
                      <a:pPr marL="0" indent="0" algn="ctr">
                        <a:buNone/>
                      </a:pPr>
                      <a:r>
                        <a:rPr lang="en-US" sz="1400" b="1" dirty="0">
                          <a:solidFill>
                            <a:srgbClr val="0B2F3A"/>
                          </a:solidFill>
                          <a:latin typeface="Calibri" pitchFamily="34" charset="0"/>
                          <a:ea typeface="Calibri" pitchFamily="34" charset="-122"/>
                          <a:cs typeface="Calibri" pitchFamily="34" charset="-120"/>
                        </a:rPr>
                        <a:t>Fixed</a:t>
                      </a:r>
                      <a:endParaRPr lang="en-US" sz="14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hMerge="1">
                  <a:txBody>
                    <a:bodyPr/>
                    <a:lstStyle/>
                    <a:p>
                      <a:endParaRPr lang="en-SA"/>
                    </a:p>
                  </a:txBody>
                  <a:tcPr/>
                </a:tc>
                <a:tc gridSpan="2">
                  <a:txBody>
                    <a:bodyPr/>
                    <a:lstStyle/>
                    <a:p>
                      <a:pPr marL="0" indent="0" algn="ctr">
                        <a:buNone/>
                      </a:pPr>
                      <a:r>
                        <a:rPr lang="en-US" sz="1400" b="1" dirty="0">
                          <a:solidFill>
                            <a:srgbClr val="0B2F3A"/>
                          </a:solidFill>
                          <a:latin typeface="Calibri" pitchFamily="34" charset="0"/>
                          <a:ea typeface="Calibri" pitchFamily="34" charset="-122"/>
                          <a:cs typeface="Calibri" pitchFamily="34" charset="-120"/>
                        </a:rPr>
                        <a:t>1/4</a:t>
                      </a:r>
                      <a:endParaRPr lang="en-US" sz="14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hMerge="1">
                  <a:txBody>
                    <a:bodyPr/>
                    <a:lstStyle/>
                    <a:p>
                      <a:endParaRPr lang="en-SA"/>
                    </a:p>
                  </a:txBody>
                  <a:tcPr/>
                </a:tc>
                <a:tc gridSpan="2">
                  <a:txBody>
                    <a:bodyPr/>
                    <a:lstStyle/>
                    <a:p>
                      <a:pPr marL="0" indent="0" algn="ctr">
                        <a:buNone/>
                      </a:pPr>
                      <a:r>
                        <a:rPr lang="en-US" sz="1400" b="1" dirty="0">
                          <a:solidFill>
                            <a:srgbClr val="0B2F3A"/>
                          </a:solidFill>
                          <a:latin typeface="Calibri" pitchFamily="34" charset="0"/>
                          <a:ea typeface="Calibri" pitchFamily="34" charset="-122"/>
                          <a:cs typeface="Calibri" pitchFamily="34" charset="-120"/>
                        </a:rPr>
                        <a:t>1/8</a:t>
                      </a:r>
                      <a:endParaRPr lang="en-US" sz="14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hMerge="1">
                  <a:txBody>
                    <a:bodyPr/>
                    <a:lstStyle/>
                    <a:p>
                      <a:endParaRPr lang="en-SA"/>
                    </a:p>
                  </a:txBody>
                  <a:tcPr/>
                </a:tc>
                <a:tc gridSpan="2">
                  <a:txBody>
                    <a:bodyPr/>
                    <a:lstStyle/>
                    <a:p>
                      <a:pPr marL="0" indent="0" algn="ctr">
                        <a:buNone/>
                      </a:pPr>
                      <a:r>
                        <a:rPr lang="en-US" sz="1400" b="1" dirty="0">
                          <a:solidFill>
                            <a:srgbClr val="0B2F3A"/>
                          </a:solidFill>
                          <a:latin typeface="Calibri" pitchFamily="34" charset="0"/>
                          <a:ea typeface="Calibri" pitchFamily="34" charset="-122"/>
                          <a:cs typeface="Calibri" pitchFamily="34" charset="-120"/>
                        </a:rPr>
                        <a:t>1/16</a:t>
                      </a:r>
                      <a:endParaRPr lang="en-US" sz="14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hMerge="1">
                  <a:txBody>
                    <a:bodyPr/>
                    <a:lstStyle/>
                    <a:p>
                      <a:endParaRPr lang="en-SA"/>
                    </a:p>
                  </a:txBody>
                  <a:tcPr/>
                </a:tc>
                <a:tc gridSpan="2">
                  <a:txBody>
                    <a:bodyPr/>
                    <a:lstStyle/>
                    <a:p>
                      <a:pPr marL="0" indent="0" algn="ctr">
                        <a:buNone/>
                      </a:pPr>
                      <a:r>
                        <a:rPr lang="en-US" sz="1400" b="1" dirty="0">
                          <a:solidFill>
                            <a:srgbClr val="0B2F3A"/>
                          </a:solidFill>
                          <a:latin typeface="Calibri" pitchFamily="34" charset="0"/>
                          <a:ea typeface="Calibri" pitchFamily="34" charset="-122"/>
                          <a:cs typeface="Calibri" pitchFamily="34" charset="-120"/>
                        </a:rPr>
                        <a:t>1/4</a:t>
                      </a:r>
                      <a:endParaRPr lang="en-US" sz="14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hMerge="1">
                  <a:txBody>
                    <a:bodyPr/>
                    <a:lstStyle/>
                    <a:p>
                      <a:endParaRPr lang="en-SA"/>
                    </a:p>
                  </a:txBody>
                  <a:tcPr/>
                </a:tc>
                <a:tc gridSpan="2">
                  <a:txBody>
                    <a:bodyPr/>
                    <a:lstStyle/>
                    <a:p>
                      <a:pPr marL="0" indent="0" algn="ctr">
                        <a:buNone/>
                      </a:pPr>
                      <a:r>
                        <a:rPr lang="en-US" sz="1400" b="1" dirty="0">
                          <a:solidFill>
                            <a:srgbClr val="0B2F3A"/>
                          </a:solidFill>
                          <a:latin typeface="Calibri" pitchFamily="34" charset="0"/>
                          <a:ea typeface="Calibri" pitchFamily="34" charset="-122"/>
                          <a:cs typeface="Calibri" pitchFamily="34" charset="-120"/>
                        </a:rPr>
                        <a:t>1/8</a:t>
                      </a:r>
                      <a:endParaRPr lang="en-US" sz="14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hMerge="1">
                  <a:txBody>
                    <a:bodyPr/>
                    <a:lstStyle/>
                    <a:p>
                      <a:endParaRPr lang="en-SA"/>
                    </a:p>
                  </a:txBody>
                  <a:tcPr/>
                </a:tc>
                <a:tc gridSpan="2">
                  <a:txBody>
                    <a:bodyPr/>
                    <a:lstStyle/>
                    <a:p>
                      <a:pPr marL="0" indent="0" algn="ctr">
                        <a:buNone/>
                      </a:pPr>
                      <a:r>
                        <a:rPr lang="en-US" sz="1400" b="1" dirty="0">
                          <a:solidFill>
                            <a:srgbClr val="0B2F3A"/>
                          </a:solidFill>
                          <a:latin typeface="Calibri" pitchFamily="34" charset="0"/>
                          <a:ea typeface="Calibri" pitchFamily="34" charset="-122"/>
                          <a:cs typeface="Calibri" pitchFamily="34" charset="-120"/>
                        </a:rPr>
                        <a:t>1/16</a:t>
                      </a:r>
                      <a:endParaRPr lang="en-US" sz="14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hMerge="1">
                  <a:txBody>
                    <a:bodyPr/>
                    <a:lstStyle/>
                    <a:p>
                      <a:endParaRPr lang="en-SA"/>
                    </a:p>
                  </a:txBody>
                  <a:tcPr/>
                </a:tc>
                <a:extLst>
                  <a:ext uri="{0D108BD9-81ED-4DB2-BD59-A6C34878D82A}">
                    <a16:rowId xmlns:a16="http://schemas.microsoft.com/office/drawing/2014/main" val="10001"/>
                  </a:ext>
                </a:extLst>
              </a:tr>
              <a:tr h="260432">
                <a:tc vMerge="1">
                  <a:txBody>
                    <a:bodyPr/>
                    <a:lstStyle/>
                    <a:p>
                      <a:endParaRPr lang="en-SA"/>
                    </a:p>
                  </a:txBody>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mIoU</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F1</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mIoU</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Dice</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mIoU</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Dice</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mIoU</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Dice</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mIoU</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Dice</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mIoU</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Dice</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mIoU</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Dice</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extLst>
                  <a:ext uri="{0D108BD9-81ED-4DB2-BD59-A6C34878D82A}">
                    <a16:rowId xmlns:a16="http://schemas.microsoft.com/office/drawing/2014/main" val="10002"/>
                  </a:ext>
                </a:extLst>
              </a:tr>
              <a:tr h="289369">
                <a:tc gridSpan="15">
                  <a:txBody>
                    <a:bodyPr/>
                    <a:lstStyle/>
                    <a:p>
                      <a:pPr marL="0" indent="0" algn="l">
                        <a:buNone/>
                      </a:pPr>
                      <a:r>
                        <a:rPr lang="en-US" sz="1400" b="1" i="1" dirty="0">
                          <a:solidFill>
                            <a:srgbClr val="0A6673"/>
                          </a:solidFill>
                          <a:latin typeface="Calibri" pitchFamily="34" charset="0"/>
                          <a:ea typeface="Calibri" pitchFamily="34" charset="-122"/>
                          <a:cs typeface="Calibri" pitchFamily="34" charset="-120"/>
                        </a:rPr>
                        <a:t>Supervised methods</a:t>
                      </a:r>
                      <a:endParaRPr lang="en-US" sz="14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5F9FA"/>
                    </a:solidFill>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extLst>
                  <a:ext uri="{0D108BD9-81ED-4DB2-BD59-A6C34878D82A}">
                    <a16:rowId xmlns:a16="http://schemas.microsoft.com/office/drawing/2014/main" val="10003"/>
                  </a:ext>
                </a:extLst>
              </a:tr>
              <a:tr h="549802">
                <a:tc>
                  <a:txBody>
                    <a:bodyPr/>
                    <a:lstStyle/>
                    <a:p>
                      <a:pPr marL="0" indent="0" algn="l">
                        <a:buNone/>
                      </a:pPr>
                      <a:r>
                        <a:rPr lang="en-US" sz="1600" b="1" dirty="0">
                          <a:solidFill>
                            <a:srgbClr val="0B2F3A"/>
                          </a:solidFill>
                          <a:latin typeface="Calibri" pitchFamily="34" charset="0"/>
                          <a:ea typeface="Calibri" pitchFamily="34" charset="-122"/>
                          <a:cs typeface="Calibri" pitchFamily="34" charset="-120"/>
                        </a:rPr>
                        <a:t>DeepLabV3+–R50</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70.02</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81.12</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65.22</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77.14</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58.32</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70.52</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48.38</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58.87</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19.89</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23.17</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20.79</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24.18</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21.25</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25.34</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18306">
                <a:tc>
                  <a:txBody>
                    <a:bodyPr/>
                    <a:lstStyle/>
                    <a:p>
                      <a:pPr marL="0" indent="0" algn="l">
                        <a:buNone/>
                      </a:pPr>
                      <a:r>
                        <a:rPr lang="en-US" sz="1600" b="1" dirty="0">
                          <a:solidFill>
                            <a:srgbClr val="0B2F3A"/>
                          </a:solidFill>
                          <a:latin typeface="Calibri" pitchFamily="34" charset="0"/>
                          <a:ea typeface="Calibri" pitchFamily="34" charset="-122"/>
                          <a:cs typeface="Calibri" pitchFamily="34" charset="-120"/>
                        </a:rPr>
                        <a:t>DINOv2–DPT</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68.71</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80.21</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66.23</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78.03</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64.68</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76.57</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52.83</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65.02</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28.38</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35.19</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20.47</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23.55</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24.47</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30.15</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89369">
                <a:tc gridSpan="15">
                  <a:txBody>
                    <a:bodyPr/>
                    <a:lstStyle/>
                    <a:p>
                      <a:pPr marL="0" indent="0" algn="l">
                        <a:buNone/>
                      </a:pPr>
                      <a:r>
                        <a:rPr lang="en-US" sz="1400" b="1" i="1" dirty="0">
                          <a:solidFill>
                            <a:srgbClr val="0A6673"/>
                          </a:solidFill>
                          <a:latin typeface="Calibri" pitchFamily="34" charset="0"/>
                          <a:ea typeface="Calibri" pitchFamily="34" charset="-122"/>
                          <a:cs typeface="Calibri" pitchFamily="34" charset="-120"/>
                        </a:rPr>
                        <a:t>Semi-supervised methods</a:t>
                      </a:r>
                      <a:endParaRPr lang="en-US" sz="14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5F9FA"/>
                    </a:solidFill>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extLst>
                  <a:ext uri="{0D108BD9-81ED-4DB2-BD59-A6C34878D82A}">
                    <a16:rowId xmlns:a16="http://schemas.microsoft.com/office/drawing/2014/main" val="10006"/>
                  </a:ext>
                </a:extLst>
              </a:tr>
              <a:tr h="318306">
                <a:tc>
                  <a:txBody>
                    <a:bodyPr/>
                    <a:lstStyle/>
                    <a:p>
                      <a:pPr marL="0" indent="0" algn="l">
                        <a:buNone/>
                      </a:pPr>
                      <a:r>
                        <a:rPr lang="en-US" sz="1600" b="1" dirty="0">
                          <a:solidFill>
                            <a:srgbClr val="0B2F3A"/>
                          </a:solidFill>
                          <a:latin typeface="Calibri" pitchFamily="34" charset="0"/>
                          <a:ea typeface="Calibri" pitchFamily="34" charset="-122"/>
                          <a:cs typeface="Calibri" pitchFamily="34" charset="-120"/>
                        </a:rPr>
                        <a:t>FixMatch</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68.91</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80.19</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67.17</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78.80</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66.90</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78.40</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60.14</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71.30</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27.70</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33.00</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27.26</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33.91</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27.42</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34.33</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18306">
                <a:tc>
                  <a:txBody>
                    <a:bodyPr/>
                    <a:lstStyle/>
                    <a:p>
                      <a:pPr marL="0" indent="0" algn="l">
                        <a:buNone/>
                      </a:pPr>
                      <a:r>
                        <a:rPr lang="en-US" sz="1600" b="1" dirty="0">
                          <a:solidFill>
                            <a:srgbClr val="0B2F3A"/>
                          </a:solidFill>
                          <a:latin typeface="Calibri" pitchFamily="34" charset="0"/>
                          <a:ea typeface="Calibri" pitchFamily="34" charset="-122"/>
                          <a:cs typeface="Calibri" pitchFamily="34" charset="-120"/>
                        </a:rPr>
                        <a:t>UniMatch-V2</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69.94</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80.96</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68.17</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79.67</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67.28</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78.85</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61.80</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73.24</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26.13</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30.55</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27.60</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34.24</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27.35</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600" dirty="0">
                          <a:solidFill>
                            <a:srgbClr val="2E4A53"/>
                          </a:solidFill>
                          <a:latin typeface="Calibri" pitchFamily="34" charset="0"/>
                          <a:ea typeface="Calibri" pitchFamily="34" charset="-122"/>
                          <a:cs typeface="Calibri" pitchFamily="34" charset="-120"/>
                        </a:rPr>
                        <a:t>32.24</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18306">
                <a:tc>
                  <a:txBody>
                    <a:bodyPr/>
                    <a:lstStyle/>
                    <a:p>
                      <a:pPr marL="0" indent="0" algn="l">
                        <a:buNone/>
                      </a:pPr>
                      <a:r>
                        <a:rPr lang="en-US" sz="1600" b="1" dirty="0">
                          <a:solidFill>
                            <a:srgbClr val="C75146"/>
                          </a:solidFill>
                          <a:latin typeface="Calibri" pitchFamily="34" charset="0"/>
                          <a:ea typeface="Calibri" pitchFamily="34" charset="-122"/>
                          <a:cs typeface="Calibri" pitchFamily="34" charset="-120"/>
                        </a:rPr>
                        <a:t>TiSage (Ours)</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600" b="1" dirty="0">
                          <a:solidFill>
                            <a:srgbClr val="0B2F3A"/>
                          </a:solidFill>
                          <a:latin typeface="Calibri" pitchFamily="34" charset="0"/>
                          <a:ea typeface="Calibri" pitchFamily="34" charset="-122"/>
                          <a:cs typeface="Calibri" pitchFamily="34" charset="-120"/>
                        </a:rPr>
                        <a:t>72.36</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600" b="1" dirty="0">
                          <a:solidFill>
                            <a:srgbClr val="0B2F3A"/>
                          </a:solidFill>
                          <a:latin typeface="Calibri" pitchFamily="34" charset="0"/>
                          <a:ea typeface="Calibri" pitchFamily="34" charset="-122"/>
                          <a:cs typeface="Calibri" pitchFamily="34" charset="-120"/>
                        </a:rPr>
                        <a:t>83.05</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600" b="1" dirty="0">
                          <a:solidFill>
                            <a:srgbClr val="0B2F3A"/>
                          </a:solidFill>
                          <a:latin typeface="Calibri" pitchFamily="34" charset="0"/>
                          <a:ea typeface="Calibri" pitchFamily="34" charset="-122"/>
                          <a:cs typeface="Calibri" pitchFamily="34" charset="-120"/>
                        </a:rPr>
                        <a:t>69.77</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600" b="1" dirty="0">
                          <a:solidFill>
                            <a:srgbClr val="0B2F3A"/>
                          </a:solidFill>
                          <a:latin typeface="Calibri" pitchFamily="34" charset="0"/>
                          <a:ea typeface="Calibri" pitchFamily="34" charset="-122"/>
                          <a:cs typeface="Calibri" pitchFamily="34" charset="-120"/>
                        </a:rPr>
                        <a:t>81.00</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600" b="1" dirty="0">
                          <a:solidFill>
                            <a:srgbClr val="0B2F3A"/>
                          </a:solidFill>
                          <a:latin typeface="Calibri" pitchFamily="34" charset="0"/>
                          <a:ea typeface="Calibri" pitchFamily="34" charset="-122"/>
                          <a:cs typeface="Calibri" pitchFamily="34" charset="-120"/>
                        </a:rPr>
                        <a:t>67.93</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600" b="1" dirty="0">
                          <a:solidFill>
                            <a:srgbClr val="0B2F3A"/>
                          </a:solidFill>
                          <a:latin typeface="Calibri" pitchFamily="34" charset="0"/>
                          <a:ea typeface="Calibri" pitchFamily="34" charset="-122"/>
                          <a:cs typeface="Calibri" pitchFamily="34" charset="-120"/>
                        </a:rPr>
                        <a:t>79.28</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600" b="1" dirty="0">
                          <a:solidFill>
                            <a:srgbClr val="0B2F3A"/>
                          </a:solidFill>
                          <a:latin typeface="Calibri" pitchFamily="34" charset="0"/>
                          <a:ea typeface="Calibri" pitchFamily="34" charset="-122"/>
                          <a:cs typeface="Calibri" pitchFamily="34" charset="-120"/>
                        </a:rPr>
                        <a:t>61.33</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600" b="1" dirty="0">
                          <a:solidFill>
                            <a:srgbClr val="0B2F3A"/>
                          </a:solidFill>
                          <a:latin typeface="Calibri" pitchFamily="34" charset="0"/>
                          <a:ea typeface="Calibri" pitchFamily="34" charset="-122"/>
                          <a:cs typeface="Calibri" pitchFamily="34" charset="-120"/>
                        </a:rPr>
                        <a:t>73.17</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600" b="1" dirty="0">
                          <a:solidFill>
                            <a:srgbClr val="0B2F3A"/>
                          </a:solidFill>
                          <a:latin typeface="Calibri" pitchFamily="34" charset="0"/>
                          <a:ea typeface="Calibri" pitchFamily="34" charset="-122"/>
                          <a:cs typeface="Calibri" pitchFamily="34" charset="-120"/>
                        </a:rPr>
                        <a:t>28.73</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600" b="1" dirty="0">
                          <a:solidFill>
                            <a:srgbClr val="0B2F3A"/>
                          </a:solidFill>
                          <a:latin typeface="Calibri" pitchFamily="34" charset="0"/>
                          <a:ea typeface="Calibri" pitchFamily="34" charset="-122"/>
                          <a:cs typeface="Calibri" pitchFamily="34" charset="-120"/>
                        </a:rPr>
                        <a:t>34.50</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600" b="1" dirty="0">
                          <a:solidFill>
                            <a:srgbClr val="0B2F3A"/>
                          </a:solidFill>
                          <a:latin typeface="Calibri" pitchFamily="34" charset="0"/>
                          <a:ea typeface="Calibri" pitchFamily="34" charset="-122"/>
                          <a:cs typeface="Calibri" pitchFamily="34" charset="-120"/>
                        </a:rPr>
                        <a:t>31.70</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600" b="1" dirty="0">
                          <a:solidFill>
                            <a:srgbClr val="0B2F3A"/>
                          </a:solidFill>
                          <a:latin typeface="Calibri" pitchFamily="34" charset="0"/>
                          <a:ea typeface="Calibri" pitchFamily="34" charset="-122"/>
                          <a:cs typeface="Calibri" pitchFamily="34" charset="-120"/>
                        </a:rPr>
                        <a:t>39.25</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600" b="1" dirty="0">
                          <a:solidFill>
                            <a:srgbClr val="0B2F3A"/>
                          </a:solidFill>
                          <a:latin typeface="Calibri" pitchFamily="34" charset="0"/>
                          <a:ea typeface="Calibri" pitchFamily="34" charset="-122"/>
                          <a:cs typeface="Calibri" pitchFamily="34" charset="-120"/>
                        </a:rPr>
                        <a:t>28.55</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600" b="1" dirty="0">
                          <a:solidFill>
                            <a:srgbClr val="0B2F3A"/>
                          </a:solidFill>
                          <a:latin typeface="Calibri" pitchFamily="34" charset="0"/>
                          <a:ea typeface="Calibri" pitchFamily="34" charset="-122"/>
                          <a:cs typeface="Calibri" pitchFamily="34" charset="-120"/>
                        </a:rPr>
                        <a:t>34.04</a:t>
                      </a:r>
                      <a:endParaRPr lang="en-US" sz="16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extLst>
                  <a:ext uri="{0D108BD9-81ED-4DB2-BD59-A6C34878D82A}">
                    <a16:rowId xmlns:a16="http://schemas.microsoft.com/office/drawing/2014/main" val="10009"/>
                  </a:ext>
                </a:extLst>
              </a:tr>
            </a:tbl>
          </a:graphicData>
        </a:graphic>
      </p:graphicFrame>
      <p:sp>
        <p:nvSpPr>
          <p:cNvPr id="6" name="Shape 3"/>
          <p:cNvSpPr/>
          <p:nvPr/>
        </p:nvSpPr>
        <p:spPr>
          <a:xfrm>
            <a:off x="548640" y="5066133"/>
            <a:ext cx="3575304" cy="1188720"/>
          </a:xfrm>
          <a:prstGeom prst="roundRect">
            <a:avLst>
              <a:gd name="adj" fmla="val 6154"/>
            </a:avLst>
          </a:prstGeom>
          <a:solidFill>
            <a:srgbClr val="FBEDEA"/>
          </a:solidFill>
          <a:ln w="9525">
            <a:solidFill>
              <a:srgbClr val="EBC9C4"/>
            </a:solidFill>
            <a:prstDash val="solid"/>
          </a:ln>
          <a:effectLst>
            <a:outerShdw blurRad="127000" dist="25400" dir="5400000" algn="bl" rotWithShape="0">
              <a:srgbClr val="0B2F3A">
                <a:alpha val="10000"/>
              </a:srgbClr>
            </a:outerShdw>
          </a:effectLst>
        </p:spPr>
        <p:txBody>
          <a:bodyPr/>
          <a:lstStyle/>
          <a:p>
            <a:endParaRPr lang="en-SA"/>
          </a:p>
        </p:txBody>
      </p:sp>
      <p:sp>
        <p:nvSpPr>
          <p:cNvPr id="7" name="Text 4"/>
          <p:cNvSpPr txBox="1"/>
          <p:nvPr/>
        </p:nvSpPr>
        <p:spPr>
          <a:xfrm>
            <a:off x="749808" y="5175861"/>
            <a:ext cx="3172968" cy="402336"/>
          </a:xfrm>
          <a:prstGeom prst="rect">
            <a:avLst/>
          </a:prstGeom>
          <a:noFill/>
          <a:ln/>
        </p:spPr>
        <p:txBody>
          <a:bodyPr wrap="square" lIns="0" tIns="0" rIns="0" bIns="0" rtlCol="0" anchor="ctr"/>
          <a:lstStyle/>
          <a:p>
            <a:pPr marL="0" indent="0">
              <a:buNone/>
            </a:pPr>
            <a:r>
              <a:rPr lang="en-US" sz="2300" b="1" dirty="0">
                <a:solidFill>
                  <a:srgbClr val="C75146"/>
                </a:solidFill>
                <a:latin typeface="Cambria" pitchFamily="34" charset="0"/>
                <a:ea typeface="Cambria" pitchFamily="34" charset="-122"/>
                <a:cs typeface="Cambria" pitchFamily="34" charset="-120"/>
              </a:rPr>
              <a:t>+4.10 mIoU</a:t>
            </a:r>
            <a:endParaRPr lang="en-US" sz="2300" dirty="0"/>
          </a:p>
        </p:txBody>
      </p:sp>
      <p:sp>
        <p:nvSpPr>
          <p:cNvPr id="8" name="Text 5"/>
          <p:cNvSpPr txBox="1"/>
          <p:nvPr/>
        </p:nvSpPr>
        <p:spPr>
          <a:xfrm>
            <a:off x="749808" y="5596485"/>
            <a:ext cx="3172968" cy="603504"/>
          </a:xfrm>
          <a:prstGeom prst="rect">
            <a:avLst/>
          </a:prstGeom>
          <a:noFill/>
          <a:ln/>
        </p:spPr>
        <p:txBody>
          <a:bodyPr wrap="square" lIns="0" tIns="0" rIns="0" bIns="0" rtlCol="0" anchor="ctr"/>
          <a:lstStyle/>
          <a:p>
            <a:pPr marL="0" indent="0">
              <a:lnSpc>
                <a:spcPts val="1450"/>
              </a:lnSpc>
              <a:buNone/>
            </a:pPr>
            <a:r>
              <a:rPr lang="en-US" sz="1150" dirty="0">
                <a:solidFill>
                  <a:srgbClr val="5B6E75"/>
                </a:solidFill>
                <a:latin typeface="Calibri" pitchFamily="34" charset="0"/>
                <a:ea typeface="Calibri" pitchFamily="34" charset="-122"/>
                <a:cs typeface="Calibri" pitchFamily="34" charset="-120"/>
              </a:rPr>
              <a:t>on LUTSeg 1/8 over UniMatch-V2 (31.70 vs 27.60); Dice +5.01</a:t>
            </a:r>
            <a:endParaRPr lang="en-US" sz="1150" dirty="0"/>
          </a:p>
        </p:txBody>
      </p:sp>
      <p:sp>
        <p:nvSpPr>
          <p:cNvPr id="9" name="Shape 6"/>
          <p:cNvSpPr/>
          <p:nvPr/>
        </p:nvSpPr>
        <p:spPr>
          <a:xfrm>
            <a:off x="4357116" y="5066133"/>
            <a:ext cx="3575304" cy="1188720"/>
          </a:xfrm>
          <a:prstGeom prst="roundRect">
            <a:avLst>
              <a:gd name="adj" fmla="val 6154"/>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0" name="Text 7"/>
          <p:cNvSpPr txBox="1"/>
          <p:nvPr/>
        </p:nvSpPr>
        <p:spPr>
          <a:xfrm>
            <a:off x="4558284" y="5175861"/>
            <a:ext cx="3172968" cy="402336"/>
          </a:xfrm>
          <a:prstGeom prst="rect">
            <a:avLst/>
          </a:prstGeom>
          <a:noFill/>
          <a:ln/>
        </p:spPr>
        <p:txBody>
          <a:bodyPr wrap="square" lIns="0" tIns="0" rIns="0" bIns="0" rtlCol="0" anchor="ctr"/>
          <a:lstStyle/>
          <a:p>
            <a:pPr marL="0" indent="0">
              <a:buNone/>
            </a:pPr>
            <a:r>
              <a:rPr lang="en-US" sz="2300" b="1" dirty="0">
                <a:solidFill>
                  <a:srgbClr val="0C8BA1"/>
                </a:solidFill>
                <a:latin typeface="Cambria" pitchFamily="34" charset="0"/>
                <a:ea typeface="Cambria" pitchFamily="34" charset="-122"/>
                <a:cs typeface="Cambria" pitchFamily="34" charset="-120"/>
              </a:rPr>
              <a:t>+2.42 / +1.60</a:t>
            </a:r>
            <a:endParaRPr lang="en-US" sz="2300" dirty="0"/>
          </a:p>
        </p:txBody>
      </p:sp>
      <p:sp>
        <p:nvSpPr>
          <p:cNvPr id="11" name="Text 8"/>
          <p:cNvSpPr txBox="1"/>
          <p:nvPr/>
        </p:nvSpPr>
        <p:spPr>
          <a:xfrm>
            <a:off x="4558284" y="5596485"/>
            <a:ext cx="3172968" cy="603504"/>
          </a:xfrm>
          <a:prstGeom prst="rect">
            <a:avLst/>
          </a:prstGeom>
          <a:noFill/>
          <a:ln/>
        </p:spPr>
        <p:txBody>
          <a:bodyPr wrap="square" lIns="0" tIns="0" rIns="0" bIns="0" rtlCol="0" anchor="ctr"/>
          <a:lstStyle/>
          <a:p>
            <a:pPr marL="0" indent="0">
              <a:lnSpc>
                <a:spcPts val="1450"/>
              </a:lnSpc>
              <a:buNone/>
            </a:pPr>
            <a:r>
              <a:rPr lang="en-US" sz="1150" dirty="0">
                <a:solidFill>
                  <a:srgbClr val="5B6E75"/>
                </a:solidFill>
                <a:latin typeface="Calibri" pitchFamily="34" charset="0"/>
                <a:ea typeface="Calibri" pitchFamily="34" charset="-122"/>
                <a:cs typeface="Calibri" pitchFamily="34" charset="-120"/>
              </a:rPr>
              <a:t>mIoU on DFUTissue Fixed and 1/4 — the largest public-benchmark gains</a:t>
            </a:r>
            <a:endParaRPr lang="en-US" sz="1150" dirty="0"/>
          </a:p>
        </p:txBody>
      </p:sp>
      <p:sp>
        <p:nvSpPr>
          <p:cNvPr id="12" name="Shape 9"/>
          <p:cNvSpPr/>
          <p:nvPr/>
        </p:nvSpPr>
        <p:spPr>
          <a:xfrm>
            <a:off x="8165592" y="5066133"/>
            <a:ext cx="3575304" cy="1188720"/>
          </a:xfrm>
          <a:prstGeom prst="roundRect">
            <a:avLst>
              <a:gd name="adj" fmla="val 6154"/>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3" name="Text 10"/>
          <p:cNvSpPr txBox="1"/>
          <p:nvPr/>
        </p:nvSpPr>
        <p:spPr>
          <a:xfrm>
            <a:off x="8366760" y="5175861"/>
            <a:ext cx="3172968" cy="402336"/>
          </a:xfrm>
          <a:prstGeom prst="rect">
            <a:avLst/>
          </a:prstGeom>
          <a:noFill/>
          <a:ln/>
        </p:spPr>
        <p:txBody>
          <a:bodyPr wrap="square" lIns="0" tIns="0" rIns="0" bIns="0" rtlCol="0" anchor="ctr"/>
          <a:lstStyle/>
          <a:p>
            <a:pPr marL="0" indent="0">
              <a:buNone/>
            </a:pPr>
            <a:r>
              <a:rPr lang="en-US" sz="2300" b="1" dirty="0">
                <a:solidFill>
                  <a:srgbClr val="0A6673"/>
                </a:solidFill>
                <a:latin typeface="Cambria" pitchFamily="34" charset="0"/>
                <a:ea typeface="Cambria" pitchFamily="34" charset="-122"/>
                <a:cs typeface="Cambria" pitchFamily="34" charset="-120"/>
              </a:rPr>
              <a:t>6 of 7 settings</a:t>
            </a:r>
            <a:endParaRPr lang="en-US" sz="2300" dirty="0"/>
          </a:p>
        </p:txBody>
      </p:sp>
      <p:sp>
        <p:nvSpPr>
          <p:cNvPr id="4" name="Text 11"/>
          <p:cNvSpPr txBox="1"/>
          <p:nvPr/>
        </p:nvSpPr>
        <p:spPr>
          <a:xfrm>
            <a:off x="8366760" y="5596485"/>
            <a:ext cx="3172968" cy="603504"/>
          </a:xfrm>
          <a:prstGeom prst="rect">
            <a:avLst/>
          </a:prstGeom>
          <a:noFill/>
          <a:ln/>
        </p:spPr>
        <p:txBody>
          <a:bodyPr wrap="square" lIns="0" tIns="0" rIns="0" bIns="0" rtlCol="0" anchor="ctr"/>
          <a:lstStyle/>
          <a:p>
            <a:pPr marL="0" indent="0">
              <a:lnSpc>
                <a:spcPts val="1450"/>
              </a:lnSpc>
              <a:buNone/>
            </a:pPr>
            <a:r>
              <a:rPr lang="en-US" sz="1150" dirty="0">
                <a:solidFill>
                  <a:srgbClr val="5B6E75"/>
                </a:solidFill>
                <a:latin typeface="Calibri" pitchFamily="34" charset="0"/>
                <a:ea typeface="Calibri" pitchFamily="34" charset="-122"/>
                <a:cs typeface="Calibri" pitchFamily="34" charset="-120"/>
              </a:rPr>
              <a:t>improved over UniMatch-V2; DFUTissue 1/16 trails by only 0.47 mIoU</a:t>
            </a:r>
            <a:endParaRPr lang="en-US" sz="1150" dirty="0"/>
          </a:p>
        </p:txBody>
      </p:sp>
      <p:sp>
        <p:nvSpPr>
          <p:cNvPr id="18" name="Text 14"/>
          <p:cNvSpPr txBox="1"/>
          <p:nvPr/>
        </p:nvSpPr>
        <p:spPr>
          <a:xfrm>
            <a:off x="548640" y="6428232"/>
            <a:ext cx="8686800" cy="237744"/>
          </a:xfrm>
          <a:prstGeom prst="rect">
            <a:avLst/>
          </a:prstGeom>
          <a:noFill/>
          <a:ln/>
        </p:spPr>
        <p:txBody>
          <a:bodyPr wrap="square" lIns="0" tIns="0" rIns="0" bIns="0" rtlCol="0" anchor="ctr"/>
          <a:lstStyle/>
          <a:p>
            <a:pPr marL="0" indent="0">
              <a:buNone/>
            </a:pPr>
            <a:r>
              <a:rPr lang="en-US" sz="900" dirty="0">
                <a:solidFill>
                  <a:srgbClr val="9AAFB6"/>
                </a:solidFill>
                <a:latin typeface="Calibri" pitchFamily="34" charset="0"/>
                <a:ea typeface="Calibri" pitchFamily="34" charset="-122"/>
                <a:cs typeface="Calibri" pitchFamily="34" charset="-120"/>
              </a:rPr>
              <a:t>LUTSeg  ·  ISIC Workshop @ MICCAI 2026</a:t>
            </a:r>
            <a:endParaRPr lang="en-US" sz="900" dirty="0"/>
          </a:p>
        </p:txBody>
      </p:sp>
      <p:sp>
        <p:nvSpPr>
          <p:cNvPr id="19" name="Text 15"/>
          <p:cNvSpPr txBox="1"/>
          <p:nvPr/>
        </p:nvSpPr>
        <p:spPr>
          <a:xfrm>
            <a:off x="10728655" y="6428232"/>
            <a:ext cx="914400" cy="237744"/>
          </a:xfrm>
          <a:prstGeom prst="rect">
            <a:avLst/>
          </a:prstGeom>
          <a:noFill/>
          <a:ln/>
        </p:spPr>
        <p:txBody>
          <a:bodyPr wrap="square" lIns="0" tIns="0" rIns="0" bIns="0" rtlCol="0" anchor="ctr"/>
          <a:lstStyle/>
          <a:p>
            <a:pPr marL="0" indent="0" algn="r">
              <a:buNone/>
            </a:pPr>
            <a:r>
              <a:rPr lang="en-US" sz="900" dirty="0">
                <a:solidFill>
                  <a:srgbClr val="9AAFB6"/>
                </a:solidFill>
                <a:latin typeface="Calibri" pitchFamily="34" charset="0"/>
                <a:ea typeface="Calibri" pitchFamily="34" charset="-122"/>
                <a:cs typeface="Calibri" pitchFamily="34" charset="-120"/>
              </a:rPr>
              <a:t>13</a:t>
            </a:r>
            <a:endParaRPr lang="en-US" sz="900" dirty="0"/>
          </a:p>
        </p:txBody>
      </p:sp>
      <p:sp>
        <p:nvSpPr>
          <p:cNvPr id="17" name="Text 2">
            <a:extLst>
              <a:ext uri="{FF2B5EF4-FFF2-40B4-BE49-F238E27FC236}">
                <a16:creationId xmlns:a16="http://schemas.microsoft.com/office/drawing/2014/main" id="{EA8063B2-228C-C73A-CF83-0727B0AE86E8}"/>
              </a:ext>
            </a:extLst>
          </p:cNvPr>
          <p:cNvSpPr txBox="1"/>
          <p:nvPr/>
        </p:nvSpPr>
        <p:spPr>
          <a:xfrm>
            <a:off x="548640" y="4685041"/>
            <a:ext cx="11091672" cy="256032"/>
          </a:xfrm>
          <a:prstGeom prst="rect">
            <a:avLst/>
          </a:prstGeom>
          <a:noFill/>
          <a:ln/>
        </p:spPr>
        <p:txBody>
          <a:bodyPr wrap="square" lIns="0" tIns="0" rIns="0" bIns="0" rtlCol="0" anchor="ctr"/>
          <a:lstStyle/>
          <a:p>
            <a:pPr marL="0" indent="0">
              <a:buNone/>
            </a:pPr>
            <a:r>
              <a:rPr lang="en-US" sz="1200" i="1" dirty="0">
                <a:solidFill>
                  <a:srgbClr val="5B6E75"/>
                </a:solidFill>
                <a:latin typeface="Calibri" pitchFamily="34" charset="0"/>
                <a:ea typeface="Calibri" pitchFamily="34" charset="-122"/>
                <a:cs typeface="Calibri" pitchFamily="34" charset="-120"/>
              </a:rPr>
              <a:t>“Fixed” = DFUTissue's official SSL split.  Supervised rows use only the labeled portion; semi-supervised rows also use the unlabeled images.  Mean over three seeds.</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329184"/>
            <a:ext cx="11094415" cy="237744"/>
          </a:xfrm>
          <a:prstGeom prst="rect">
            <a:avLst/>
          </a:prstGeom>
          <a:noFill/>
          <a:ln/>
        </p:spPr>
        <p:txBody>
          <a:bodyPr wrap="square" lIns="0" tIns="0" rIns="0" bIns="0" rtlCol="0" anchor="ctr"/>
          <a:lstStyle/>
          <a:p>
            <a:pPr marL="0" indent="0">
              <a:buNone/>
            </a:pPr>
            <a:r>
              <a:rPr lang="en-US" sz="1150" b="1" kern="0" spc="160" dirty="0">
                <a:solidFill>
                  <a:srgbClr val="0C8BA1"/>
                </a:solidFill>
                <a:latin typeface="Calibri" pitchFamily="34" charset="0"/>
                <a:ea typeface="Calibri" pitchFamily="34" charset="-122"/>
                <a:cs typeface="Calibri" pitchFamily="34" charset="-120"/>
              </a:rPr>
              <a:t>ANALYSIS</a:t>
            </a:r>
            <a:endParaRPr lang="en-US" sz="1150" dirty="0"/>
          </a:p>
        </p:txBody>
      </p:sp>
      <p:sp>
        <p:nvSpPr>
          <p:cNvPr id="3" name="Text 1"/>
          <p:cNvSpPr txBox="1"/>
          <p:nvPr/>
        </p:nvSpPr>
        <p:spPr>
          <a:xfrm>
            <a:off x="548640" y="585216"/>
            <a:ext cx="11094415" cy="566928"/>
          </a:xfrm>
          <a:prstGeom prst="rect">
            <a:avLst/>
          </a:prstGeom>
          <a:noFill/>
          <a:ln/>
        </p:spPr>
        <p:txBody>
          <a:bodyPr wrap="square" lIns="0" tIns="0" rIns="0" bIns="0" rtlCol="0" anchor="t"/>
          <a:lstStyle/>
          <a:p>
            <a:pPr marL="0" indent="0">
              <a:buNone/>
            </a:pPr>
            <a:r>
              <a:rPr lang="en-US" sz="3000" b="1" dirty="0">
                <a:solidFill>
                  <a:srgbClr val="0B2F3A"/>
                </a:solidFill>
                <a:latin typeface="Cambria" pitchFamily="34" charset="0"/>
                <a:ea typeface="Cambria" pitchFamily="34" charset="-122"/>
                <a:cs typeface="Cambria" pitchFamily="34" charset="-120"/>
              </a:rPr>
              <a:t>Where the gains come from</a:t>
            </a:r>
            <a:endParaRPr lang="en-US" sz="3000" dirty="0"/>
          </a:p>
        </p:txBody>
      </p:sp>
      <p:graphicFrame>
        <p:nvGraphicFramePr>
          <p:cNvPr id="4" name="Chart 0"/>
          <p:cNvGraphicFramePr/>
          <p:nvPr>
            <p:extLst>
              <p:ext uri="{D42A27DB-BD31-4B8C-83A1-F6EECF244321}">
                <p14:modId xmlns:p14="http://schemas.microsoft.com/office/powerpoint/2010/main" val="3694052213"/>
              </p:ext>
            </p:extLst>
          </p:nvPr>
        </p:nvGraphicFramePr>
        <p:xfrm>
          <a:off x="548640" y="1280160"/>
          <a:ext cx="6537960" cy="4562856"/>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548640" y="1280160"/>
            <a:ext cx="6537960" cy="4206240"/>
          </a:xfrm>
          <a:prstGeom prst="roundRect">
            <a:avLst>
              <a:gd name="adj" fmla="val 1739"/>
            </a:avLst>
          </a:prstGeom>
          <a:ln w="9525">
            <a:solidFill>
              <a:srgbClr val="D3E1E5"/>
            </a:solidFill>
            <a:prstDash val="solid"/>
          </a:ln>
        </p:spPr>
        <p:txBody>
          <a:bodyPr/>
          <a:lstStyle/>
          <a:p>
            <a:endParaRPr lang="en-SA"/>
          </a:p>
        </p:txBody>
      </p:sp>
      <p:sp>
        <p:nvSpPr>
          <p:cNvPr id="7" name="Shape 4"/>
          <p:cNvSpPr/>
          <p:nvPr/>
        </p:nvSpPr>
        <p:spPr>
          <a:xfrm>
            <a:off x="7370064" y="1280160"/>
            <a:ext cx="4270248" cy="1810512"/>
          </a:xfrm>
          <a:prstGeom prst="roundRect">
            <a:avLst>
              <a:gd name="adj" fmla="val 4040"/>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8" name="Text 5"/>
          <p:cNvSpPr txBox="1"/>
          <p:nvPr/>
        </p:nvSpPr>
        <p:spPr>
          <a:xfrm>
            <a:off x="7571232" y="1408176"/>
            <a:ext cx="3867912" cy="274320"/>
          </a:xfrm>
          <a:prstGeom prst="rect">
            <a:avLst/>
          </a:prstGeom>
          <a:noFill/>
          <a:ln/>
        </p:spPr>
        <p:txBody>
          <a:bodyPr wrap="square" lIns="0" tIns="0" rIns="0" bIns="0" rtlCol="0" anchor="ctr"/>
          <a:lstStyle/>
          <a:p>
            <a:pPr marL="0" indent="0">
              <a:buNone/>
            </a:pPr>
            <a:r>
              <a:rPr lang="en-US" sz="1550" b="1" dirty="0">
                <a:solidFill>
                  <a:srgbClr val="0B2F3A"/>
                </a:solidFill>
                <a:latin typeface="Cambria" pitchFamily="34" charset="0"/>
                <a:ea typeface="Cambria" pitchFamily="34" charset="-122"/>
                <a:cs typeface="Cambria" pitchFamily="34" charset="-120"/>
              </a:rPr>
              <a:t>Minority classes benefit most</a:t>
            </a:r>
            <a:endParaRPr lang="en-US" sz="1550" dirty="0"/>
          </a:p>
        </p:txBody>
      </p:sp>
      <p:sp>
        <p:nvSpPr>
          <p:cNvPr id="9" name="Text 6"/>
          <p:cNvSpPr txBox="1"/>
          <p:nvPr/>
        </p:nvSpPr>
        <p:spPr>
          <a:xfrm>
            <a:off x="7571232" y="1737360"/>
            <a:ext cx="3867912" cy="804672"/>
          </a:xfrm>
          <a:prstGeom prst="rect">
            <a:avLst/>
          </a:prstGeom>
          <a:noFill/>
          <a:ln/>
        </p:spPr>
        <p:txBody>
          <a:bodyPr wrap="square" lIns="0" tIns="0" rIns="0" bIns="0" rtlCol="0" anchor="ctr"/>
          <a:lstStyle/>
          <a:p>
            <a:pPr marL="0" indent="0">
              <a:buNone/>
            </a:pPr>
            <a:r>
              <a:rPr lang="en-US" sz="1600" dirty="0">
                <a:solidFill>
                  <a:srgbClr val="5B6E75"/>
                </a:solidFill>
                <a:latin typeface="Calibri" pitchFamily="34" charset="0"/>
                <a:ea typeface="Calibri" pitchFamily="34" charset="-122"/>
                <a:cs typeface="Calibri" pitchFamily="34" charset="-120"/>
              </a:rPr>
              <a:t>Slough +9.8 IoU and Granulation +12.7 IoU — precisely the classes with higher inter-rater variability and lower baseline performance. </a:t>
            </a:r>
            <a:endParaRPr lang="en-US" sz="1600" dirty="0"/>
          </a:p>
        </p:txBody>
      </p:sp>
      <p:sp>
        <p:nvSpPr>
          <p:cNvPr id="10" name="Shape 7"/>
          <p:cNvSpPr/>
          <p:nvPr/>
        </p:nvSpPr>
        <p:spPr>
          <a:xfrm>
            <a:off x="7370064" y="3200400"/>
            <a:ext cx="4270248" cy="2962656"/>
          </a:xfrm>
          <a:prstGeom prst="roundRect">
            <a:avLst>
              <a:gd name="adj" fmla="val 2469"/>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1" name="Text 8"/>
          <p:cNvSpPr txBox="1"/>
          <p:nvPr/>
        </p:nvSpPr>
        <p:spPr>
          <a:xfrm>
            <a:off x="7571232" y="3310128"/>
            <a:ext cx="3867912" cy="274320"/>
          </a:xfrm>
          <a:prstGeom prst="rect">
            <a:avLst/>
          </a:prstGeom>
          <a:noFill/>
          <a:ln/>
        </p:spPr>
        <p:txBody>
          <a:bodyPr wrap="square" lIns="0" tIns="0" rIns="0" bIns="0" rtlCol="0" anchor="ctr"/>
          <a:lstStyle/>
          <a:p>
            <a:pPr marL="0" indent="0">
              <a:buNone/>
            </a:pPr>
            <a:r>
              <a:rPr lang="en-US" sz="1550" b="1" dirty="0">
                <a:solidFill>
                  <a:srgbClr val="0B2F3A"/>
                </a:solidFill>
                <a:latin typeface="Cambria" pitchFamily="34" charset="0"/>
                <a:ea typeface="Cambria" pitchFamily="34" charset="-122"/>
                <a:cs typeface="Cambria" pitchFamily="34" charset="-120"/>
              </a:rPr>
              <a:t>Ablations</a:t>
            </a:r>
            <a:endParaRPr lang="en-US" sz="1550" dirty="0"/>
          </a:p>
        </p:txBody>
      </p:sp>
      <p:sp>
        <p:nvSpPr>
          <p:cNvPr id="12" name="Shape 9"/>
          <p:cNvSpPr/>
          <p:nvPr/>
        </p:nvSpPr>
        <p:spPr>
          <a:xfrm>
            <a:off x="7571232" y="3675888"/>
            <a:ext cx="91440" cy="91440"/>
          </a:xfrm>
          <a:prstGeom prst="ellipse">
            <a:avLst/>
          </a:prstGeom>
          <a:solidFill>
            <a:srgbClr val="0C8BA1"/>
          </a:solidFill>
          <a:ln w="12700">
            <a:solidFill>
              <a:srgbClr val="0C8BA1"/>
            </a:solidFill>
            <a:prstDash val="solid"/>
          </a:ln>
        </p:spPr>
        <p:txBody>
          <a:bodyPr/>
          <a:lstStyle/>
          <a:p>
            <a:endParaRPr lang="en-SA"/>
          </a:p>
        </p:txBody>
      </p:sp>
      <p:sp>
        <p:nvSpPr>
          <p:cNvPr id="13" name="Text 10"/>
          <p:cNvSpPr txBox="1"/>
          <p:nvPr/>
        </p:nvSpPr>
        <p:spPr>
          <a:xfrm>
            <a:off x="7744968" y="3621024"/>
            <a:ext cx="3694176" cy="201168"/>
          </a:xfrm>
          <a:prstGeom prst="rect">
            <a:avLst/>
          </a:prstGeom>
          <a:noFill/>
          <a:ln/>
        </p:spPr>
        <p:txBody>
          <a:bodyPr wrap="square" lIns="0" tIns="0" rIns="0" bIns="0" rtlCol="0" anchor="ctr"/>
          <a:lstStyle/>
          <a:p>
            <a:pPr marL="0" indent="0">
              <a:buNone/>
            </a:pPr>
            <a:r>
              <a:rPr lang="en-US" sz="1100" b="1" dirty="0">
                <a:solidFill>
                  <a:srgbClr val="0B2F3A"/>
                </a:solidFill>
                <a:latin typeface="Calibri" pitchFamily="34" charset="0"/>
                <a:ea typeface="Calibri" pitchFamily="34" charset="-122"/>
                <a:cs typeface="Calibri" pitchFamily="34" charset="-120"/>
              </a:rPr>
              <a:t>Prior alone is not enough</a:t>
            </a:r>
            <a:endParaRPr lang="en-US" sz="1100" dirty="0"/>
          </a:p>
        </p:txBody>
      </p:sp>
      <p:sp>
        <p:nvSpPr>
          <p:cNvPr id="14" name="Text 11"/>
          <p:cNvSpPr txBox="1"/>
          <p:nvPr/>
        </p:nvSpPr>
        <p:spPr>
          <a:xfrm>
            <a:off x="7744968" y="3813048"/>
            <a:ext cx="3694176" cy="457200"/>
          </a:xfrm>
          <a:prstGeom prst="rect">
            <a:avLst/>
          </a:prstGeom>
          <a:noFill/>
          <a:ln/>
        </p:spPr>
        <p:txBody>
          <a:bodyPr wrap="square" lIns="0" tIns="0" rIns="0" bIns="0" rtlCol="0" anchor="ctr"/>
          <a:lstStyle/>
          <a:p>
            <a:pPr marL="0" indent="0">
              <a:lnSpc>
                <a:spcPts val="1250"/>
              </a:lnSpc>
              <a:buNone/>
            </a:pPr>
            <a:r>
              <a:rPr lang="en-US" sz="1000" dirty="0">
                <a:solidFill>
                  <a:srgbClr val="5B6E75"/>
                </a:solidFill>
                <a:latin typeface="Calibri" pitchFamily="34" charset="0"/>
                <a:ea typeface="Calibri" pitchFamily="34" charset="-122"/>
                <a:cs typeface="Calibri" pitchFamily="34" charset="-120"/>
              </a:rPr>
              <a:t>Prior-only segmentation, without the encoder–decoder, reaches 26.28 mIoU on LUTSeg and 52.11 on DFUTissue — useful evidence, not a segmenter.</a:t>
            </a:r>
            <a:endParaRPr lang="en-US" sz="1000" dirty="0"/>
          </a:p>
        </p:txBody>
      </p:sp>
      <p:sp>
        <p:nvSpPr>
          <p:cNvPr id="15" name="Shape 12"/>
          <p:cNvSpPr/>
          <p:nvPr/>
        </p:nvSpPr>
        <p:spPr>
          <a:xfrm>
            <a:off x="7571232" y="4297680"/>
            <a:ext cx="91440" cy="91440"/>
          </a:xfrm>
          <a:prstGeom prst="ellipse">
            <a:avLst/>
          </a:prstGeom>
          <a:solidFill>
            <a:srgbClr val="0C8BA1"/>
          </a:solidFill>
          <a:ln w="12700">
            <a:solidFill>
              <a:srgbClr val="0C8BA1"/>
            </a:solidFill>
            <a:prstDash val="solid"/>
          </a:ln>
        </p:spPr>
        <p:txBody>
          <a:bodyPr/>
          <a:lstStyle/>
          <a:p>
            <a:endParaRPr lang="en-SA"/>
          </a:p>
        </p:txBody>
      </p:sp>
      <p:sp>
        <p:nvSpPr>
          <p:cNvPr id="16" name="Text 13"/>
          <p:cNvSpPr txBox="1"/>
          <p:nvPr/>
        </p:nvSpPr>
        <p:spPr>
          <a:xfrm>
            <a:off x="7744968" y="4242816"/>
            <a:ext cx="3694176" cy="201168"/>
          </a:xfrm>
          <a:prstGeom prst="rect">
            <a:avLst/>
          </a:prstGeom>
          <a:noFill/>
          <a:ln/>
        </p:spPr>
        <p:txBody>
          <a:bodyPr wrap="square" lIns="0" tIns="0" rIns="0" bIns="0" rtlCol="0" anchor="ctr"/>
          <a:lstStyle/>
          <a:p>
            <a:pPr marL="0" indent="0">
              <a:buNone/>
            </a:pPr>
            <a:r>
              <a:rPr lang="en-US" sz="1100" b="1" dirty="0">
                <a:solidFill>
                  <a:srgbClr val="0B2F3A"/>
                </a:solidFill>
                <a:latin typeface="Calibri" pitchFamily="34" charset="0"/>
                <a:ea typeface="Calibri" pitchFamily="34" charset="-122"/>
                <a:cs typeface="Calibri" pitchFamily="34" charset="-120"/>
              </a:rPr>
              <a:t>Log-space fusion validated</a:t>
            </a:r>
            <a:endParaRPr lang="en-US" sz="1100" dirty="0"/>
          </a:p>
        </p:txBody>
      </p:sp>
      <p:sp>
        <p:nvSpPr>
          <p:cNvPr id="17" name="Text 14"/>
          <p:cNvSpPr txBox="1"/>
          <p:nvPr/>
        </p:nvSpPr>
        <p:spPr>
          <a:xfrm>
            <a:off x="7744968" y="4434840"/>
            <a:ext cx="3694176" cy="457200"/>
          </a:xfrm>
          <a:prstGeom prst="rect">
            <a:avLst/>
          </a:prstGeom>
          <a:noFill/>
          <a:ln/>
        </p:spPr>
        <p:txBody>
          <a:bodyPr wrap="square" lIns="0" tIns="0" rIns="0" bIns="0" rtlCol="0" anchor="ctr"/>
          <a:lstStyle/>
          <a:p>
            <a:pPr marL="0" indent="0">
              <a:lnSpc>
                <a:spcPts val="1250"/>
              </a:lnSpc>
              <a:buNone/>
            </a:pPr>
            <a:r>
              <a:rPr lang="en-US" sz="1000" dirty="0">
                <a:solidFill>
                  <a:srgbClr val="5B6E75"/>
                </a:solidFill>
                <a:latin typeface="Calibri" pitchFamily="34" charset="0"/>
                <a:ea typeface="Calibri" pitchFamily="34" charset="-122"/>
                <a:cs typeface="Calibri" pitchFamily="34" charset="-120"/>
              </a:rPr>
              <a:t>Fused prior beats every single-scale variant: 52.11 vs 48.05 (fine), 44.70 (coarse), 45.67 (single-scale SLIC), 34.70 (zero-shot) on DFUTissue.</a:t>
            </a:r>
            <a:endParaRPr lang="en-US" sz="1000" dirty="0"/>
          </a:p>
        </p:txBody>
      </p:sp>
      <p:sp>
        <p:nvSpPr>
          <p:cNvPr id="18" name="Shape 15"/>
          <p:cNvSpPr/>
          <p:nvPr/>
        </p:nvSpPr>
        <p:spPr>
          <a:xfrm>
            <a:off x="7571232" y="4919472"/>
            <a:ext cx="91440" cy="91440"/>
          </a:xfrm>
          <a:prstGeom prst="ellipse">
            <a:avLst/>
          </a:prstGeom>
          <a:solidFill>
            <a:srgbClr val="0C8BA1"/>
          </a:solidFill>
          <a:ln w="12700">
            <a:solidFill>
              <a:srgbClr val="0C8BA1"/>
            </a:solidFill>
            <a:prstDash val="solid"/>
          </a:ln>
        </p:spPr>
        <p:txBody>
          <a:bodyPr/>
          <a:lstStyle/>
          <a:p>
            <a:endParaRPr lang="en-SA"/>
          </a:p>
        </p:txBody>
      </p:sp>
      <p:sp>
        <p:nvSpPr>
          <p:cNvPr id="19" name="Text 16"/>
          <p:cNvSpPr txBox="1"/>
          <p:nvPr/>
        </p:nvSpPr>
        <p:spPr>
          <a:xfrm>
            <a:off x="7744968" y="4864608"/>
            <a:ext cx="3694176" cy="201168"/>
          </a:xfrm>
          <a:prstGeom prst="rect">
            <a:avLst/>
          </a:prstGeom>
          <a:noFill/>
          <a:ln/>
        </p:spPr>
        <p:txBody>
          <a:bodyPr wrap="square" lIns="0" tIns="0" rIns="0" bIns="0" rtlCol="0" anchor="ctr"/>
          <a:lstStyle/>
          <a:p>
            <a:pPr marL="0" indent="0">
              <a:buNone/>
            </a:pPr>
            <a:r>
              <a:rPr lang="en-US" sz="1100" b="1" dirty="0">
                <a:solidFill>
                  <a:srgbClr val="0B2F3A"/>
                </a:solidFill>
                <a:latin typeface="Calibri" pitchFamily="34" charset="0"/>
                <a:ea typeface="Calibri" pitchFamily="34" charset="-122"/>
                <a:cs typeface="Calibri" pitchFamily="34" charset="-120"/>
              </a:rPr>
              <a:t>Every module contributes</a:t>
            </a:r>
            <a:endParaRPr lang="en-US" sz="1100" dirty="0"/>
          </a:p>
        </p:txBody>
      </p:sp>
      <p:sp>
        <p:nvSpPr>
          <p:cNvPr id="20" name="Text 17"/>
          <p:cNvSpPr txBox="1"/>
          <p:nvPr/>
        </p:nvSpPr>
        <p:spPr>
          <a:xfrm>
            <a:off x="7744968" y="5056632"/>
            <a:ext cx="3694176" cy="457200"/>
          </a:xfrm>
          <a:prstGeom prst="rect">
            <a:avLst/>
          </a:prstGeom>
          <a:noFill/>
          <a:ln/>
        </p:spPr>
        <p:txBody>
          <a:bodyPr wrap="square" lIns="0" tIns="0" rIns="0" bIns="0" rtlCol="0" anchor="ctr"/>
          <a:lstStyle/>
          <a:p>
            <a:pPr marL="0" indent="0">
              <a:lnSpc>
                <a:spcPts val="1250"/>
              </a:lnSpc>
              <a:buNone/>
            </a:pPr>
            <a:r>
              <a:rPr lang="en-US" sz="1000" dirty="0">
                <a:solidFill>
                  <a:srgbClr val="5B6E75"/>
                </a:solidFill>
                <a:latin typeface="Calibri" pitchFamily="34" charset="0"/>
                <a:ea typeface="Calibri" pitchFamily="34" charset="-122"/>
                <a:cs typeface="Calibri" pitchFamily="34" charset="-120"/>
              </a:rPr>
              <a:t>On DFUTissue 1/8, entropy-weighted KL has the largest impact: −0.60 mIoU when removed.</a:t>
            </a:r>
            <a:endParaRPr lang="en-US" sz="1000" dirty="0"/>
          </a:p>
        </p:txBody>
      </p:sp>
      <p:sp>
        <p:nvSpPr>
          <p:cNvPr id="21" name="Shape 18"/>
          <p:cNvSpPr/>
          <p:nvPr/>
        </p:nvSpPr>
        <p:spPr>
          <a:xfrm>
            <a:off x="7571232" y="5541264"/>
            <a:ext cx="91440" cy="91440"/>
          </a:xfrm>
          <a:prstGeom prst="ellipse">
            <a:avLst/>
          </a:prstGeom>
          <a:solidFill>
            <a:srgbClr val="0C8BA1"/>
          </a:solidFill>
          <a:ln w="12700">
            <a:solidFill>
              <a:srgbClr val="0C8BA1"/>
            </a:solidFill>
            <a:prstDash val="solid"/>
          </a:ln>
        </p:spPr>
        <p:txBody>
          <a:bodyPr/>
          <a:lstStyle/>
          <a:p>
            <a:endParaRPr lang="en-SA"/>
          </a:p>
        </p:txBody>
      </p:sp>
      <p:sp>
        <p:nvSpPr>
          <p:cNvPr id="22" name="Text 19"/>
          <p:cNvSpPr txBox="1"/>
          <p:nvPr/>
        </p:nvSpPr>
        <p:spPr>
          <a:xfrm>
            <a:off x="7744968" y="5486400"/>
            <a:ext cx="3694176" cy="201168"/>
          </a:xfrm>
          <a:prstGeom prst="rect">
            <a:avLst/>
          </a:prstGeom>
          <a:noFill/>
          <a:ln/>
        </p:spPr>
        <p:txBody>
          <a:bodyPr wrap="square" lIns="0" tIns="0" rIns="0" bIns="0" rtlCol="0" anchor="ctr"/>
          <a:lstStyle/>
          <a:p>
            <a:pPr marL="0" indent="0">
              <a:buNone/>
            </a:pPr>
            <a:r>
              <a:rPr lang="en-US" sz="1100" b="1" dirty="0">
                <a:solidFill>
                  <a:srgbClr val="0B2F3A"/>
                </a:solidFill>
                <a:latin typeface="Calibri" pitchFamily="34" charset="0"/>
                <a:ea typeface="Calibri" pitchFamily="34" charset="-122"/>
                <a:cs typeface="Calibri" pitchFamily="34" charset="-120"/>
              </a:rPr>
              <a:t>Robust hyper-parameters</a:t>
            </a:r>
            <a:endParaRPr lang="en-US" sz="1100" dirty="0"/>
          </a:p>
        </p:txBody>
      </p:sp>
      <p:sp>
        <p:nvSpPr>
          <p:cNvPr id="23" name="Text 20"/>
          <p:cNvSpPr txBox="1"/>
          <p:nvPr/>
        </p:nvSpPr>
        <p:spPr>
          <a:xfrm>
            <a:off x="7744968" y="5678424"/>
            <a:ext cx="3694176" cy="457200"/>
          </a:xfrm>
          <a:prstGeom prst="rect">
            <a:avLst/>
          </a:prstGeom>
          <a:noFill/>
          <a:ln/>
        </p:spPr>
        <p:txBody>
          <a:bodyPr wrap="square" lIns="0" tIns="0" rIns="0" bIns="0" rtlCol="0" anchor="ctr"/>
          <a:lstStyle/>
          <a:p>
            <a:pPr marL="0" indent="0">
              <a:lnSpc>
                <a:spcPts val="1250"/>
              </a:lnSpc>
              <a:buNone/>
            </a:pPr>
            <a:r>
              <a:rPr lang="en-US" sz="1000" dirty="0">
                <a:solidFill>
                  <a:srgbClr val="5B6E75"/>
                </a:solidFill>
                <a:latin typeface="Calibri" pitchFamily="34" charset="0"/>
                <a:ea typeface="Calibri" pitchFamily="34" charset="-122"/>
                <a:cs typeface="Calibri" pitchFamily="34" charset="-120"/>
              </a:rPr>
              <a:t>≤ 0.35 mIoU variation for τ ∈ [0.80, 0.95]; best result at α_max = 0.25.</a:t>
            </a:r>
            <a:endParaRPr lang="en-US" sz="1000" dirty="0"/>
          </a:p>
        </p:txBody>
      </p:sp>
      <p:sp>
        <p:nvSpPr>
          <p:cNvPr id="25" name="Text 21"/>
          <p:cNvSpPr txBox="1"/>
          <p:nvPr/>
        </p:nvSpPr>
        <p:spPr>
          <a:xfrm>
            <a:off x="548640" y="6428232"/>
            <a:ext cx="8686800" cy="237744"/>
          </a:xfrm>
          <a:prstGeom prst="rect">
            <a:avLst/>
          </a:prstGeom>
          <a:noFill/>
          <a:ln/>
        </p:spPr>
        <p:txBody>
          <a:bodyPr wrap="square" lIns="0" tIns="0" rIns="0" bIns="0" rtlCol="0" anchor="ctr"/>
          <a:lstStyle/>
          <a:p>
            <a:pPr marL="0" indent="0">
              <a:buNone/>
            </a:pPr>
            <a:r>
              <a:rPr lang="en-US" sz="900" dirty="0">
                <a:solidFill>
                  <a:srgbClr val="9AAFB6"/>
                </a:solidFill>
                <a:latin typeface="Calibri" pitchFamily="34" charset="0"/>
                <a:ea typeface="Calibri" pitchFamily="34" charset="-122"/>
                <a:cs typeface="Calibri" pitchFamily="34" charset="-120"/>
              </a:rPr>
              <a:t>LUTSeg  ·  ISIC Workshop @ MICCAI 2026</a:t>
            </a:r>
            <a:endParaRPr lang="en-US" sz="900" dirty="0"/>
          </a:p>
        </p:txBody>
      </p:sp>
      <p:sp>
        <p:nvSpPr>
          <p:cNvPr id="26" name="Text 22"/>
          <p:cNvSpPr txBox="1"/>
          <p:nvPr/>
        </p:nvSpPr>
        <p:spPr>
          <a:xfrm>
            <a:off x="10728655" y="6428232"/>
            <a:ext cx="914400" cy="237744"/>
          </a:xfrm>
          <a:prstGeom prst="rect">
            <a:avLst/>
          </a:prstGeom>
          <a:noFill/>
          <a:ln/>
        </p:spPr>
        <p:txBody>
          <a:bodyPr wrap="square" lIns="0" tIns="0" rIns="0" bIns="0" rtlCol="0" anchor="ctr"/>
          <a:lstStyle/>
          <a:p>
            <a:pPr marL="0" indent="0" algn="r">
              <a:buNone/>
            </a:pPr>
            <a:r>
              <a:rPr lang="en-US" sz="900" dirty="0">
                <a:solidFill>
                  <a:srgbClr val="9AAFB6"/>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329184"/>
            <a:ext cx="11094415" cy="237744"/>
          </a:xfrm>
          <a:prstGeom prst="rect">
            <a:avLst/>
          </a:prstGeom>
          <a:noFill/>
          <a:ln/>
        </p:spPr>
        <p:txBody>
          <a:bodyPr wrap="square" lIns="0" tIns="0" rIns="0" bIns="0" rtlCol="0" anchor="ctr"/>
          <a:lstStyle/>
          <a:p>
            <a:pPr marL="0" indent="0">
              <a:buNone/>
            </a:pPr>
            <a:r>
              <a:rPr lang="en-US" sz="1150" b="1" kern="0" spc="160" dirty="0">
                <a:solidFill>
                  <a:srgbClr val="0C8BA1"/>
                </a:solidFill>
                <a:latin typeface="Calibri" pitchFamily="34" charset="0"/>
                <a:ea typeface="Calibri" pitchFamily="34" charset="-122"/>
                <a:cs typeface="Calibri" pitchFamily="34" charset="-120"/>
              </a:rPr>
              <a:t>QUALITATIVE RESULTS</a:t>
            </a:r>
            <a:endParaRPr lang="en-US" sz="1150" dirty="0"/>
          </a:p>
        </p:txBody>
      </p:sp>
      <p:sp>
        <p:nvSpPr>
          <p:cNvPr id="3" name="Text 1"/>
          <p:cNvSpPr txBox="1"/>
          <p:nvPr/>
        </p:nvSpPr>
        <p:spPr>
          <a:xfrm>
            <a:off x="548640" y="585216"/>
            <a:ext cx="11094415" cy="566928"/>
          </a:xfrm>
          <a:prstGeom prst="rect">
            <a:avLst/>
          </a:prstGeom>
          <a:noFill/>
          <a:ln/>
        </p:spPr>
        <p:txBody>
          <a:bodyPr wrap="square" lIns="0" tIns="0" rIns="0" bIns="0" rtlCol="0" anchor="t"/>
          <a:lstStyle/>
          <a:p>
            <a:pPr marL="0" indent="0">
              <a:buNone/>
            </a:pPr>
            <a:r>
              <a:rPr lang="en-US" sz="3000" b="1" dirty="0">
                <a:solidFill>
                  <a:srgbClr val="0B2F3A"/>
                </a:solidFill>
                <a:latin typeface="Cambria" pitchFamily="34" charset="0"/>
                <a:ea typeface="Cambria" pitchFamily="34" charset="-122"/>
                <a:cs typeface="Cambria" pitchFamily="34" charset="-120"/>
              </a:rPr>
              <a:t>TiSage produces more coherent boundaries</a:t>
            </a:r>
            <a:endParaRPr lang="en-US" sz="3000" dirty="0"/>
          </a:p>
        </p:txBody>
      </p:sp>
      <p:pic>
        <p:nvPicPr>
          <p:cNvPr id="4" name="Image 0" descr="/home/claude/deck/img/fig4.png"/>
          <p:cNvPicPr>
            <a:picLocks noChangeAspect="1"/>
          </p:cNvPicPr>
          <p:nvPr/>
        </p:nvPicPr>
        <p:blipFill>
          <a:blip r:embed="rId3"/>
          <a:stretch>
            <a:fillRect/>
          </a:stretch>
        </p:blipFill>
        <p:spPr>
          <a:xfrm>
            <a:off x="548640" y="1371600"/>
            <a:ext cx="11091672" cy="2468880"/>
          </a:xfrm>
          <a:prstGeom prst="rect">
            <a:avLst/>
          </a:prstGeom>
        </p:spPr>
      </p:pic>
      <p:sp>
        <p:nvSpPr>
          <p:cNvPr id="5" name="Text 2"/>
          <p:cNvSpPr txBox="1"/>
          <p:nvPr/>
        </p:nvSpPr>
        <p:spPr>
          <a:xfrm>
            <a:off x="548640" y="3913632"/>
            <a:ext cx="7315200" cy="256032"/>
          </a:xfrm>
          <a:prstGeom prst="rect">
            <a:avLst/>
          </a:prstGeom>
          <a:noFill/>
          <a:ln/>
        </p:spPr>
        <p:txBody>
          <a:bodyPr wrap="square" lIns="0" tIns="0" rIns="0" bIns="0" rtlCol="0" anchor="ctr"/>
          <a:lstStyle/>
          <a:p>
            <a:pPr marL="0" indent="0">
              <a:buNone/>
            </a:pPr>
            <a:r>
              <a:rPr lang="en-US" sz="1200" i="1" dirty="0">
                <a:solidFill>
                  <a:srgbClr val="5B6E75"/>
                </a:solidFill>
                <a:latin typeface="Calibri" pitchFamily="34" charset="0"/>
                <a:ea typeface="Calibri" pitchFamily="34" charset="-122"/>
                <a:cs typeface="Calibri" pitchFamily="34" charset="-120"/>
              </a:rPr>
              <a:t>Fig. 4 — Two random LUTSeg samples.   (a) Ground truth      (b) UniMatch-V2      (c) TiSage (ours)</a:t>
            </a:r>
            <a:endParaRPr lang="en-US" sz="1200" dirty="0"/>
          </a:p>
        </p:txBody>
      </p:sp>
      <p:sp>
        <p:nvSpPr>
          <p:cNvPr id="6" name="Shape 3"/>
          <p:cNvSpPr/>
          <p:nvPr/>
        </p:nvSpPr>
        <p:spPr>
          <a:xfrm>
            <a:off x="7818120" y="3936492"/>
            <a:ext cx="173736" cy="173736"/>
          </a:xfrm>
          <a:prstGeom prst="roundRect">
            <a:avLst>
              <a:gd name="adj" fmla="val 15789"/>
            </a:avLst>
          </a:prstGeom>
          <a:solidFill>
            <a:srgbClr val="27D427"/>
          </a:solidFill>
          <a:ln w="6350">
            <a:solidFill>
              <a:srgbClr val="8FA3A9"/>
            </a:solidFill>
            <a:prstDash val="solid"/>
          </a:ln>
        </p:spPr>
        <p:txBody>
          <a:bodyPr/>
          <a:lstStyle/>
          <a:p>
            <a:endParaRPr lang="en-SA"/>
          </a:p>
        </p:txBody>
      </p:sp>
      <p:sp>
        <p:nvSpPr>
          <p:cNvPr id="7" name="Text 4"/>
          <p:cNvSpPr txBox="1"/>
          <p:nvPr/>
        </p:nvSpPr>
        <p:spPr>
          <a:xfrm>
            <a:off x="8046720" y="3895344"/>
            <a:ext cx="593446" cy="256032"/>
          </a:xfrm>
          <a:prstGeom prst="rect">
            <a:avLst/>
          </a:prstGeom>
          <a:noFill/>
          <a:ln/>
        </p:spPr>
        <p:txBody>
          <a:bodyPr wrap="square" lIns="0" tIns="0" rIns="0" bIns="0" rtlCol="0" anchor="ctr"/>
          <a:lstStyle/>
          <a:p>
            <a:pPr marL="0" indent="0">
              <a:buNone/>
            </a:pPr>
            <a:r>
              <a:rPr lang="en-US" sz="950" dirty="0">
                <a:solidFill>
                  <a:srgbClr val="0B2F3A"/>
                </a:solidFill>
                <a:latin typeface="Calibri" pitchFamily="34" charset="0"/>
                <a:ea typeface="Calibri" pitchFamily="34" charset="-122"/>
                <a:cs typeface="Calibri" pitchFamily="34" charset="-120"/>
              </a:rPr>
              <a:t>Epithelial</a:t>
            </a:r>
            <a:endParaRPr lang="en-US" sz="950" dirty="0"/>
          </a:p>
        </p:txBody>
      </p:sp>
      <p:sp>
        <p:nvSpPr>
          <p:cNvPr id="8" name="Shape 5"/>
          <p:cNvSpPr/>
          <p:nvPr/>
        </p:nvSpPr>
        <p:spPr>
          <a:xfrm>
            <a:off x="8705088" y="3936492"/>
            <a:ext cx="173736" cy="173736"/>
          </a:xfrm>
          <a:prstGeom prst="roundRect">
            <a:avLst>
              <a:gd name="adj" fmla="val 15789"/>
            </a:avLst>
          </a:prstGeom>
          <a:solidFill>
            <a:srgbClr val="F2D200"/>
          </a:solidFill>
          <a:ln w="6350">
            <a:solidFill>
              <a:srgbClr val="8FA3A9"/>
            </a:solidFill>
            <a:prstDash val="solid"/>
          </a:ln>
        </p:spPr>
        <p:txBody>
          <a:bodyPr/>
          <a:lstStyle/>
          <a:p>
            <a:endParaRPr lang="en-SA"/>
          </a:p>
        </p:txBody>
      </p:sp>
      <p:sp>
        <p:nvSpPr>
          <p:cNvPr id="9" name="Text 6"/>
          <p:cNvSpPr txBox="1"/>
          <p:nvPr/>
        </p:nvSpPr>
        <p:spPr>
          <a:xfrm>
            <a:off x="8933688" y="3895344"/>
            <a:ext cx="378013" cy="256032"/>
          </a:xfrm>
          <a:prstGeom prst="rect">
            <a:avLst/>
          </a:prstGeom>
          <a:noFill/>
          <a:ln/>
        </p:spPr>
        <p:txBody>
          <a:bodyPr wrap="square" lIns="0" tIns="0" rIns="0" bIns="0" rtlCol="0" anchor="ctr"/>
          <a:lstStyle/>
          <a:p>
            <a:pPr marL="0" indent="0">
              <a:buNone/>
            </a:pPr>
            <a:r>
              <a:rPr lang="en-US" sz="950" dirty="0">
                <a:solidFill>
                  <a:srgbClr val="0B2F3A"/>
                </a:solidFill>
                <a:latin typeface="Calibri" pitchFamily="34" charset="0"/>
                <a:ea typeface="Calibri" pitchFamily="34" charset="-122"/>
                <a:cs typeface="Calibri" pitchFamily="34" charset="-120"/>
              </a:rPr>
              <a:t>Slough</a:t>
            </a:r>
            <a:endParaRPr lang="en-US" sz="950" dirty="0"/>
          </a:p>
        </p:txBody>
      </p:sp>
      <p:sp>
        <p:nvSpPr>
          <p:cNvPr id="10" name="Shape 7"/>
          <p:cNvSpPr/>
          <p:nvPr/>
        </p:nvSpPr>
        <p:spPr>
          <a:xfrm>
            <a:off x="9376623" y="3936492"/>
            <a:ext cx="173736" cy="173736"/>
          </a:xfrm>
          <a:prstGeom prst="roundRect">
            <a:avLst>
              <a:gd name="adj" fmla="val 15789"/>
            </a:avLst>
          </a:prstGeom>
          <a:solidFill>
            <a:srgbClr val="E515E5"/>
          </a:solidFill>
          <a:ln w="6350">
            <a:solidFill>
              <a:srgbClr val="8FA3A9"/>
            </a:solidFill>
            <a:prstDash val="solid"/>
          </a:ln>
        </p:spPr>
        <p:txBody>
          <a:bodyPr/>
          <a:lstStyle/>
          <a:p>
            <a:endParaRPr lang="en-SA"/>
          </a:p>
        </p:txBody>
      </p:sp>
      <p:sp>
        <p:nvSpPr>
          <p:cNvPr id="11" name="Text 8"/>
          <p:cNvSpPr txBox="1"/>
          <p:nvPr/>
        </p:nvSpPr>
        <p:spPr>
          <a:xfrm>
            <a:off x="9605223" y="3895344"/>
            <a:ext cx="647304" cy="256032"/>
          </a:xfrm>
          <a:prstGeom prst="rect">
            <a:avLst/>
          </a:prstGeom>
          <a:noFill/>
          <a:ln/>
        </p:spPr>
        <p:txBody>
          <a:bodyPr wrap="square" lIns="0" tIns="0" rIns="0" bIns="0" rtlCol="0" anchor="ctr"/>
          <a:lstStyle/>
          <a:p>
            <a:pPr marL="0" indent="0">
              <a:buNone/>
            </a:pPr>
            <a:r>
              <a:rPr lang="en-US" sz="950" dirty="0">
                <a:solidFill>
                  <a:srgbClr val="0B2F3A"/>
                </a:solidFill>
                <a:latin typeface="Calibri" pitchFamily="34" charset="0"/>
                <a:ea typeface="Calibri" pitchFamily="34" charset="-122"/>
                <a:cs typeface="Calibri" pitchFamily="34" charset="-120"/>
              </a:rPr>
              <a:t>Granulation</a:t>
            </a:r>
            <a:endParaRPr lang="en-US" sz="950" dirty="0"/>
          </a:p>
        </p:txBody>
      </p:sp>
      <p:sp>
        <p:nvSpPr>
          <p:cNvPr id="12" name="Shape 9"/>
          <p:cNvSpPr/>
          <p:nvPr/>
        </p:nvSpPr>
        <p:spPr>
          <a:xfrm>
            <a:off x="10317450" y="3936492"/>
            <a:ext cx="173736" cy="173736"/>
          </a:xfrm>
          <a:prstGeom prst="roundRect">
            <a:avLst>
              <a:gd name="adj" fmla="val 15789"/>
            </a:avLst>
          </a:prstGeom>
          <a:solidFill>
            <a:srgbClr val="F08A20"/>
          </a:solidFill>
          <a:ln w="6350">
            <a:solidFill>
              <a:srgbClr val="8FA3A9"/>
            </a:solidFill>
            <a:prstDash val="solid"/>
          </a:ln>
        </p:spPr>
        <p:txBody>
          <a:bodyPr/>
          <a:lstStyle/>
          <a:p>
            <a:endParaRPr lang="en-SA"/>
          </a:p>
        </p:txBody>
      </p:sp>
      <p:sp>
        <p:nvSpPr>
          <p:cNvPr id="13" name="Text 10"/>
          <p:cNvSpPr txBox="1"/>
          <p:nvPr/>
        </p:nvSpPr>
        <p:spPr>
          <a:xfrm>
            <a:off x="10546050" y="3895344"/>
            <a:ext cx="485729" cy="256032"/>
          </a:xfrm>
          <a:prstGeom prst="rect">
            <a:avLst/>
          </a:prstGeom>
          <a:noFill/>
          <a:ln/>
        </p:spPr>
        <p:txBody>
          <a:bodyPr wrap="square" lIns="0" tIns="0" rIns="0" bIns="0" rtlCol="0" anchor="ctr"/>
          <a:lstStyle/>
          <a:p>
            <a:pPr marL="0" indent="0">
              <a:buNone/>
            </a:pPr>
            <a:r>
              <a:rPr lang="en-US" sz="950" dirty="0">
                <a:solidFill>
                  <a:srgbClr val="0B2F3A"/>
                </a:solidFill>
                <a:latin typeface="Calibri" pitchFamily="34" charset="0"/>
                <a:ea typeface="Calibri" pitchFamily="34" charset="-122"/>
                <a:cs typeface="Calibri" pitchFamily="34" charset="-120"/>
              </a:rPr>
              <a:t>Necrotic</a:t>
            </a:r>
            <a:endParaRPr lang="en-US" sz="950" dirty="0"/>
          </a:p>
        </p:txBody>
      </p:sp>
      <p:sp>
        <p:nvSpPr>
          <p:cNvPr id="14" name="Shape 11"/>
          <p:cNvSpPr/>
          <p:nvPr/>
        </p:nvSpPr>
        <p:spPr>
          <a:xfrm>
            <a:off x="11096701" y="3936492"/>
            <a:ext cx="173736" cy="173736"/>
          </a:xfrm>
          <a:prstGeom prst="roundRect">
            <a:avLst>
              <a:gd name="adj" fmla="val 15789"/>
            </a:avLst>
          </a:prstGeom>
          <a:solidFill>
            <a:srgbClr val="27D3E0"/>
          </a:solidFill>
          <a:ln w="6350">
            <a:solidFill>
              <a:srgbClr val="8FA3A9"/>
            </a:solidFill>
            <a:prstDash val="solid"/>
          </a:ln>
        </p:spPr>
        <p:txBody>
          <a:bodyPr/>
          <a:lstStyle/>
          <a:p>
            <a:endParaRPr lang="en-SA"/>
          </a:p>
        </p:txBody>
      </p:sp>
      <p:sp>
        <p:nvSpPr>
          <p:cNvPr id="15" name="Text 12"/>
          <p:cNvSpPr txBox="1"/>
          <p:nvPr/>
        </p:nvSpPr>
        <p:spPr>
          <a:xfrm>
            <a:off x="11325301" y="3895344"/>
            <a:ext cx="324155" cy="256032"/>
          </a:xfrm>
          <a:prstGeom prst="rect">
            <a:avLst/>
          </a:prstGeom>
          <a:noFill/>
          <a:ln/>
        </p:spPr>
        <p:txBody>
          <a:bodyPr wrap="square" lIns="0" tIns="0" rIns="0" bIns="0" rtlCol="0" anchor="ctr"/>
          <a:lstStyle/>
          <a:p>
            <a:pPr marL="0" indent="0">
              <a:buNone/>
            </a:pPr>
            <a:r>
              <a:rPr lang="en-US" sz="950" dirty="0">
                <a:solidFill>
                  <a:srgbClr val="0B2F3A"/>
                </a:solidFill>
                <a:latin typeface="Calibri" pitchFamily="34" charset="0"/>
                <a:ea typeface="Calibri" pitchFamily="34" charset="-122"/>
                <a:cs typeface="Calibri" pitchFamily="34" charset="-120"/>
              </a:rPr>
              <a:t>Other</a:t>
            </a:r>
            <a:endParaRPr lang="en-US" sz="950" dirty="0"/>
          </a:p>
        </p:txBody>
      </p:sp>
      <p:sp>
        <p:nvSpPr>
          <p:cNvPr id="16" name="Shape 13"/>
          <p:cNvSpPr/>
          <p:nvPr/>
        </p:nvSpPr>
        <p:spPr>
          <a:xfrm>
            <a:off x="548640" y="4315968"/>
            <a:ext cx="3575304" cy="1792224"/>
          </a:xfrm>
          <a:prstGeom prst="roundRect">
            <a:avLst>
              <a:gd name="adj" fmla="val 4082"/>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7" name="Text 14"/>
          <p:cNvSpPr txBox="1"/>
          <p:nvPr/>
        </p:nvSpPr>
        <p:spPr>
          <a:xfrm>
            <a:off x="749808" y="4480560"/>
            <a:ext cx="3172968" cy="512064"/>
          </a:xfrm>
          <a:prstGeom prst="rect">
            <a:avLst/>
          </a:prstGeom>
          <a:noFill/>
          <a:ln/>
        </p:spPr>
        <p:txBody>
          <a:bodyPr wrap="square" lIns="0" tIns="0" rIns="0" bIns="0" rtlCol="0" anchor="ctr"/>
          <a:lstStyle/>
          <a:p>
            <a:pPr marL="0" indent="0">
              <a:lnSpc>
                <a:spcPts val="1800"/>
              </a:lnSpc>
              <a:buNone/>
            </a:pPr>
            <a:r>
              <a:rPr lang="en-US" sz="1600" b="1" dirty="0">
                <a:solidFill>
                  <a:srgbClr val="0B2F3A"/>
                </a:solidFill>
                <a:latin typeface="Cambria" pitchFamily="34" charset="0"/>
                <a:ea typeface="Cambria" pitchFamily="34" charset="-122"/>
                <a:cs typeface="Cambria" pitchFamily="34" charset="-120"/>
              </a:rPr>
              <a:t>Fewer fragmented predictions</a:t>
            </a:r>
            <a:endParaRPr lang="en-US" sz="1600" dirty="0"/>
          </a:p>
        </p:txBody>
      </p:sp>
      <p:sp>
        <p:nvSpPr>
          <p:cNvPr id="18" name="Text 15"/>
          <p:cNvSpPr txBox="1"/>
          <p:nvPr/>
        </p:nvSpPr>
        <p:spPr>
          <a:xfrm>
            <a:off x="749808" y="5029200"/>
            <a:ext cx="3172968" cy="1024128"/>
          </a:xfrm>
          <a:prstGeom prst="rect">
            <a:avLst/>
          </a:prstGeom>
          <a:noFill/>
          <a:ln/>
        </p:spPr>
        <p:txBody>
          <a:bodyPr wrap="square" lIns="0" tIns="0" rIns="0" bIns="0" rtlCol="0" anchor="ctr"/>
          <a:lstStyle/>
          <a:p>
            <a:pPr marL="0" indent="0">
              <a:lnSpc>
                <a:spcPts val="1500"/>
              </a:lnSpc>
              <a:buNone/>
            </a:pPr>
            <a:r>
              <a:rPr lang="en-US" sz="1400" dirty="0">
                <a:solidFill>
                  <a:srgbClr val="5B6E75"/>
                </a:solidFill>
                <a:latin typeface="Calibri" pitchFamily="34" charset="0"/>
                <a:ea typeface="Calibri" pitchFamily="34" charset="-122"/>
                <a:cs typeface="Calibri" pitchFamily="34" charset="-120"/>
              </a:rPr>
              <a:t>UniMatch-V2 scatters spurious granulation and epithelial blobs outside the wound (left example); TiSage suppresses them.</a:t>
            </a:r>
            <a:endParaRPr lang="en-US" sz="1400" dirty="0"/>
          </a:p>
        </p:txBody>
      </p:sp>
      <p:sp>
        <p:nvSpPr>
          <p:cNvPr id="19" name="Shape 16"/>
          <p:cNvSpPr/>
          <p:nvPr/>
        </p:nvSpPr>
        <p:spPr>
          <a:xfrm>
            <a:off x="4357116" y="4315968"/>
            <a:ext cx="3575304" cy="1792224"/>
          </a:xfrm>
          <a:prstGeom prst="roundRect">
            <a:avLst>
              <a:gd name="adj" fmla="val 4082"/>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20" name="Text 17"/>
          <p:cNvSpPr txBox="1"/>
          <p:nvPr/>
        </p:nvSpPr>
        <p:spPr>
          <a:xfrm>
            <a:off x="4558284" y="4480560"/>
            <a:ext cx="3172968" cy="512064"/>
          </a:xfrm>
          <a:prstGeom prst="rect">
            <a:avLst/>
          </a:prstGeom>
          <a:noFill/>
          <a:ln/>
        </p:spPr>
        <p:txBody>
          <a:bodyPr wrap="square" lIns="0" tIns="0" rIns="0" bIns="0" rtlCol="0" anchor="ctr"/>
          <a:lstStyle/>
          <a:p>
            <a:pPr marL="0" indent="0">
              <a:lnSpc>
                <a:spcPts val="1800"/>
              </a:lnSpc>
              <a:buNone/>
            </a:pPr>
            <a:r>
              <a:rPr lang="en-US" sz="1600" b="1" dirty="0">
                <a:solidFill>
                  <a:srgbClr val="0B2F3A"/>
                </a:solidFill>
                <a:latin typeface="Cambria" pitchFamily="34" charset="0"/>
                <a:ea typeface="Cambria" pitchFamily="34" charset="-122"/>
                <a:cs typeface="Cambria" pitchFamily="34" charset="-120"/>
              </a:rPr>
              <a:t>More coherent boundaries</a:t>
            </a:r>
            <a:endParaRPr lang="en-US" sz="1600" dirty="0"/>
          </a:p>
        </p:txBody>
      </p:sp>
      <p:sp>
        <p:nvSpPr>
          <p:cNvPr id="21" name="Text 18"/>
          <p:cNvSpPr txBox="1"/>
          <p:nvPr/>
        </p:nvSpPr>
        <p:spPr>
          <a:xfrm>
            <a:off x="4558284" y="5029200"/>
            <a:ext cx="3172968" cy="1024128"/>
          </a:xfrm>
          <a:prstGeom prst="rect">
            <a:avLst/>
          </a:prstGeom>
          <a:noFill/>
          <a:ln/>
        </p:spPr>
        <p:txBody>
          <a:bodyPr wrap="square" lIns="0" tIns="0" rIns="0" bIns="0" rtlCol="0" anchor="ctr"/>
          <a:lstStyle/>
          <a:p>
            <a:pPr marL="0" indent="0">
              <a:lnSpc>
                <a:spcPts val="1500"/>
              </a:lnSpc>
              <a:buNone/>
            </a:pPr>
            <a:r>
              <a:rPr lang="en-US" sz="1400" dirty="0">
                <a:solidFill>
                  <a:srgbClr val="5B6E75"/>
                </a:solidFill>
                <a:latin typeface="Calibri" pitchFamily="34" charset="0"/>
                <a:ea typeface="Calibri" pitchFamily="34" charset="-122"/>
                <a:cs typeface="Calibri" pitchFamily="34" charset="-120"/>
              </a:rPr>
              <a:t>Superpixel-derived priors are region-consistent by construction, so tissue borders follow image structure instead of pixel noise.</a:t>
            </a:r>
            <a:endParaRPr lang="en-US" sz="1400" dirty="0"/>
          </a:p>
        </p:txBody>
      </p:sp>
      <p:sp>
        <p:nvSpPr>
          <p:cNvPr id="22" name="Shape 19"/>
          <p:cNvSpPr/>
          <p:nvPr/>
        </p:nvSpPr>
        <p:spPr>
          <a:xfrm>
            <a:off x="8165592" y="4315968"/>
            <a:ext cx="3575304" cy="1792224"/>
          </a:xfrm>
          <a:prstGeom prst="roundRect">
            <a:avLst>
              <a:gd name="adj" fmla="val 4082"/>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23" name="Text 20"/>
          <p:cNvSpPr txBox="1"/>
          <p:nvPr/>
        </p:nvSpPr>
        <p:spPr>
          <a:xfrm>
            <a:off x="8366760" y="4480560"/>
            <a:ext cx="3172968" cy="512064"/>
          </a:xfrm>
          <a:prstGeom prst="rect">
            <a:avLst/>
          </a:prstGeom>
          <a:noFill/>
          <a:ln/>
        </p:spPr>
        <p:txBody>
          <a:bodyPr wrap="square" lIns="0" tIns="0" rIns="0" bIns="0" rtlCol="0" anchor="ctr"/>
          <a:lstStyle/>
          <a:p>
            <a:pPr marL="0" indent="0">
              <a:lnSpc>
                <a:spcPts val="1800"/>
              </a:lnSpc>
              <a:buNone/>
            </a:pPr>
            <a:r>
              <a:rPr lang="en-US" sz="1600" b="1" dirty="0">
                <a:solidFill>
                  <a:srgbClr val="0B2F3A"/>
                </a:solidFill>
                <a:latin typeface="Cambria" pitchFamily="34" charset="0"/>
                <a:ea typeface="Cambria" pitchFamily="34" charset="-122"/>
                <a:cs typeface="Cambria" pitchFamily="34" charset="-120"/>
              </a:rPr>
              <a:t>Better in ambiguous regions</a:t>
            </a:r>
            <a:endParaRPr lang="en-US" sz="1600" dirty="0"/>
          </a:p>
        </p:txBody>
      </p:sp>
      <p:sp>
        <p:nvSpPr>
          <p:cNvPr id="24" name="Text 21"/>
          <p:cNvSpPr txBox="1"/>
          <p:nvPr/>
        </p:nvSpPr>
        <p:spPr>
          <a:xfrm>
            <a:off x="8366760" y="5029200"/>
            <a:ext cx="3172968" cy="1024128"/>
          </a:xfrm>
          <a:prstGeom prst="rect">
            <a:avLst/>
          </a:prstGeom>
          <a:noFill/>
          <a:ln/>
        </p:spPr>
        <p:txBody>
          <a:bodyPr wrap="square" lIns="0" tIns="0" rIns="0" bIns="0" rtlCol="0" anchor="ctr"/>
          <a:lstStyle/>
          <a:p>
            <a:pPr marL="0" indent="0">
              <a:lnSpc>
                <a:spcPts val="1500"/>
              </a:lnSpc>
              <a:buNone/>
            </a:pPr>
            <a:r>
              <a:rPr lang="en-US" sz="1400" dirty="0">
                <a:solidFill>
                  <a:srgbClr val="5B6E75"/>
                </a:solidFill>
                <a:latin typeface="Calibri" pitchFamily="34" charset="0"/>
                <a:ea typeface="Calibri" pitchFamily="34" charset="-122"/>
                <a:cs typeface="Calibri" pitchFamily="34" charset="-120"/>
              </a:rPr>
              <a:t>In the right-hand example, TiSage recovers the slough ring around the granulation core that the baseline over-segments as epithelial.</a:t>
            </a:r>
            <a:endParaRPr lang="en-US" sz="1400" dirty="0"/>
          </a:p>
        </p:txBody>
      </p:sp>
      <p:sp>
        <p:nvSpPr>
          <p:cNvPr id="26" name="Text 22"/>
          <p:cNvSpPr txBox="1"/>
          <p:nvPr/>
        </p:nvSpPr>
        <p:spPr>
          <a:xfrm>
            <a:off x="548640" y="6428232"/>
            <a:ext cx="8686800" cy="237744"/>
          </a:xfrm>
          <a:prstGeom prst="rect">
            <a:avLst/>
          </a:prstGeom>
          <a:noFill/>
          <a:ln/>
        </p:spPr>
        <p:txBody>
          <a:bodyPr wrap="square" lIns="0" tIns="0" rIns="0" bIns="0" rtlCol="0" anchor="ctr"/>
          <a:lstStyle/>
          <a:p>
            <a:pPr marL="0" indent="0">
              <a:buNone/>
            </a:pPr>
            <a:r>
              <a:rPr lang="en-US" sz="900" dirty="0">
                <a:solidFill>
                  <a:srgbClr val="9AAFB6"/>
                </a:solidFill>
                <a:latin typeface="Calibri" pitchFamily="34" charset="0"/>
                <a:ea typeface="Calibri" pitchFamily="34" charset="-122"/>
                <a:cs typeface="Calibri" pitchFamily="34" charset="-120"/>
              </a:rPr>
              <a:t>LUTSeg  ·  ISIC Workshop @ MICCAI 2026</a:t>
            </a:r>
            <a:endParaRPr lang="en-US" sz="900" dirty="0"/>
          </a:p>
        </p:txBody>
      </p:sp>
      <p:sp>
        <p:nvSpPr>
          <p:cNvPr id="27" name="Text 23"/>
          <p:cNvSpPr txBox="1"/>
          <p:nvPr/>
        </p:nvSpPr>
        <p:spPr>
          <a:xfrm>
            <a:off x="10728655" y="6428232"/>
            <a:ext cx="914400" cy="237744"/>
          </a:xfrm>
          <a:prstGeom prst="rect">
            <a:avLst/>
          </a:prstGeom>
          <a:noFill/>
          <a:ln/>
        </p:spPr>
        <p:txBody>
          <a:bodyPr wrap="square" lIns="0" tIns="0" rIns="0" bIns="0" rtlCol="0" anchor="ctr"/>
          <a:lstStyle/>
          <a:p>
            <a:pPr marL="0" indent="0" algn="r">
              <a:buNone/>
            </a:pPr>
            <a:r>
              <a:rPr lang="en-US" sz="900" dirty="0">
                <a:solidFill>
                  <a:srgbClr val="9AAFB6"/>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6">
    <p:bg>
      <p:bgPr>
        <a:solidFill>
          <a:srgbClr val="0B2F3A"/>
        </a:solidFill>
        <a:effectLst/>
      </p:bgPr>
    </p:bg>
    <p:spTree>
      <p:nvGrpSpPr>
        <p:cNvPr id="1" name=""/>
        <p:cNvGrpSpPr/>
        <p:nvPr/>
      </p:nvGrpSpPr>
      <p:grpSpPr>
        <a:xfrm>
          <a:off x="0" y="0"/>
          <a:ext cx="0" cy="0"/>
          <a:chOff x="0" y="0"/>
          <a:chExt cx="0" cy="0"/>
        </a:xfrm>
      </p:grpSpPr>
      <p:sp>
        <p:nvSpPr>
          <p:cNvPr id="3" name="Text 1"/>
          <p:cNvSpPr txBox="1"/>
          <p:nvPr/>
        </p:nvSpPr>
        <p:spPr>
          <a:xfrm>
            <a:off x="548640" y="420624"/>
            <a:ext cx="5486400" cy="274320"/>
          </a:xfrm>
          <a:prstGeom prst="rect">
            <a:avLst/>
          </a:prstGeom>
          <a:noFill/>
          <a:ln/>
        </p:spPr>
        <p:txBody>
          <a:bodyPr wrap="square" lIns="0" tIns="0" rIns="0" bIns="0" rtlCol="0" anchor="ctr"/>
          <a:lstStyle/>
          <a:p>
            <a:pPr marL="0" indent="0">
              <a:buNone/>
            </a:pPr>
            <a:r>
              <a:rPr lang="en-US" sz="1150" b="1" kern="0" spc="160" dirty="0">
                <a:solidFill>
                  <a:srgbClr val="7FD3DE"/>
                </a:solidFill>
                <a:latin typeface="Calibri" pitchFamily="34" charset="0"/>
                <a:ea typeface="Calibri" pitchFamily="34" charset="-122"/>
                <a:cs typeface="Calibri" pitchFamily="34" charset="-120"/>
              </a:rPr>
              <a:t>TAKE-HOME</a:t>
            </a:r>
            <a:endParaRPr lang="en-US" sz="1150" dirty="0"/>
          </a:p>
        </p:txBody>
      </p:sp>
      <p:sp>
        <p:nvSpPr>
          <p:cNvPr id="4" name="Text 2"/>
          <p:cNvSpPr txBox="1"/>
          <p:nvPr/>
        </p:nvSpPr>
        <p:spPr>
          <a:xfrm>
            <a:off x="548640" y="694944"/>
            <a:ext cx="7315200" cy="54864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Conclusions</a:t>
            </a:r>
            <a:endParaRPr lang="en-US" sz="3200" dirty="0"/>
          </a:p>
        </p:txBody>
      </p:sp>
      <p:sp>
        <p:nvSpPr>
          <p:cNvPr id="5" name="Shape 3"/>
          <p:cNvSpPr/>
          <p:nvPr/>
        </p:nvSpPr>
        <p:spPr>
          <a:xfrm>
            <a:off x="548640" y="1839912"/>
            <a:ext cx="310896" cy="310896"/>
          </a:xfrm>
          <a:prstGeom prst="ellipse">
            <a:avLst/>
          </a:prstGeom>
          <a:solidFill>
            <a:srgbClr val="0C8BA1"/>
          </a:solidFill>
          <a:ln w="12700">
            <a:solidFill>
              <a:srgbClr val="0C8BA1"/>
            </a:solidFill>
            <a:prstDash val="solid"/>
          </a:ln>
        </p:spPr>
        <p:txBody>
          <a:bodyPr/>
          <a:lstStyle/>
          <a:p>
            <a:endParaRPr lang="en-SA" sz="3600"/>
          </a:p>
        </p:txBody>
      </p:sp>
      <p:sp>
        <p:nvSpPr>
          <p:cNvPr id="6" name="Text 4"/>
          <p:cNvSpPr txBox="1"/>
          <p:nvPr/>
        </p:nvSpPr>
        <p:spPr>
          <a:xfrm>
            <a:off x="548640" y="1839912"/>
            <a:ext cx="310896" cy="310896"/>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7" name="Text 5"/>
          <p:cNvSpPr txBox="1"/>
          <p:nvPr/>
        </p:nvSpPr>
        <p:spPr>
          <a:xfrm>
            <a:off x="1024128" y="1785048"/>
            <a:ext cx="8595360" cy="274320"/>
          </a:xfrm>
          <a:prstGeom prst="rect">
            <a:avLst/>
          </a:prstGeom>
          <a:noFill/>
          <a:ln/>
        </p:spPr>
        <p:txBody>
          <a:bodyPr wrap="square" lIns="0" tIns="0" rIns="0" bIns="0" rtlCol="0" anchor="ctr"/>
          <a:lstStyle/>
          <a:p>
            <a:pPr marL="0" indent="0">
              <a:buNone/>
            </a:pPr>
            <a:r>
              <a:rPr lang="en-US" b="1" dirty="0">
                <a:solidFill>
                  <a:srgbClr val="FFFFFF"/>
                </a:solidFill>
                <a:latin typeface="Cambria" pitchFamily="34" charset="0"/>
                <a:ea typeface="Cambria" pitchFamily="34" charset="-122"/>
                <a:cs typeface="Cambria" pitchFamily="34" charset="-120"/>
              </a:rPr>
              <a:t>A multi-tissue dataset</a:t>
            </a:r>
            <a:endParaRPr lang="en-US" dirty="0"/>
          </a:p>
        </p:txBody>
      </p:sp>
      <p:sp>
        <p:nvSpPr>
          <p:cNvPr id="8" name="Text 6"/>
          <p:cNvSpPr txBox="1"/>
          <p:nvPr/>
        </p:nvSpPr>
        <p:spPr>
          <a:xfrm>
            <a:off x="1024128" y="2077656"/>
            <a:ext cx="7671638" cy="713232"/>
          </a:xfrm>
          <a:prstGeom prst="rect">
            <a:avLst/>
          </a:prstGeom>
          <a:noFill/>
          <a:ln/>
        </p:spPr>
        <p:txBody>
          <a:bodyPr wrap="square" lIns="0" tIns="0" rIns="0" bIns="0" rtlCol="0" anchor="ctr"/>
          <a:lstStyle/>
          <a:p>
            <a:pPr>
              <a:lnSpc>
                <a:spcPts val="1600"/>
              </a:lnSpc>
            </a:pPr>
            <a:r>
              <a:rPr lang="en-US" sz="1600" dirty="0" err="1">
                <a:solidFill>
                  <a:srgbClr val="BCD3D9"/>
                </a:solidFill>
                <a:latin typeface="Calibri" pitchFamily="34" charset="0"/>
                <a:ea typeface="Calibri" pitchFamily="34" charset="-122"/>
                <a:cs typeface="Calibri" pitchFamily="34" charset="-120"/>
              </a:rPr>
              <a:t>LUTSeg</a:t>
            </a:r>
            <a:r>
              <a:rPr lang="en-US" sz="1600" dirty="0">
                <a:solidFill>
                  <a:srgbClr val="BCD3D9"/>
                </a:solidFill>
                <a:latin typeface="Calibri" pitchFamily="34" charset="0"/>
                <a:ea typeface="Calibri" pitchFamily="34" charset="-122"/>
                <a:cs typeface="Calibri" pitchFamily="34" charset="-120"/>
              </a:rPr>
              <a:t>: longitudinal, multi-expert, pixel-level tissue labels for leprosy-related ulcers — the first for a neglected tropical disease.</a:t>
            </a:r>
            <a:endParaRPr lang="en-US" sz="1600" dirty="0"/>
          </a:p>
        </p:txBody>
      </p:sp>
      <p:sp>
        <p:nvSpPr>
          <p:cNvPr id="9" name="Shape 7"/>
          <p:cNvSpPr/>
          <p:nvPr/>
        </p:nvSpPr>
        <p:spPr>
          <a:xfrm>
            <a:off x="548640" y="2955480"/>
            <a:ext cx="310896" cy="310896"/>
          </a:xfrm>
          <a:prstGeom prst="ellipse">
            <a:avLst/>
          </a:prstGeom>
          <a:solidFill>
            <a:srgbClr val="0C8BA1"/>
          </a:solidFill>
          <a:ln w="12700">
            <a:solidFill>
              <a:srgbClr val="0C8BA1"/>
            </a:solidFill>
            <a:prstDash val="solid"/>
          </a:ln>
        </p:spPr>
        <p:txBody>
          <a:bodyPr/>
          <a:lstStyle/>
          <a:p>
            <a:endParaRPr lang="en-SA" sz="3600"/>
          </a:p>
        </p:txBody>
      </p:sp>
      <p:sp>
        <p:nvSpPr>
          <p:cNvPr id="10" name="Text 8"/>
          <p:cNvSpPr txBox="1"/>
          <p:nvPr/>
        </p:nvSpPr>
        <p:spPr>
          <a:xfrm>
            <a:off x="548640" y="2955480"/>
            <a:ext cx="310896" cy="310896"/>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1" name="Text 9"/>
          <p:cNvSpPr txBox="1"/>
          <p:nvPr/>
        </p:nvSpPr>
        <p:spPr>
          <a:xfrm>
            <a:off x="1024128" y="2900616"/>
            <a:ext cx="8595360" cy="274320"/>
          </a:xfrm>
          <a:prstGeom prst="rect">
            <a:avLst/>
          </a:prstGeom>
          <a:noFill/>
          <a:ln/>
        </p:spPr>
        <p:txBody>
          <a:bodyPr wrap="square" lIns="0" tIns="0" rIns="0" bIns="0" rtlCol="0" anchor="ctr"/>
          <a:lstStyle/>
          <a:p>
            <a:pPr marL="0" indent="0">
              <a:buNone/>
            </a:pPr>
            <a:r>
              <a:rPr lang="en-US" b="1" dirty="0">
                <a:solidFill>
                  <a:srgbClr val="FFFFFF"/>
                </a:solidFill>
                <a:latin typeface="Cambria" pitchFamily="34" charset="0"/>
                <a:ea typeface="Cambria" pitchFamily="34" charset="-122"/>
                <a:cs typeface="Cambria" pitchFamily="34" charset="-120"/>
              </a:rPr>
              <a:t>Expert disagreement is measurable</a:t>
            </a:r>
            <a:endParaRPr lang="en-US" dirty="0"/>
          </a:p>
        </p:txBody>
      </p:sp>
      <p:sp>
        <p:nvSpPr>
          <p:cNvPr id="12" name="Text 10"/>
          <p:cNvSpPr txBox="1"/>
          <p:nvPr/>
        </p:nvSpPr>
        <p:spPr>
          <a:xfrm>
            <a:off x="1024128" y="3193224"/>
            <a:ext cx="7810052" cy="713232"/>
          </a:xfrm>
          <a:prstGeom prst="rect">
            <a:avLst/>
          </a:prstGeom>
          <a:noFill/>
          <a:ln/>
        </p:spPr>
        <p:txBody>
          <a:bodyPr wrap="square" lIns="0" tIns="0" rIns="0" bIns="0" rtlCol="0" anchor="ctr"/>
          <a:lstStyle/>
          <a:p>
            <a:pPr marL="0" indent="0">
              <a:lnSpc>
                <a:spcPts val="1550"/>
              </a:lnSpc>
              <a:buNone/>
            </a:pPr>
            <a:r>
              <a:rPr lang="en-US" sz="1600" dirty="0">
                <a:solidFill>
                  <a:srgbClr val="BCD3D9"/>
                </a:solidFill>
                <a:latin typeface="Calibri" pitchFamily="34" charset="0"/>
                <a:ea typeface="Calibri" pitchFamily="34" charset="-122"/>
                <a:cs typeface="Calibri" pitchFamily="34" charset="-120"/>
              </a:rPr>
              <a:t>ICC(3,1) of 0.38 – 0.63 on tissue composition versus a mean pairwise Dice of 0.814 on tissue extent: experts agree on where, not on what. Benchmarks for this task should be uncertainty-aware.</a:t>
            </a:r>
            <a:endParaRPr lang="en-US" sz="1600" dirty="0"/>
          </a:p>
        </p:txBody>
      </p:sp>
      <p:sp>
        <p:nvSpPr>
          <p:cNvPr id="13" name="Shape 11"/>
          <p:cNvSpPr/>
          <p:nvPr/>
        </p:nvSpPr>
        <p:spPr>
          <a:xfrm>
            <a:off x="548640" y="4071048"/>
            <a:ext cx="310896" cy="310896"/>
          </a:xfrm>
          <a:prstGeom prst="ellipse">
            <a:avLst/>
          </a:prstGeom>
          <a:solidFill>
            <a:srgbClr val="0C8BA1"/>
          </a:solidFill>
          <a:ln w="12700">
            <a:solidFill>
              <a:srgbClr val="0C8BA1"/>
            </a:solidFill>
            <a:prstDash val="solid"/>
          </a:ln>
        </p:spPr>
        <p:txBody>
          <a:bodyPr/>
          <a:lstStyle/>
          <a:p>
            <a:endParaRPr lang="en-SA" sz="3600"/>
          </a:p>
        </p:txBody>
      </p:sp>
      <p:sp>
        <p:nvSpPr>
          <p:cNvPr id="14" name="Text 12"/>
          <p:cNvSpPr txBox="1"/>
          <p:nvPr/>
        </p:nvSpPr>
        <p:spPr>
          <a:xfrm>
            <a:off x="548640" y="4071048"/>
            <a:ext cx="310896" cy="310896"/>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5" name="Text 13"/>
          <p:cNvSpPr txBox="1"/>
          <p:nvPr/>
        </p:nvSpPr>
        <p:spPr>
          <a:xfrm>
            <a:off x="1024128" y="4016184"/>
            <a:ext cx="8595360" cy="274320"/>
          </a:xfrm>
          <a:prstGeom prst="rect">
            <a:avLst/>
          </a:prstGeom>
          <a:noFill/>
          <a:ln/>
        </p:spPr>
        <p:txBody>
          <a:bodyPr wrap="square" lIns="0" tIns="0" rIns="0" bIns="0" rtlCol="0" anchor="ctr"/>
          <a:lstStyle/>
          <a:p>
            <a:pPr marL="0" indent="0">
              <a:buNone/>
            </a:pPr>
            <a:r>
              <a:rPr lang="en-US" b="1" dirty="0">
                <a:solidFill>
                  <a:srgbClr val="FFFFFF"/>
                </a:solidFill>
                <a:latin typeface="Cambria" pitchFamily="34" charset="0"/>
                <a:ea typeface="Cambria" pitchFamily="34" charset="-122"/>
                <a:cs typeface="Cambria" pitchFamily="34" charset="-120"/>
              </a:rPr>
              <a:t>TiSage sets the initial benchmark</a:t>
            </a:r>
            <a:endParaRPr lang="en-US" dirty="0"/>
          </a:p>
        </p:txBody>
      </p:sp>
      <p:sp>
        <p:nvSpPr>
          <p:cNvPr id="16" name="Text 14"/>
          <p:cNvSpPr txBox="1"/>
          <p:nvPr/>
        </p:nvSpPr>
        <p:spPr>
          <a:xfrm>
            <a:off x="1024128" y="4308792"/>
            <a:ext cx="7810052" cy="713232"/>
          </a:xfrm>
          <a:prstGeom prst="rect">
            <a:avLst/>
          </a:prstGeom>
          <a:noFill/>
          <a:ln/>
        </p:spPr>
        <p:txBody>
          <a:bodyPr wrap="square" lIns="0" tIns="0" rIns="0" bIns="0" rtlCol="0" anchor="ctr"/>
          <a:lstStyle/>
          <a:p>
            <a:pPr marL="0" indent="0">
              <a:lnSpc>
                <a:spcPts val="1550"/>
              </a:lnSpc>
              <a:buNone/>
            </a:pPr>
            <a:r>
              <a:rPr lang="en-US" sz="1600" dirty="0">
                <a:solidFill>
                  <a:srgbClr val="BCD3D9"/>
                </a:solidFill>
                <a:latin typeface="Calibri" pitchFamily="34" charset="0"/>
                <a:ea typeface="Calibri" pitchFamily="34" charset="-122"/>
                <a:cs typeface="Calibri" pitchFamily="34" charset="-120"/>
              </a:rPr>
              <a:t>Frozen medical-VLM superpixel priors, multi-scale log-space fusion and confidence-gated pixel-adaptive pseudo-labels improve over supervised and semi-supervised baselines in six of seven low-label settings — +4.10 mIoU on LUTSeg 1/8, driven by minority classes.</a:t>
            </a:r>
            <a:endParaRPr lang="en-US" sz="1600" dirty="0"/>
          </a:p>
        </p:txBody>
      </p:sp>
      <p:sp>
        <p:nvSpPr>
          <p:cNvPr id="26" name="Text 23"/>
          <p:cNvSpPr txBox="1"/>
          <p:nvPr/>
        </p:nvSpPr>
        <p:spPr>
          <a:xfrm>
            <a:off x="10728655" y="6428232"/>
            <a:ext cx="914400" cy="237744"/>
          </a:xfrm>
          <a:prstGeom prst="rect">
            <a:avLst/>
          </a:prstGeom>
          <a:noFill/>
          <a:ln/>
        </p:spPr>
        <p:txBody>
          <a:bodyPr wrap="square" lIns="0" tIns="0" rIns="0" bIns="0" rtlCol="0" anchor="ctr"/>
          <a:lstStyle/>
          <a:p>
            <a:pPr marL="0" indent="0" algn="r">
              <a:buNone/>
            </a:pPr>
            <a:r>
              <a:rPr lang="en-US" sz="900" dirty="0">
                <a:solidFill>
                  <a:srgbClr val="9AAFB6"/>
                </a:solidFill>
                <a:latin typeface="Calibri" pitchFamily="34" charset="0"/>
                <a:ea typeface="Calibri" pitchFamily="34" charset="-122"/>
                <a:cs typeface="Calibri" pitchFamily="34" charset="-120"/>
              </a:rPr>
              <a:t>16</a:t>
            </a:r>
            <a:endParaRPr lang="en-US" sz="900" dirty="0"/>
          </a:p>
        </p:txBody>
      </p:sp>
      <p:sp>
        <p:nvSpPr>
          <p:cNvPr id="24" name="Shape 15">
            <a:extLst>
              <a:ext uri="{FF2B5EF4-FFF2-40B4-BE49-F238E27FC236}">
                <a16:creationId xmlns:a16="http://schemas.microsoft.com/office/drawing/2014/main" id="{5B8294EC-0ED7-6493-8082-34499D1146F5}"/>
              </a:ext>
            </a:extLst>
          </p:cNvPr>
          <p:cNvSpPr/>
          <p:nvPr/>
        </p:nvSpPr>
        <p:spPr>
          <a:xfrm>
            <a:off x="9070848" y="1591056"/>
            <a:ext cx="2569464" cy="3291840"/>
          </a:xfrm>
          <a:prstGeom prst="roundRect">
            <a:avLst>
              <a:gd name="adj" fmla="val 4982"/>
            </a:avLst>
          </a:prstGeom>
          <a:solidFill>
            <a:srgbClr val="16414E"/>
          </a:solidFill>
          <a:ln w="12700">
            <a:solidFill>
              <a:srgbClr val="1F5A6B"/>
            </a:solidFill>
            <a:prstDash val="solid"/>
          </a:ln>
        </p:spPr>
        <p:txBody>
          <a:bodyPr/>
          <a:lstStyle/>
          <a:p>
            <a:endParaRPr lang="en-SA"/>
          </a:p>
        </p:txBody>
      </p:sp>
      <p:pic>
        <p:nvPicPr>
          <p:cNvPr id="27" name="Image 0" descr="/home/claude/deck2/img/qr.png">
            <a:extLst>
              <a:ext uri="{FF2B5EF4-FFF2-40B4-BE49-F238E27FC236}">
                <a16:creationId xmlns:a16="http://schemas.microsoft.com/office/drawing/2014/main" id="{B4937EF4-8948-4ED3-8CCE-0961266D6513}"/>
              </a:ext>
            </a:extLst>
          </p:cNvPr>
          <p:cNvPicPr>
            <a:picLocks noChangeAspect="1"/>
          </p:cNvPicPr>
          <p:nvPr/>
        </p:nvPicPr>
        <p:blipFill>
          <a:blip r:embed="rId3"/>
          <a:stretch>
            <a:fillRect/>
          </a:stretch>
        </p:blipFill>
        <p:spPr>
          <a:xfrm>
            <a:off x="9710928" y="1938528"/>
            <a:ext cx="1298448" cy="1298448"/>
          </a:xfrm>
          <a:prstGeom prst="rect">
            <a:avLst/>
          </a:prstGeom>
        </p:spPr>
      </p:pic>
      <p:sp>
        <p:nvSpPr>
          <p:cNvPr id="28" name="Text 16">
            <a:extLst>
              <a:ext uri="{FF2B5EF4-FFF2-40B4-BE49-F238E27FC236}">
                <a16:creationId xmlns:a16="http://schemas.microsoft.com/office/drawing/2014/main" id="{D8A92425-C903-ACE8-4FD6-40BAD3F715BD}"/>
              </a:ext>
            </a:extLst>
          </p:cNvPr>
          <p:cNvSpPr txBox="1"/>
          <p:nvPr/>
        </p:nvSpPr>
        <p:spPr>
          <a:xfrm>
            <a:off x="9162288" y="3364992"/>
            <a:ext cx="2386584" cy="256032"/>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Code &amp; data</a:t>
            </a:r>
            <a:endParaRPr lang="en-US" sz="1500" dirty="0"/>
          </a:p>
        </p:txBody>
      </p:sp>
      <p:sp>
        <p:nvSpPr>
          <p:cNvPr id="29" name="Text 17">
            <a:extLst>
              <a:ext uri="{FF2B5EF4-FFF2-40B4-BE49-F238E27FC236}">
                <a16:creationId xmlns:a16="http://schemas.microsoft.com/office/drawing/2014/main" id="{1E1AAA6A-234D-6021-7635-4F2919939B9A}"/>
              </a:ext>
            </a:extLst>
          </p:cNvPr>
          <p:cNvSpPr txBox="1"/>
          <p:nvPr/>
        </p:nvSpPr>
        <p:spPr>
          <a:xfrm>
            <a:off x="9162288" y="3639312"/>
            <a:ext cx="2386584" cy="237744"/>
          </a:xfrm>
          <a:prstGeom prst="rect">
            <a:avLst/>
          </a:prstGeom>
          <a:noFill/>
          <a:ln/>
        </p:spPr>
        <p:txBody>
          <a:bodyPr wrap="square" lIns="0" tIns="0" rIns="0" bIns="0" rtlCol="0" anchor="ctr"/>
          <a:lstStyle/>
          <a:p>
            <a:pPr marL="0" indent="0" algn="ctr">
              <a:buNone/>
            </a:pPr>
            <a:r>
              <a:rPr lang="en-US" sz="1100" dirty="0">
                <a:solidFill>
                  <a:srgbClr val="7FD3DE"/>
                </a:solidFill>
                <a:latin typeface="Calibri" pitchFamily="34" charset="0"/>
                <a:ea typeface="Calibri" pitchFamily="34" charset="-122"/>
                <a:cs typeface="Calibri" pitchFamily="34" charset="-120"/>
              </a:rPr>
              <a:t>github.com/carlosh93/TiSage</a:t>
            </a:r>
            <a:endParaRPr lang="en-US" sz="1100" dirty="0"/>
          </a:p>
        </p:txBody>
      </p:sp>
      <p:sp>
        <p:nvSpPr>
          <p:cNvPr id="30" name="Text 18">
            <a:extLst>
              <a:ext uri="{FF2B5EF4-FFF2-40B4-BE49-F238E27FC236}">
                <a16:creationId xmlns:a16="http://schemas.microsoft.com/office/drawing/2014/main" id="{79D2FC88-881C-A840-005B-AE421964CA63}"/>
              </a:ext>
            </a:extLst>
          </p:cNvPr>
          <p:cNvSpPr txBox="1"/>
          <p:nvPr/>
        </p:nvSpPr>
        <p:spPr>
          <a:xfrm>
            <a:off x="9162288" y="4078224"/>
            <a:ext cx="2386584" cy="237744"/>
          </a:xfrm>
          <a:prstGeom prst="rect">
            <a:avLst/>
          </a:prstGeom>
          <a:noFill/>
          <a:ln/>
        </p:spPr>
        <p:txBody>
          <a:bodyPr wrap="square" lIns="0" tIns="0" rIns="0" bIns="0" rtlCol="0" anchor="ctr"/>
          <a:lstStyle/>
          <a:p>
            <a:pPr marL="0" indent="0" algn="ctr">
              <a:buNone/>
            </a:pPr>
            <a:r>
              <a:rPr lang="en-US" sz="1100" dirty="0">
                <a:solidFill>
                  <a:srgbClr val="9FB8BF"/>
                </a:solidFill>
                <a:latin typeface="Calibri" pitchFamily="34" charset="0"/>
                <a:ea typeface="Calibri" pitchFamily="34" charset="-122"/>
                <a:cs typeface="Calibri" pitchFamily="34" charset="-120"/>
              </a:rPr>
              <a:t>karen.sanchez@kaust.edu.sa</a:t>
            </a:r>
            <a:endParaRPr lang="en-US" sz="1100" dirty="0"/>
          </a:p>
        </p:txBody>
      </p:sp>
      <p:sp>
        <p:nvSpPr>
          <p:cNvPr id="31" name="Text 19">
            <a:extLst>
              <a:ext uri="{FF2B5EF4-FFF2-40B4-BE49-F238E27FC236}">
                <a16:creationId xmlns:a16="http://schemas.microsoft.com/office/drawing/2014/main" id="{C70119AD-C1C8-A483-2211-D3D8E5245724}"/>
              </a:ext>
            </a:extLst>
          </p:cNvPr>
          <p:cNvSpPr txBox="1"/>
          <p:nvPr/>
        </p:nvSpPr>
        <p:spPr>
          <a:xfrm>
            <a:off x="9162288" y="4370832"/>
            <a:ext cx="2386584" cy="274320"/>
          </a:xfrm>
          <a:prstGeom prst="rect">
            <a:avLst/>
          </a:prstGeom>
          <a:noFill/>
          <a:ln/>
        </p:spPr>
        <p:txBody>
          <a:bodyPr wrap="square" lIns="0" tIns="0" rIns="0" bIns="0" rtlCol="0" anchor="ctr"/>
          <a:lstStyle/>
          <a:p>
            <a:pPr marL="0" indent="0" algn="ctr">
              <a:buNone/>
            </a:pPr>
            <a:r>
              <a:rPr lang="en-US" sz="1300" i="1" dirty="0">
                <a:solidFill>
                  <a:srgbClr val="FFFFFF"/>
                </a:solidFill>
                <a:latin typeface="Cambria" pitchFamily="34" charset="0"/>
                <a:ea typeface="Cambria" pitchFamily="34" charset="-122"/>
                <a:cs typeface="Cambria" pitchFamily="34" charset="-120"/>
              </a:rPr>
              <a:t>Questions welcome</a:t>
            </a:r>
            <a:endParaRPr lang="en-US" sz="1300" dirty="0"/>
          </a:p>
        </p:txBody>
      </p:sp>
      <p:sp>
        <p:nvSpPr>
          <p:cNvPr id="32" name="Text 20">
            <a:extLst>
              <a:ext uri="{FF2B5EF4-FFF2-40B4-BE49-F238E27FC236}">
                <a16:creationId xmlns:a16="http://schemas.microsoft.com/office/drawing/2014/main" id="{1741FF63-6611-5CFC-5845-1BDA205C65DD}"/>
              </a:ext>
            </a:extLst>
          </p:cNvPr>
          <p:cNvSpPr txBox="1"/>
          <p:nvPr/>
        </p:nvSpPr>
        <p:spPr>
          <a:xfrm>
            <a:off x="548640" y="5455562"/>
            <a:ext cx="5486400" cy="457200"/>
          </a:xfrm>
          <a:prstGeom prst="rect">
            <a:avLst/>
          </a:prstGeom>
          <a:noFill/>
          <a:ln/>
        </p:spPr>
        <p:txBody>
          <a:bodyPr wrap="square" lIns="0" tIns="0" rIns="0" bIns="0" rtlCol="0" anchor="ctr"/>
          <a:lstStyle/>
          <a:p>
            <a:pPr marL="0" indent="0">
              <a:buNone/>
            </a:pPr>
            <a:r>
              <a:rPr lang="en-US" sz="2600" b="1" dirty="0">
                <a:solidFill>
                  <a:srgbClr val="FFFFFF"/>
                </a:solidFill>
                <a:latin typeface="Cambria" pitchFamily="34" charset="0"/>
                <a:ea typeface="Cambria" pitchFamily="34" charset="-122"/>
                <a:cs typeface="Cambria" pitchFamily="34" charset="-120"/>
              </a:rPr>
              <a:t>Thank you.</a:t>
            </a:r>
            <a:endParaRPr lang="en-US" sz="2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329184"/>
            <a:ext cx="11094415" cy="237744"/>
          </a:xfrm>
          <a:prstGeom prst="rect">
            <a:avLst/>
          </a:prstGeom>
          <a:noFill/>
          <a:ln/>
        </p:spPr>
        <p:txBody>
          <a:bodyPr wrap="square" lIns="0" tIns="0" rIns="0" bIns="0" rtlCol="0" anchor="ctr"/>
          <a:lstStyle/>
          <a:p>
            <a:pPr marL="0" indent="0">
              <a:buNone/>
            </a:pPr>
            <a:r>
              <a:rPr lang="en-US" sz="1150" b="1" kern="0" spc="160" dirty="0">
                <a:solidFill>
                  <a:srgbClr val="0C8BA1"/>
                </a:solidFill>
                <a:latin typeface="Calibri" pitchFamily="34" charset="0"/>
                <a:ea typeface="Calibri" pitchFamily="34" charset="-122"/>
                <a:cs typeface="Calibri" pitchFamily="34" charset="-120"/>
              </a:rPr>
              <a:t>BACKUP</a:t>
            </a:r>
            <a:endParaRPr lang="en-US" sz="1150" dirty="0"/>
          </a:p>
        </p:txBody>
      </p:sp>
      <p:sp>
        <p:nvSpPr>
          <p:cNvPr id="3" name="Text 1"/>
          <p:cNvSpPr txBox="1"/>
          <p:nvPr/>
        </p:nvSpPr>
        <p:spPr>
          <a:xfrm>
            <a:off x="548640" y="585216"/>
            <a:ext cx="11094415" cy="566928"/>
          </a:xfrm>
          <a:prstGeom prst="rect">
            <a:avLst/>
          </a:prstGeom>
          <a:noFill/>
          <a:ln/>
        </p:spPr>
        <p:txBody>
          <a:bodyPr wrap="square" lIns="0" tIns="0" rIns="0" bIns="0" rtlCol="0" anchor="t"/>
          <a:lstStyle/>
          <a:p>
            <a:pPr marL="0" indent="0">
              <a:buNone/>
            </a:pPr>
            <a:r>
              <a:rPr lang="en-US" sz="3000" b="1" dirty="0">
                <a:solidFill>
                  <a:srgbClr val="0B2F3A"/>
                </a:solidFill>
                <a:latin typeface="Cambria" pitchFamily="34" charset="0"/>
                <a:ea typeface="Cambria" pitchFamily="34" charset="-122"/>
                <a:cs typeface="Cambria" pitchFamily="34" charset="-120"/>
              </a:rPr>
              <a:t>Prior-only performance (Table 3, val split)</a:t>
            </a:r>
            <a:endParaRPr lang="en-US" sz="30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1572768" y="1316736"/>
          <a:ext cx="9052560" cy="1920240"/>
        </p:xfrm>
        <a:graphic>
          <a:graphicData uri="http://schemas.openxmlformats.org/drawingml/2006/table">
            <a:tbl>
              <a:tblPr/>
              <a:tblGrid>
                <a:gridCol w="356616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tblGrid>
              <a:tr h="274320">
                <a:tc rowSpan="2">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Prior setup</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0B2F3A"/>
                    </a:solidFill>
                  </a:tcPr>
                </a:tc>
                <a:tc gridSpan="2">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DFUTissue</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0B2F3A"/>
                    </a:solidFill>
                  </a:tcPr>
                </a:tc>
                <a:tc hMerge="1">
                  <a:txBody>
                    <a:bodyPr/>
                    <a:lstStyle/>
                    <a:p>
                      <a:endParaRPr lang="en-SA"/>
                    </a:p>
                  </a:txBody>
                  <a:tcPr/>
                </a:tc>
                <a:tc gridSpan="2">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LUTSeg</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0B2F3A"/>
                    </a:solidFill>
                  </a:tcPr>
                </a:tc>
                <a:tc hMerge="1">
                  <a:txBody>
                    <a:bodyPr/>
                    <a:lstStyle/>
                    <a:p>
                      <a:endParaRPr lang="en-SA"/>
                    </a:p>
                  </a:txBody>
                  <a:tcPr/>
                </a:tc>
                <a:extLst>
                  <a:ext uri="{0D108BD9-81ED-4DB2-BD59-A6C34878D82A}">
                    <a16:rowId xmlns:a16="http://schemas.microsoft.com/office/drawing/2014/main" val="10000"/>
                  </a:ext>
                </a:extLst>
              </a:tr>
              <a:tr h="274320">
                <a:tc vMerge="1">
                  <a:txBody>
                    <a:bodyPr/>
                    <a:lstStyle/>
                    <a:p>
                      <a:endParaRPr lang="en-SA"/>
                    </a:p>
                  </a:txBody>
                  <a:tcPr/>
                </a:tc>
                <a:tc>
                  <a:txBody>
                    <a:bodyPr/>
                    <a:lstStyle/>
                    <a:p>
                      <a:pPr marL="0" indent="0" algn="ctr">
                        <a:buNone/>
                      </a:pPr>
                      <a:r>
                        <a:rPr lang="en-US" sz="1100" b="1" dirty="0">
                          <a:solidFill>
                            <a:srgbClr val="0B2F3A"/>
                          </a:solidFill>
                          <a:latin typeface="Calibri" pitchFamily="34" charset="0"/>
                          <a:ea typeface="Calibri" pitchFamily="34" charset="-122"/>
                          <a:cs typeface="Calibri" pitchFamily="34" charset="-120"/>
                        </a:rPr>
                        <a:t>Pixel Acc (%)</a:t>
                      </a:r>
                      <a:endParaRPr lang="en-US" sz="11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100" b="1" dirty="0">
                          <a:solidFill>
                            <a:srgbClr val="0B2F3A"/>
                          </a:solidFill>
                          <a:latin typeface="Calibri" pitchFamily="34" charset="0"/>
                          <a:ea typeface="Calibri" pitchFamily="34" charset="-122"/>
                          <a:cs typeface="Calibri" pitchFamily="34" charset="-120"/>
                        </a:rPr>
                        <a:t>mIoU (%)</a:t>
                      </a:r>
                      <a:endParaRPr lang="en-US" sz="11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100" b="1" dirty="0">
                          <a:solidFill>
                            <a:srgbClr val="0B2F3A"/>
                          </a:solidFill>
                          <a:latin typeface="Calibri" pitchFamily="34" charset="0"/>
                          <a:ea typeface="Calibri" pitchFamily="34" charset="-122"/>
                          <a:cs typeface="Calibri" pitchFamily="34" charset="-120"/>
                        </a:rPr>
                        <a:t>Pixel Acc (%)</a:t>
                      </a:r>
                      <a:endParaRPr lang="en-US" sz="11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100" b="1" dirty="0">
                          <a:solidFill>
                            <a:srgbClr val="0B2F3A"/>
                          </a:solidFill>
                          <a:latin typeface="Calibri" pitchFamily="34" charset="0"/>
                          <a:ea typeface="Calibri" pitchFamily="34" charset="-122"/>
                          <a:cs typeface="Calibri" pitchFamily="34" charset="-120"/>
                        </a:rPr>
                        <a:t>mIoU (%)</a:t>
                      </a:r>
                      <a:endParaRPr lang="en-US" sz="11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extLst>
                  <a:ext uri="{0D108BD9-81ED-4DB2-BD59-A6C34878D82A}">
                    <a16:rowId xmlns:a16="http://schemas.microsoft.com/office/drawing/2014/main" val="10001"/>
                  </a:ext>
                </a:extLst>
              </a:tr>
              <a:tr h="274320">
                <a:tc>
                  <a:txBody>
                    <a:bodyPr/>
                    <a:lstStyle/>
                    <a:p>
                      <a:pPr marL="0" indent="0" algn="l">
                        <a:buNone/>
                      </a:pPr>
                      <a:r>
                        <a:rPr lang="en-US" sz="1200" b="1" dirty="0">
                          <a:solidFill>
                            <a:srgbClr val="0B2F3A"/>
                          </a:solidFill>
                          <a:latin typeface="Calibri" pitchFamily="34" charset="0"/>
                          <a:ea typeface="Calibri" pitchFamily="34" charset="-122"/>
                          <a:cs typeface="Calibri" pitchFamily="34" charset="-120"/>
                        </a:rPr>
                        <a:t>Zero-shot (single-scale SLIC)</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76.24</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34.70</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67.94</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16.39</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74320">
                <a:tc>
                  <a:txBody>
                    <a:bodyPr/>
                    <a:lstStyle/>
                    <a:p>
                      <a:pPr marL="0" indent="0" algn="l">
                        <a:buNone/>
                      </a:pPr>
                      <a:r>
                        <a:rPr lang="en-US" sz="1200" b="1" dirty="0">
                          <a:solidFill>
                            <a:srgbClr val="0B2F3A"/>
                          </a:solidFill>
                          <a:latin typeface="Calibri" pitchFamily="34" charset="0"/>
                          <a:ea typeface="Calibri" pitchFamily="34" charset="-122"/>
                          <a:cs typeface="Calibri" pitchFamily="34" charset="-120"/>
                        </a:rPr>
                        <a:t>Classifier (single-scale SLIC)</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79.40</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45.67</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80.06</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24.02</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1200" b="1" dirty="0">
                          <a:solidFill>
                            <a:srgbClr val="0B2F3A"/>
                          </a:solidFill>
                          <a:latin typeface="Calibri" pitchFamily="34" charset="0"/>
                          <a:ea typeface="Calibri" pitchFamily="34" charset="-122"/>
                          <a:cs typeface="Calibri" pitchFamily="34" charset="-120"/>
                        </a:rPr>
                        <a:t>Classifier (coarse only)</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74.71</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44.70</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77.48</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23.38</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74320">
                <a:tc>
                  <a:txBody>
                    <a:bodyPr/>
                    <a:lstStyle/>
                    <a:p>
                      <a:pPr marL="0" indent="0" algn="l">
                        <a:buNone/>
                      </a:pPr>
                      <a:r>
                        <a:rPr lang="en-US" sz="1200" b="1" dirty="0">
                          <a:solidFill>
                            <a:srgbClr val="0B2F3A"/>
                          </a:solidFill>
                          <a:latin typeface="Calibri" pitchFamily="34" charset="0"/>
                          <a:ea typeface="Calibri" pitchFamily="34" charset="-122"/>
                          <a:cs typeface="Calibri" pitchFamily="34" charset="-120"/>
                        </a:rPr>
                        <a:t>Classifier (fine only)</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81.55</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48.05</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81.00</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25.44</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74320">
                <a:tc>
                  <a:txBody>
                    <a:bodyPr/>
                    <a:lstStyle/>
                    <a:p>
                      <a:pPr marL="0" indent="0" algn="l">
                        <a:buNone/>
                      </a:pPr>
                      <a:r>
                        <a:rPr lang="en-US" sz="1200" b="1" dirty="0">
                          <a:solidFill>
                            <a:srgbClr val="C75146"/>
                          </a:solidFill>
                          <a:latin typeface="Calibri" pitchFamily="34" charset="0"/>
                          <a:ea typeface="Calibri" pitchFamily="34" charset="-122"/>
                          <a:cs typeface="Calibri" pitchFamily="34" charset="-120"/>
                        </a:rPr>
                        <a:t>Classifier (fused) — used in TiSage</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80.92</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52.11</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81.77</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26.28</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extLst>
                  <a:ext uri="{0D108BD9-81ED-4DB2-BD59-A6C34878D82A}">
                    <a16:rowId xmlns:a16="http://schemas.microsoft.com/office/drawing/2014/main" val="10006"/>
                  </a:ext>
                </a:extLst>
              </a:tr>
            </a:tbl>
          </a:graphicData>
        </a:graphic>
      </p:graphicFrame>
      <p:sp>
        <p:nvSpPr>
          <p:cNvPr id="5" name="Shape 2"/>
          <p:cNvSpPr/>
          <p:nvPr/>
        </p:nvSpPr>
        <p:spPr>
          <a:xfrm>
            <a:off x="548640" y="3877056"/>
            <a:ext cx="11091672" cy="2212848"/>
          </a:xfrm>
          <a:prstGeom prst="roundRect">
            <a:avLst>
              <a:gd name="adj" fmla="val 3306"/>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6" name="Text 3"/>
          <p:cNvSpPr txBox="1"/>
          <p:nvPr/>
        </p:nvSpPr>
        <p:spPr>
          <a:xfrm>
            <a:off x="822960" y="4096512"/>
            <a:ext cx="10515600" cy="1828800"/>
          </a:xfrm>
          <a:prstGeom prst="rect">
            <a:avLst/>
          </a:prstGeom>
          <a:noFill/>
          <a:ln/>
        </p:spPr>
        <p:txBody>
          <a:bodyPr wrap="square" lIns="0" tIns="0" rIns="0" bIns="0" rtlCol="0" anchor="t"/>
          <a:lstStyle/>
          <a:p>
            <a:pPr marL="342900" indent="-342900">
              <a:lnSpc>
                <a:spcPts val="1525"/>
              </a:lnSpc>
              <a:spcAft>
                <a:spcPts val="700"/>
              </a:spcAft>
              <a:buSzPct val="100000"/>
              <a:buChar char="•"/>
            </a:pPr>
            <a:r>
              <a:rPr lang="en-US" sz="1250" dirty="0">
                <a:solidFill>
                  <a:srgbClr val="0B2F3A"/>
                </a:solidFill>
                <a:latin typeface="Calibri" pitchFamily="34" charset="0"/>
                <a:ea typeface="Calibri" pitchFamily="34" charset="-122"/>
                <a:cs typeface="Calibri" pitchFamily="34" charset="-120"/>
              </a:rPr>
              <a:t>Evaluates the MedSigLIP prior alone, without the TiSage encoder–decoder: the prior is informative but insufficient for high-quality segmentation on its own.</a:t>
            </a:r>
            <a:endParaRPr lang="en-US" sz="1250" dirty="0"/>
          </a:p>
          <a:p>
            <a:pPr marL="342900" indent="-342900">
              <a:lnSpc>
                <a:spcPts val="1525"/>
              </a:lnSpc>
              <a:spcAft>
                <a:spcPts val="700"/>
              </a:spcAft>
              <a:buSzPct val="100000"/>
              <a:buChar char="•"/>
            </a:pPr>
            <a:r>
              <a:rPr lang="en-US" sz="1250" dirty="0">
                <a:solidFill>
                  <a:srgbClr val="0B2F3A"/>
                </a:solidFill>
                <a:latin typeface="Calibri" pitchFamily="34" charset="0"/>
                <a:ea typeface="Calibri" pitchFamily="34" charset="-122"/>
                <a:cs typeface="Calibri" pitchFamily="34" charset="-120"/>
              </a:rPr>
              <a:t>Training the region-level classifier on labeled superpixels is far better than zero-shot MedSigLIP (LUTSeg 24.02 vs 16.39 mIoU; DFUTissue 45.67 vs 34.70).</a:t>
            </a:r>
            <a:endParaRPr lang="en-US" sz="1250" dirty="0"/>
          </a:p>
          <a:p>
            <a:pPr marL="342900" indent="-342900">
              <a:lnSpc>
                <a:spcPts val="1525"/>
              </a:lnSpc>
              <a:spcAft>
                <a:spcPts val="700"/>
              </a:spcAft>
              <a:buSzPct val="100000"/>
              <a:buChar char="•"/>
            </a:pPr>
            <a:r>
              <a:rPr lang="en-US" sz="1250" dirty="0">
                <a:solidFill>
                  <a:srgbClr val="0B2F3A"/>
                </a:solidFill>
                <a:latin typeface="Calibri" pitchFamily="34" charset="0"/>
                <a:ea typeface="Calibri" pitchFamily="34" charset="-122"/>
                <a:cs typeface="Calibri" pitchFamily="34" charset="-120"/>
              </a:rPr>
              <a:t>Multi-scale log-space fusion beats every single-scale variant on both datasets (DFUTissue 52.11 mIoU; LUTSeg 26.28 mIoU), validating Eq. (2).</a:t>
            </a:r>
            <a:endParaRPr lang="en-US" sz="1250" dirty="0"/>
          </a:p>
          <a:p>
            <a:pPr marL="342900" indent="-342900">
              <a:lnSpc>
                <a:spcPts val="1525"/>
              </a:lnSpc>
              <a:spcAft>
                <a:spcPts val="700"/>
              </a:spcAft>
              <a:buSzPct val="100000"/>
              <a:buChar char="•"/>
            </a:pPr>
            <a:r>
              <a:rPr lang="en-US" sz="1250" dirty="0">
                <a:solidFill>
                  <a:srgbClr val="0B2F3A"/>
                </a:solidFill>
                <a:latin typeface="Calibri" pitchFamily="34" charset="0"/>
                <a:ea typeface="Calibri" pitchFamily="34" charset="-122"/>
                <a:cs typeface="Calibri" pitchFamily="34" charset="-120"/>
              </a:rPr>
              <a:t>Component ablations on DFUTissue 1/8 confirm each TiSage module contributes; entropy-weighted KL has the largest impact (−0.60 mIoU when removed).</a:t>
            </a:r>
            <a:endParaRPr lang="en-US" sz="1250" dirty="0"/>
          </a:p>
        </p:txBody>
      </p:sp>
      <p:sp>
        <p:nvSpPr>
          <p:cNvPr id="8" name="Text 4"/>
          <p:cNvSpPr txBox="1"/>
          <p:nvPr/>
        </p:nvSpPr>
        <p:spPr>
          <a:xfrm>
            <a:off x="548640" y="6428232"/>
            <a:ext cx="8686800" cy="237744"/>
          </a:xfrm>
          <a:prstGeom prst="rect">
            <a:avLst/>
          </a:prstGeom>
          <a:noFill/>
          <a:ln/>
        </p:spPr>
        <p:txBody>
          <a:bodyPr wrap="square" lIns="0" tIns="0" rIns="0" bIns="0" rtlCol="0" anchor="ctr"/>
          <a:lstStyle/>
          <a:p>
            <a:pPr marL="0" indent="0">
              <a:buNone/>
            </a:pPr>
            <a:r>
              <a:rPr lang="en-US" sz="900" dirty="0">
                <a:solidFill>
                  <a:srgbClr val="9AAFB6"/>
                </a:solidFill>
                <a:latin typeface="Calibri" pitchFamily="34" charset="0"/>
                <a:ea typeface="Calibri" pitchFamily="34" charset="-122"/>
                <a:cs typeface="Calibri" pitchFamily="34" charset="-120"/>
              </a:rPr>
              <a:t>LUTSeg  ·  ISIC Workshop @ MICCAI 2026</a:t>
            </a:r>
            <a:endParaRPr lang="en-US" sz="900" dirty="0"/>
          </a:p>
        </p:txBody>
      </p:sp>
      <p:sp>
        <p:nvSpPr>
          <p:cNvPr id="9" name="Text 5"/>
          <p:cNvSpPr txBox="1"/>
          <p:nvPr/>
        </p:nvSpPr>
        <p:spPr>
          <a:xfrm>
            <a:off x="10728655" y="6428232"/>
            <a:ext cx="914400" cy="237744"/>
          </a:xfrm>
          <a:prstGeom prst="rect">
            <a:avLst/>
          </a:prstGeom>
          <a:noFill/>
          <a:ln/>
        </p:spPr>
        <p:txBody>
          <a:bodyPr wrap="square" lIns="0" tIns="0" rIns="0" bIns="0" rtlCol="0" anchor="ctr"/>
          <a:lstStyle/>
          <a:p>
            <a:pPr marL="0" indent="0" algn="r">
              <a:buNone/>
            </a:pPr>
            <a:r>
              <a:rPr lang="en-US" sz="900" dirty="0">
                <a:solidFill>
                  <a:srgbClr val="9AAFB6"/>
                </a:solidFill>
                <a:latin typeface="Calibri" pitchFamily="34" charset="0"/>
                <a:ea typeface="Calibri" pitchFamily="34" charset="-122"/>
                <a:cs typeface="Calibri" pitchFamily="34" charset="-120"/>
              </a:rPr>
              <a:t>17</a:t>
            </a:r>
            <a:endParaRPr lang="en-US" sz="900" dirty="0"/>
          </a:p>
        </p:txBody>
      </p:sp>
      <p:sp>
        <p:nvSpPr>
          <p:cNvPr id="10" name="Text 6"/>
          <p:cNvSpPr txBox="1"/>
          <p:nvPr/>
        </p:nvSpPr>
        <p:spPr>
          <a:xfrm>
            <a:off x="6949440" y="6428232"/>
            <a:ext cx="3687775" cy="237744"/>
          </a:xfrm>
          <a:prstGeom prst="rect">
            <a:avLst/>
          </a:prstGeom>
          <a:noFill/>
          <a:ln/>
        </p:spPr>
        <p:txBody>
          <a:bodyPr wrap="square" lIns="0" tIns="0" rIns="0" bIns="0" rtlCol="0" anchor="ctr"/>
          <a:lstStyle/>
          <a:p>
            <a:pPr marL="0" indent="0" algn="r">
              <a:buNone/>
            </a:pPr>
            <a:r>
              <a:rPr lang="en-US" sz="900" i="1" dirty="0">
                <a:solidFill>
                  <a:srgbClr val="9AAFB6"/>
                </a:solidFill>
                <a:latin typeface="Calibri" pitchFamily="34" charset="0"/>
                <a:ea typeface="Calibri" pitchFamily="34" charset="-122"/>
                <a:cs typeface="Calibri" pitchFamily="34" charset="-120"/>
              </a:rPr>
              <a:t>backup</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329184"/>
            <a:ext cx="11094415" cy="237744"/>
          </a:xfrm>
          <a:prstGeom prst="rect">
            <a:avLst/>
          </a:prstGeom>
          <a:noFill/>
          <a:ln/>
        </p:spPr>
        <p:txBody>
          <a:bodyPr wrap="square" lIns="0" tIns="0" rIns="0" bIns="0" rtlCol="0" anchor="ctr"/>
          <a:lstStyle/>
          <a:p>
            <a:pPr marL="0" indent="0">
              <a:buNone/>
            </a:pPr>
            <a:r>
              <a:rPr lang="en-US" sz="1150" b="1" kern="0" spc="160" dirty="0">
                <a:solidFill>
                  <a:srgbClr val="0C8BA1"/>
                </a:solidFill>
                <a:latin typeface="Calibri" pitchFamily="34" charset="0"/>
                <a:ea typeface="Calibri" pitchFamily="34" charset="-122"/>
                <a:cs typeface="Calibri" pitchFamily="34" charset="-120"/>
              </a:rPr>
              <a:t>BACKUP</a:t>
            </a:r>
            <a:endParaRPr lang="en-US" sz="1150" dirty="0"/>
          </a:p>
        </p:txBody>
      </p:sp>
      <p:sp>
        <p:nvSpPr>
          <p:cNvPr id="3" name="Text 1"/>
          <p:cNvSpPr txBox="1"/>
          <p:nvPr/>
        </p:nvSpPr>
        <p:spPr>
          <a:xfrm>
            <a:off x="548640" y="585216"/>
            <a:ext cx="11094415" cy="566928"/>
          </a:xfrm>
          <a:prstGeom prst="rect">
            <a:avLst/>
          </a:prstGeom>
          <a:noFill/>
          <a:ln/>
        </p:spPr>
        <p:txBody>
          <a:bodyPr wrap="square" lIns="0" tIns="0" rIns="0" bIns="0" rtlCol="0" anchor="t"/>
          <a:lstStyle/>
          <a:p>
            <a:pPr marL="0" indent="0">
              <a:buNone/>
            </a:pPr>
            <a:r>
              <a:rPr lang="en-US" sz="3000" b="1" dirty="0">
                <a:solidFill>
                  <a:srgbClr val="0B2F3A"/>
                </a:solidFill>
                <a:latin typeface="Cambria" pitchFamily="34" charset="0"/>
                <a:ea typeface="Cambria" pitchFamily="34" charset="-122"/>
                <a:cs typeface="Cambria" pitchFamily="34" charset="-120"/>
              </a:rPr>
              <a:t>Per-class IoU, both datasets (Table 2, 1/8 label regime)</a:t>
            </a:r>
            <a:endParaRPr lang="en-US" sz="30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1316736"/>
        </p:xfrm>
        <a:graphic>
          <a:graphicData uri="http://schemas.openxmlformats.org/drawingml/2006/table">
            <a:tbl>
              <a:tblPr/>
              <a:tblGrid>
                <a:gridCol w="2011680">
                  <a:extLst>
                    <a:ext uri="{9D8B030D-6E8A-4147-A177-3AD203B41FA5}">
                      <a16:colId xmlns:a16="http://schemas.microsoft.com/office/drawing/2014/main" val="20000"/>
                    </a:ext>
                  </a:extLst>
                </a:gridCol>
                <a:gridCol w="756666">
                  <a:extLst>
                    <a:ext uri="{9D8B030D-6E8A-4147-A177-3AD203B41FA5}">
                      <a16:colId xmlns:a16="http://schemas.microsoft.com/office/drawing/2014/main" val="20001"/>
                    </a:ext>
                  </a:extLst>
                </a:gridCol>
                <a:gridCol w="756666">
                  <a:extLst>
                    <a:ext uri="{9D8B030D-6E8A-4147-A177-3AD203B41FA5}">
                      <a16:colId xmlns:a16="http://schemas.microsoft.com/office/drawing/2014/main" val="20002"/>
                    </a:ext>
                  </a:extLst>
                </a:gridCol>
                <a:gridCol w="756666">
                  <a:extLst>
                    <a:ext uri="{9D8B030D-6E8A-4147-A177-3AD203B41FA5}">
                      <a16:colId xmlns:a16="http://schemas.microsoft.com/office/drawing/2014/main" val="20003"/>
                    </a:ext>
                  </a:extLst>
                </a:gridCol>
                <a:gridCol w="756666">
                  <a:extLst>
                    <a:ext uri="{9D8B030D-6E8A-4147-A177-3AD203B41FA5}">
                      <a16:colId xmlns:a16="http://schemas.microsoft.com/office/drawing/2014/main" val="20004"/>
                    </a:ext>
                  </a:extLst>
                </a:gridCol>
                <a:gridCol w="756666">
                  <a:extLst>
                    <a:ext uri="{9D8B030D-6E8A-4147-A177-3AD203B41FA5}">
                      <a16:colId xmlns:a16="http://schemas.microsoft.com/office/drawing/2014/main" val="20005"/>
                    </a:ext>
                  </a:extLst>
                </a:gridCol>
                <a:gridCol w="756666">
                  <a:extLst>
                    <a:ext uri="{9D8B030D-6E8A-4147-A177-3AD203B41FA5}">
                      <a16:colId xmlns:a16="http://schemas.microsoft.com/office/drawing/2014/main" val="20006"/>
                    </a:ext>
                  </a:extLst>
                </a:gridCol>
                <a:gridCol w="756666">
                  <a:extLst>
                    <a:ext uri="{9D8B030D-6E8A-4147-A177-3AD203B41FA5}">
                      <a16:colId xmlns:a16="http://schemas.microsoft.com/office/drawing/2014/main" val="20007"/>
                    </a:ext>
                  </a:extLst>
                </a:gridCol>
                <a:gridCol w="756666">
                  <a:extLst>
                    <a:ext uri="{9D8B030D-6E8A-4147-A177-3AD203B41FA5}">
                      <a16:colId xmlns:a16="http://schemas.microsoft.com/office/drawing/2014/main" val="20008"/>
                    </a:ext>
                  </a:extLst>
                </a:gridCol>
                <a:gridCol w="756666">
                  <a:extLst>
                    <a:ext uri="{9D8B030D-6E8A-4147-A177-3AD203B41FA5}">
                      <a16:colId xmlns:a16="http://schemas.microsoft.com/office/drawing/2014/main" val="20009"/>
                    </a:ext>
                  </a:extLst>
                </a:gridCol>
                <a:gridCol w="756666">
                  <a:extLst>
                    <a:ext uri="{9D8B030D-6E8A-4147-A177-3AD203B41FA5}">
                      <a16:colId xmlns:a16="http://schemas.microsoft.com/office/drawing/2014/main" val="20010"/>
                    </a:ext>
                  </a:extLst>
                </a:gridCol>
                <a:gridCol w="756666">
                  <a:extLst>
                    <a:ext uri="{9D8B030D-6E8A-4147-A177-3AD203B41FA5}">
                      <a16:colId xmlns:a16="http://schemas.microsoft.com/office/drawing/2014/main" val="20011"/>
                    </a:ext>
                  </a:extLst>
                </a:gridCol>
                <a:gridCol w="756666">
                  <a:extLst>
                    <a:ext uri="{9D8B030D-6E8A-4147-A177-3AD203B41FA5}">
                      <a16:colId xmlns:a16="http://schemas.microsoft.com/office/drawing/2014/main" val="20012"/>
                    </a:ext>
                  </a:extLst>
                </a:gridCol>
              </a:tblGrid>
              <a:tr h="329184">
                <a:tc rowSpan="2">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Method</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0B2F3A"/>
                    </a:solidFill>
                  </a:tcPr>
                </a:tc>
                <a:tc gridSpan="5">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DFUTissue</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0B2F3A"/>
                    </a:solidFill>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gridSpan="7">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LUTSeg</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0B2F3A"/>
                    </a:solidFill>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tc hMerge="1">
                  <a:txBody>
                    <a:bodyPr/>
                    <a:lstStyle/>
                    <a:p>
                      <a:endParaRPr lang="en-SA"/>
                    </a:p>
                  </a:txBody>
                  <a:tcPr/>
                </a:tc>
                <a:extLst>
                  <a:ext uri="{0D108BD9-81ED-4DB2-BD59-A6C34878D82A}">
                    <a16:rowId xmlns:a16="http://schemas.microsoft.com/office/drawing/2014/main" val="10000"/>
                  </a:ext>
                </a:extLst>
              </a:tr>
              <a:tr h="329184">
                <a:tc vMerge="1">
                  <a:txBody>
                    <a:bodyPr/>
                    <a:lstStyle/>
                    <a:p>
                      <a:endParaRPr lang="en-SA"/>
                    </a:p>
                  </a:txBody>
                  <a:tcPr/>
                </a:tc>
                <a:tc>
                  <a:txBody>
                    <a:bodyPr/>
                    <a:lstStyle/>
                    <a:p>
                      <a:pPr marL="0" indent="0" algn="ctr">
                        <a:buNone/>
                      </a:pPr>
                      <a:r>
                        <a:rPr lang="en-US" sz="1100" b="1" dirty="0">
                          <a:solidFill>
                            <a:srgbClr val="0B2F3A"/>
                          </a:solidFill>
                          <a:latin typeface="Calibri" pitchFamily="34" charset="0"/>
                          <a:ea typeface="Calibri" pitchFamily="34" charset="-122"/>
                          <a:cs typeface="Calibri" pitchFamily="34" charset="-120"/>
                        </a:rPr>
                        <a:t>Bg</a:t>
                      </a:r>
                      <a:endParaRPr lang="en-US" sz="11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100" b="1" dirty="0">
                          <a:solidFill>
                            <a:srgbClr val="0B2F3A"/>
                          </a:solidFill>
                          <a:latin typeface="Calibri" pitchFamily="34" charset="0"/>
                          <a:ea typeface="Calibri" pitchFamily="34" charset="-122"/>
                          <a:cs typeface="Calibri" pitchFamily="34" charset="-120"/>
                        </a:rPr>
                        <a:t>Fibrin</a:t>
                      </a:r>
                      <a:endParaRPr lang="en-US" sz="11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100" b="1" dirty="0">
                          <a:solidFill>
                            <a:srgbClr val="0B2F3A"/>
                          </a:solidFill>
                          <a:latin typeface="Calibri" pitchFamily="34" charset="0"/>
                          <a:ea typeface="Calibri" pitchFamily="34" charset="-122"/>
                          <a:cs typeface="Calibri" pitchFamily="34" charset="-120"/>
                        </a:rPr>
                        <a:t>Gran.</a:t>
                      </a:r>
                      <a:endParaRPr lang="en-US" sz="11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100" b="1" dirty="0">
                          <a:solidFill>
                            <a:srgbClr val="0B2F3A"/>
                          </a:solidFill>
                          <a:latin typeface="Calibri" pitchFamily="34" charset="0"/>
                          <a:ea typeface="Calibri" pitchFamily="34" charset="-122"/>
                          <a:cs typeface="Calibri" pitchFamily="34" charset="-120"/>
                        </a:rPr>
                        <a:t>Callus</a:t>
                      </a:r>
                      <a:endParaRPr lang="en-US" sz="11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100" b="1" dirty="0">
                          <a:solidFill>
                            <a:srgbClr val="0B2F3A"/>
                          </a:solidFill>
                          <a:latin typeface="Calibri" pitchFamily="34" charset="0"/>
                          <a:ea typeface="Calibri" pitchFamily="34" charset="-122"/>
                          <a:cs typeface="Calibri" pitchFamily="34" charset="-120"/>
                        </a:rPr>
                        <a:t>mIoU</a:t>
                      </a:r>
                      <a:endParaRPr lang="en-US" sz="11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100" b="1" dirty="0">
                          <a:solidFill>
                            <a:srgbClr val="0B2F3A"/>
                          </a:solidFill>
                          <a:latin typeface="Calibri" pitchFamily="34" charset="0"/>
                          <a:ea typeface="Calibri" pitchFamily="34" charset="-122"/>
                          <a:cs typeface="Calibri" pitchFamily="34" charset="-120"/>
                        </a:rPr>
                        <a:t>Bg</a:t>
                      </a:r>
                      <a:endParaRPr lang="en-US" sz="11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100" b="1" dirty="0">
                          <a:solidFill>
                            <a:srgbClr val="0B2F3A"/>
                          </a:solidFill>
                          <a:latin typeface="Calibri" pitchFamily="34" charset="0"/>
                          <a:ea typeface="Calibri" pitchFamily="34" charset="-122"/>
                          <a:cs typeface="Calibri" pitchFamily="34" charset="-120"/>
                        </a:rPr>
                        <a:t>Epi</a:t>
                      </a:r>
                      <a:endParaRPr lang="en-US" sz="11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100" b="1" dirty="0">
                          <a:solidFill>
                            <a:srgbClr val="0B2F3A"/>
                          </a:solidFill>
                          <a:latin typeface="Calibri" pitchFamily="34" charset="0"/>
                          <a:ea typeface="Calibri" pitchFamily="34" charset="-122"/>
                          <a:cs typeface="Calibri" pitchFamily="34" charset="-120"/>
                        </a:rPr>
                        <a:t>Slough</a:t>
                      </a:r>
                      <a:endParaRPr lang="en-US" sz="11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100" b="1" dirty="0">
                          <a:solidFill>
                            <a:srgbClr val="0B2F3A"/>
                          </a:solidFill>
                          <a:latin typeface="Calibri" pitchFamily="34" charset="0"/>
                          <a:ea typeface="Calibri" pitchFamily="34" charset="-122"/>
                          <a:cs typeface="Calibri" pitchFamily="34" charset="-120"/>
                        </a:rPr>
                        <a:t>Gran.</a:t>
                      </a:r>
                      <a:endParaRPr lang="en-US" sz="11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100" b="1" dirty="0">
                          <a:solidFill>
                            <a:srgbClr val="0B2F3A"/>
                          </a:solidFill>
                          <a:latin typeface="Calibri" pitchFamily="34" charset="0"/>
                          <a:ea typeface="Calibri" pitchFamily="34" charset="-122"/>
                          <a:cs typeface="Calibri" pitchFamily="34" charset="-120"/>
                        </a:rPr>
                        <a:t>Necr.</a:t>
                      </a:r>
                      <a:endParaRPr lang="en-US" sz="11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100" b="1" dirty="0">
                          <a:solidFill>
                            <a:srgbClr val="0B2F3A"/>
                          </a:solidFill>
                          <a:latin typeface="Calibri" pitchFamily="34" charset="0"/>
                          <a:ea typeface="Calibri" pitchFamily="34" charset="-122"/>
                          <a:cs typeface="Calibri" pitchFamily="34" charset="-120"/>
                        </a:rPr>
                        <a:t>Other</a:t>
                      </a:r>
                      <a:endParaRPr lang="en-US" sz="11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tc>
                  <a:txBody>
                    <a:bodyPr/>
                    <a:lstStyle/>
                    <a:p>
                      <a:pPr marL="0" indent="0" algn="ctr">
                        <a:buNone/>
                      </a:pPr>
                      <a:r>
                        <a:rPr lang="en-US" sz="1100" b="1" dirty="0">
                          <a:solidFill>
                            <a:srgbClr val="0B2F3A"/>
                          </a:solidFill>
                          <a:latin typeface="Calibri" pitchFamily="34" charset="0"/>
                          <a:ea typeface="Calibri" pitchFamily="34" charset="-122"/>
                          <a:cs typeface="Calibri" pitchFamily="34" charset="-120"/>
                        </a:rPr>
                        <a:t>mIoU</a:t>
                      </a:r>
                      <a:endParaRPr lang="en-US" sz="11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E4EEF1"/>
                    </a:solidFill>
                  </a:tcPr>
                </a:tc>
                <a:extLst>
                  <a:ext uri="{0D108BD9-81ED-4DB2-BD59-A6C34878D82A}">
                    <a16:rowId xmlns:a16="http://schemas.microsoft.com/office/drawing/2014/main" val="10001"/>
                  </a:ext>
                </a:extLst>
              </a:tr>
              <a:tr h="329184">
                <a:tc>
                  <a:txBody>
                    <a:bodyPr/>
                    <a:lstStyle/>
                    <a:p>
                      <a:pPr marL="0" indent="0" algn="l">
                        <a:buNone/>
                      </a:pPr>
                      <a:r>
                        <a:rPr lang="en-US" sz="1200" b="1" dirty="0">
                          <a:solidFill>
                            <a:srgbClr val="0B2F3A"/>
                          </a:solidFill>
                          <a:latin typeface="Calibri" pitchFamily="34" charset="0"/>
                          <a:ea typeface="Calibri" pitchFamily="34" charset="-122"/>
                          <a:cs typeface="Calibri" pitchFamily="34" charset="-120"/>
                        </a:rPr>
                        <a:t>UniMatch-V2</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88.3</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47.3</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86.9</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57.2</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69.94</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94.8</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25.4</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5.6</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39.7</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0.0</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0.0</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E4A53"/>
                          </a:solidFill>
                          <a:latin typeface="Calibri" pitchFamily="34" charset="0"/>
                          <a:ea typeface="Calibri" pitchFamily="34" charset="-122"/>
                          <a:cs typeface="Calibri" pitchFamily="34" charset="-120"/>
                        </a:rPr>
                        <a:t>27.60</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29184">
                <a:tc>
                  <a:txBody>
                    <a:bodyPr/>
                    <a:lstStyle/>
                    <a:p>
                      <a:pPr marL="0" indent="0" algn="l">
                        <a:buNone/>
                      </a:pPr>
                      <a:r>
                        <a:rPr lang="en-US" sz="1200" b="1" dirty="0">
                          <a:solidFill>
                            <a:srgbClr val="C75146"/>
                          </a:solidFill>
                          <a:latin typeface="Calibri" pitchFamily="34" charset="0"/>
                          <a:ea typeface="Calibri" pitchFamily="34" charset="-122"/>
                          <a:cs typeface="Calibri" pitchFamily="34" charset="-120"/>
                        </a:rPr>
                        <a:t>TiSage (Ours)</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88.3</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57.6</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86.9</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56.6</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72.36</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95.7</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26.5</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15.4</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52.4</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0.1</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0.0</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tc>
                  <a:txBody>
                    <a:bodyPr/>
                    <a:lstStyle/>
                    <a:p>
                      <a:pPr marL="0" indent="0" algn="ctr">
                        <a:buNone/>
                      </a:pPr>
                      <a:r>
                        <a:rPr lang="en-US" sz="1200" b="1" dirty="0">
                          <a:solidFill>
                            <a:srgbClr val="0B2F3A"/>
                          </a:solidFill>
                          <a:latin typeface="Calibri" pitchFamily="34" charset="0"/>
                          <a:ea typeface="Calibri" pitchFamily="34" charset="-122"/>
                          <a:cs typeface="Calibri" pitchFamily="34" charset="-120"/>
                        </a:rPr>
                        <a:t>31.70</a:t>
                      </a:r>
                      <a:endParaRPr lang="en-US" sz="1200" dirty="0">
                        <a:latin typeface="Calibri" charset="0"/>
                        <a:ea typeface="Calibri" charset="0"/>
                        <a:cs typeface="Calibri" charset="0"/>
                      </a:endParaRPr>
                    </a:p>
                  </a:txBody>
                  <a:tcPr anchor="ctr">
                    <a:lnL w="6350" cap="flat" cmpd="sng" algn="ctr">
                      <a:solidFill>
                        <a:srgbClr val="D3E1E5"/>
                      </a:solidFill>
                      <a:prstDash val="solid"/>
                      <a:round/>
                      <a:headEnd type="none" w="med" len="med"/>
                      <a:tailEnd type="none" w="med" len="med"/>
                    </a:lnL>
                    <a:lnR w="6350" cap="flat" cmpd="sng" algn="ctr">
                      <a:solidFill>
                        <a:srgbClr val="D3E1E5"/>
                      </a:solidFill>
                      <a:prstDash val="solid"/>
                      <a:round/>
                      <a:headEnd type="none" w="med" len="med"/>
                      <a:tailEnd type="none" w="med" len="med"/>
                    </a:lnR>
                    <a:lnT w="6350" cap="flat" cmpd="sng" algn="ctr">
                      <a:solidFill>
                        <a:srgbClr val="D3E1E5"/>
                      </a:solidFill>
                      <a:prstDash val="solid"/>
                      <a:round/>
                      <a:headEnd type="none" w="med" len="med"/>
                      <a:tailEnd type="none" w="med" len="med"/>
                    </a:lnT>
                    <a:lnB w="6350" cap="flat" cmpd="sng" algn="ctr">
                      <a:solidFill>
                        <a:srgbClr val="D3E1E5"/>
                      </a:solidFill>
                      <a:prstDash val="solid"/>
                      <a:round/>
                      <a:headEnd type="none" w="med" len="med"/>
                      <a:tailEnd type="none" w="med" len="med"/>
                    </a:lnB>
                    <a:solidFill>
                      <a:srgbClr val="FBEDEA"/>
                    </a:solidFill>
                  </a:tcPr>
                </a:tc>
                <a:extLst>
                  <a:ext uri="{0D108BD9-81ED-4DB2-BD59-A6C34878D82A}">
                    <a16:rowId xmlns:a16="http://schemas.microsoft.com/office/drawing/2014/main" val="10003"/>
                  </a:ext>
                </a:extLst>
              </a:tr>
            </a:tbl>
          </a:graphicData>
        </a:graphic>
      </p:graphicFrame>
      <p:sp>
        <p:nvSpPr>
          <p:cNvPr id="5" name="Shape 2"/>
          <p:cNvSpPr/>
          <p:nvPr/>
        </p:nvSpPr>
        <p:spPr>
          <a:xfrm>
            <a:off x="548640" y="3108960"/>
            <a:ext cx="11091672" cy="2121408"/>
          </a:xfrm>
          <a:prstGeom prst="roundRect">
            <a:avLst>
              <a:gd name="adj" fmla="val 3448"/>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6" name="Text 3"/>
          <p:cNvSpPr txBox="1"/>
          <p:nvPr/>
        </p:nvSpPr>
        <p:spPr>
          <a:xfrm>
            <a:off x="822960" y="3273552"/>
            <a:ext cx="10515600" cy="1828800"/>
          </a:xfrm>
          <a:prstGeom prst="rect">
            <a:avLst/>
          </a:prstGeom>
          <a:noFill/>
          <a:ln/>
        </p:spPr>
        <p:txBody>
          <a:bodyPr wrap="square" lIns="0" tIns="0" rIns="0" bIns="0" rtlCol="0" anchor="ctr"/>
          <a:lstStyle/>
          <a:p>
            <a:pPr marL="0" indent="0">
              <a:lnSpc>
                <a:spcPts val="1700"/>
              </a:lnSpc>
              <a:buNone/>
            </a:pPr>
            <a:r>
              <a:rPr lang="en-US" sz="1250" b="1" dirty="0">
                <a:solidFill>
                  <a:srgbClr val="0B2F3A"/>
                </a:solidFill>
                <a:latin typeface="Calibri" pitchFamily="34" charset="0"/>
                <a:ea typeface="Calibri" pitchFamily="34" charset="-122"/>
                <a:cs typeface="Calibri" pitchFamily="34" charset="-120"/>
              </a:rPr>
              <a:t>Gains concentrate on ambiguous, low-baseline classes.  </a:t>
            </a:r>
            <a:r>
              <a:rPr lang="en-US" sz="1250" dirty="0">
                <a:solidFill>
                  <a:srgbClr val="0B2F3A"/>
                </a:solidFill>
                <a:latin typeface="Calibri" pitchFamily="34" charset="0"/>
                <a:ea typeface="Calibri" pitchFamily="34" charset="-122"/>
                <a:cs typeface="Calibri" pitchFamily="34" charset="-120"/>
              </a:rPr>
              <a:t>DFUTissue Fibrin +10.3 IoU; LUTSeg Slough +9.8 and Granulation +12.7 IoU. Dominant classes (Bg; Gran. on DFUTissue) are maintained, and Callus drops only slightly (−0.6). Necrotic and “Other” remain near zero on LUTSeg for both methods — they are simply too rare in the current dataset, and “Other” is by construction the bin for visually ambiguous regions on which the five annotators themselves showed essentially no agreement (ICC ≈ 0). Together with the inter-rater analysis, this says the remaining headroom on LUTSeg is concentrated in exactly the regions where the ground truth is least certain.</a:t>
            </a:r>
            <a:endParaRPr lang="en-US" sz="1250" dirty="0"/>
          </a:p>
        </p:txBody>
      </p:sp>
      <p:sp>
        <p:nvSpPr>
          <p:cNvPr id="7" name="Text 4"/>
          <p:cNvSpPr txBox="1"/>
          <p:nvPr/>
        </p:nvSpPr>
        <p:spPr>
          <a:xfrm>
            <a:off x="822960" y="5440680"/>
            <a:ext cx="4572000" cy="228600"/>
          </a:xfrm>
          <a:prstGeom prst="rect">
            <a:avLst/>
          </a:prstGeom>
          <a:noFill/>
          <a:ln/>
        </p:spPr>
        <p:txBody>
          <a:bodyPr wrap="square" lIns="0" tIns="0" rIns="0" bIns="0" rtlCol="0" anchor="ctr"/>
          <a:lstStyle/>
          <a:p>
            <a:pPr marL="0" indent="0">
              <a:buNone/>
            </a:pPr>
            <a:r>
              <a:rPr lang="en-US" sz="1050" b="1" dirty="0">
                <a:solidFill>
                  <a:srgbClr val="0C8BA1"/>
                </a:solidFill>
                <a:latin typeface="Calibri" pitchFamily="34" charset="0"/>
                <a:ea typeface="Calibri" pitchFamily="34" charset="-122"/>
                <a:cs typeface="Calibri" pitchFamily="34" charset="-120"/>
              </a:rPr>
              <a:t>LUTSeg tissue categories</a:t>
            </a:r>
            <a:endParaRPr lang="en-US" sz="1050" dirty="0"/>
          </a:p>
        </p:txBody>
      </p:sp>
      <p:sp>
        <p:nvSpPr>
          <p:cNvPr id="8" name="Shape 5"/>
          <p:cNvSpPr/>
          <p:nvPr/>
        </p:nvSpPr>
        <p:spPr>
          <a:xfrm>
            <a:off x="822960" y="5747004"/>
            <a:ext cx="173736" cy="173736"/>
          </a:xfrm>
          <a:prstGeom prst="roundRect">
            <a:avLst>
              <a:gd name="adj" fmla="val 15789"/>
            </a:avLst>
          </a:prstGeom>
          <a:solidFill>
            <a:srgbClr val="27D427"/>
          </a:solidFill>
          <a:ln w="6350">
            <a:solidFill>
              <a:srgbClr val="8FA3A9"/>
            </a:solidFill>
            <a:prstDash val="solid"/>
          </a:ln>
        </p:spPr>
        <p:txBody>
          <a:bodyPr/>
          <a:lstStyle/>
          <a:p>
            <a:endParaRPr lang="en-SA"/>
          </a:p>
        </p:txBody>
      </p:sp>
      <p:sp>
        <p:nvSpPr>
          <p:cNvPr id="9" name="Text 6"/>
          <p:cNvSpPr txBox="1"/>
          <p:nvPr/>
        </p:nvSpPr>
        <p:spPr>
          <a:xfrm>
            <a:off x="1051560" y="5705856"/>
            <a:ext cx="735178" cy="256032"/>
          </a:xfrm>
          <a:prstGeom prst="rect">
            <a:avLst/>
          </a:prstGeom>
          <a:noFill/>
          <a:ln/>
        </p:spPr>
        <p:txBody>
          <a:bodyPr wrap="square" lIns="0" tIns="0" rIns="0" bIns="0" rtlCol="0" anchor="ctr"/>
          <a:lstStyle/>
          <a:p>
            <a:pPr marL="0" indent="0">
              <a:buNone/>
            </a:pPr>
            <a:r>
              <a:rPr lang="en-US" sz="1200" dirty="0">
                <a:solidFill>
                  <a:srgbClr val="0B2F3A"/>
                </a:solidFill>
                <a:latin typeface="Calibri" pitchFamily="34" charset="0"/>
                <a:ea typeface="Calibri" pitchFamily="34" charset="-122"/>
                <a:cs typeface="Calibri" pitchFamily="34" charset="-120"/>
              </a:rPr>
              <a:t>Epithelial</a:t>
            </a:r>
            <a:endParaRPr lang="en-US" sz="1200" dirty="0"/>
          </a:p>
        </p:txBody>
      </p:sp>
      <p:sp>
        <p:nvSpPr>
          <p:cNvPr id="10" name="Shape 7"/>
          <p:cNvSpPr/>
          <p:nvPr/>
        </p:nvSpPr>
        <p:spPr>
          <a:xfrm>
            <a:off x="2468880" y="5747004"/>
            <a:ext cx="173736" cy="173736"/>
          </a:xfrm>
          <a:prstGeom prst="roundRect">
            <a:avLst>
              <a:gd name="adj" fmla="val 15789"/>
            </a:avLst>
          </a:prstGeom>
          <a:solidFill>
            <a:srgbClr val="F2D200"/>
          </a:solidFill>
          <a:ln w="6350">
            <a:solidFill>
              <a:srgbClr val="8FA3A9"/>
            </a:solidFill>
            <a:prstDash val="solid"/>
          </a:ln>
        </p:spPr>
        <p:txBody>
          <a:bodyPr/>
          <a:lstStyle/>
          <a:p>
            <a:endParaRPr lang="en-SA"/>
          </a:p>
        </p:txBody>
      </p:sp>
      <p:sp>
        <p:nvSpPr>
          <p:cNvPr id="11" name="Text 8"/>
          <p:cNvSpPr txBox="1"/>
          <p:nvPr/>
        </p:nvSpPr>
        <p:spPr>
          <a:xfrm>
            <a:off x="2697480" y="5705856"/>
            <a:ext cx="463052" cy="256032"/>
          </a:xfrm>
          <a:prstGeom prst="rect">
            <a:avLst/>
          </a:prstGeom>
          <a:noFill/>
          <a:ln/>
        </p:spPr>
        <p:txBody>
          <a:bodyPr wrap="square" lIns="0" tIns="0" rIns="0" bIns="0" rtlCol="0" anchor="ctr"/>
          <a:lstStyle/>
          <a:p>
            <a:pPr marL="0" indent="0">
              <a:buNone/>
            </a:pPr>
            <a:r>
              <a:rPr lang="en-US" sz="1200" dirty="0">
                <a:solidFill>
                  <a:srgbClr val="0B2F3A"/>
                </a:solidFill>
                <a:latin typeface="Calibri" pitchFamily="34" charset="0"/>
                <a:ea typeface="Calibri" pitchFamily="34" charset="-122"/>
                <a:cs typeface="Calibri" pitchFamily="34" charset="-120"/>
              </a:rPr>
              <a:t>Slough</a:t>
            </a:r>
            <a:endParaRPr lang="en-US" sz="1200" dirty="0"/>
          </a:p>
        </p:txBody>
      </p:sp>
      <p:sp>
        <p:nvSpPr>
          <p:cNvPr id="12" name="Shape 9"/>
          <p:cNvSpPr/>
          <p:nvPr/>
        </p:nvSpPr>
        <p:spPr>
          <a:xfrm>
            <a:off x="3842675" y="5747004"/>
            <a:ext cx="173736" cy="173736"/>
          </a:xfrm>
          <a:prstGeom prst="roundRect">
            <a:avLst>
              <a:gd name="adj" fmla="val 15789"/>
            </a:avLst>
          </a:prstGeom>
          <a:solidFill>
            <a:srgbClr val="E515E5"/>
          </a:solidFill>
          <a:ln w="6350">
            <a:solidFill>
              <a:srgbClr val="8FA3A9"/>
            </a:solidFill>
            <a:prstDash val="solid"/>
          </a:ln>
        </p:spPr>
        <p:txBody>
          <a:bodyPr/>
          <a:lstStyle/>
          <a:p>
            <a:endParaRPr lang="en-SA"/>
          </a:p>
        </p:txBody>
      </p:sp>
      <p:sp>
        <p:nvSpPr>
          <p:cNvPr id="13" name="Text 10"/>
          <p:cNvSpPr txBox="1"/>
          <p:nvPr/>
        </p:nvSpPr>
        <p:spPr>
          <a:xfrm>
            <a:off x="4071275" y="5705856"/>
            <a:ext cx="803209" cy="256032"/>
          </a:xfrm>
          <a:prstGeom prst="rect">
            <a:avLst/>
          </a:prstGeom>
          <a:noFill/>
          <a:ln/>
        </p:spPr>
        <p:txBody>
          <a:bodyPr wrap="square" lIns="0" tIns="0" rIns="0" bIns="0" rtlCol="0" anchor="ctr"/>
          <a:lstStyle/>
          <a:p>
            <a:pPr marL="0" indent="0">
              <a:buNone/>
            </a:pPr>
            <a:r>
              <a:rPr lang="en-US" sz="1200" dirty="0">
                <a:solidFill>
                  <a:srgbClr val="0B2F3A"/>
                </a:solidFill>
                <a:latin typeface="Calibri" pitchFamily="34" charset="0"/>
                <a:ea typeface="Calibri" pitchFamily="34" charset="-122"/>
                <a:cs typeface="Calibri" pitchFamily="34" charset="-120"/>
              </a:rPr>
              <a:t>Granulation</a:t>
            </a:r>
            <a:endParaRPr lang="en-US" sz="1200" dirty="0"/>
          </a:p>
        </p:txBody>
      </p:sp>
      <p:sp>
        <p:nvSpPr>
          <p:cNvPr id="14" name="Shape 11"/>
          <p:cNvSpPr/>
          <p:nvPr/>
        </p:nvSpPr>
        <p:spPr>
          <a:xfrm>
            <a:off x="5556626" y="5747004"/>
            <a:ext cx="173736" cy="173736"/>
          </a:xfrm>
          <a:prstGeom prst="roundRect">
            <a:avLst>
              <a:gd name="adj" fmla="val 15789"/>
            </a:avLst>
          </a:prstGeom>
          <a:solidFill>
            <a:srgbClr val="F08A20"/>
          </a:solidFill>
          <a:ln w="6350">
            <a:solidFill>
              <a:srgbClr val="8FA3A9"/>
            </a:solidFill>
            <a:prstDash val="solid"/>
          </a:ln>
        </p:spPr>
        <p:txBody>
          <a:bodyPr/>
          <a:lstStyle/>
          <a:p>
            <a:endParaRPr lang="en-SA"/>
          </a:p>
        </p:txBody>
      </p:sp>
      <p:sp>
        <p:nvSpPr>
          <p:cNvPr id="15" name="Text 12"/>
          <p:cNvSpPr txBox="1"/>
          <p:nvPr/>
        </p:nvSpPr>
        <p:spPr>
          <a:xfrm>
            <a:off x="5785226" y="5705856"/>
            <a:ext cx="599115" cy="256032"/>
          </a:xfrm>
          <a:prstGeom prst="rect">
            <a:avLst/>
          </a:prstGeom>
          <a:noFill/>
          <a:ln/>
        </p:spPr>
        <p:txBody>
          <a:bodyPr wrap="square" lIns="0" tIns="0" rIns="0" bIns="0" rtlCol="0" anchor="ctr"/>
          <a:lstStyle/>
          <a:p>
            <a:pPr marL="0" indent="0">
              <a:buNone/>
            </a:pPr>
            <a:r>
              <a:rPr lang="en-US" sz="1200" dirty="0">
                <a:solidFill>
                  <a:srgbClr val="0B2F3A"/>
                </a:solidFill>
                <a:latin typeface="Calibri" pitchFamily="34" charset="0"/>
                <a:ea typeface="Calibri" pitchFamily="34" charset="-122"/>
                <a:cs typeface="Calibri" pitchFamily="34" charset="-120"/>
              </a:rPr>
              <a:t>Necrotic</a:t>
            </a:r>
            <a:endParaRPr lang="en-US" sz="1200" dirty="0"/>
          </a:p>
        </p:txBody>
      </p:sp>
      <p:sp>
        <p:nvSpPr>
          <p:cNvPr id="16" name="Shape 13"/>
          <p:cNvSpPr/>
          <p:nvPr/>
        </p:nvSpPr>
        <p:spPr>
          <a:xfrm>
            <a:off x="7066483" y="5747004"/>
            <a:ext cx="173736" cy="173736"/>
          </a:xfrm>
          <a:prstGeom prst="roundRect">
            <a:avLst>
              <a:gd name="adj" fmla="val 15789"/>
            </a:avLst>
          </a:prstGeom>
          <a:solidFill>
            <a:srgbClr val="27D3E0"/>
          </a:solidFill>
          <a:ln w="6350">
            <a:solidFill>
              <a:srgbClr val="8FA3A9"/>
            </a:solidFill>
            <a:prstDash val="solid"/>
          </a:ln>
        </p:spPr>
        <p:txBody>
          <a:bodyPr/>
          <a:lstStyle/>
          <a:p>
            <a:endParaRPr lang="en-SA"/>
          </a:p>
        </p:txBody>
      </p:sp>
      <p:sp>
        <p:nvSpPr>
          <p:cNvPr id="17" name="Text 14"/>
          <p:cNvSpPr txBox="1"/>
          <p:nvPr/>
        </p:nvSpPr>
        <p:spPr>
          <a:xfrm>
            <a:off x="7295083" y="5705856"/>
            <a:ext cx="395021" cy="256032"/>
          </a:xfrm>
          <a:prstGeom prst="rect">
            <a:avLst/>
          </a:prstGeom>
          <a:noFill/>
          <a:ln/>
        </p:spPr>
        <p:txBody>
          <a:bodyPr wrap="square" lIns="0" tIns="0" rIns="0" bIns="0" rtlCol="0" anchor="ctr"/>
          <a:lstStyle/>
          <a:p>
            <a:pPr marL="0" indent="0">
              <a:buNone/>
            </a:pPr>
            <a:r>
              <a:rPr lang="en-US" sz="1200" dirty="0">
                <a:solidFill>
                  <a:srgbClr val="0B2F3A"/>
                </a:solidFill>
                <a:latin typeface="Calibri" pitchFamily="34" charset="0"/>
                <a:ea typeface="Calibri" pitchFamily="34" charset="-122"/>
                <a:cs typeface="Calibri" pitchFamily="34" charset="-120"/>
              </a:rPr>
              <a:t>Other</a:t>
            </a:r>
            <a:endParaRPr lang="en-US" sz="1200" dirty="0"/>
          </a:p>
        </p:txBody>
      </p:sp>
      <p:sp>
        <p:nvSpPr>
          <p:cNvPr id="4" name="Text 15"/>
          <p:cNvSpPr txBox="1"/>
          <p:nvPr/>
        </p:nvSpPr>
        <p:spPr>
          <a:xfrm>
            <a:off x="548640" y="6428232"/>
            <a:ext cx="8686800" cy="237744"/>
          </a:xfrm>
          <a:prstGeom prst="rect">
            <a:avLst/>
          </a:prstGeom>
          <a:noFill/>
          <a:ln/>
        </p:spPr>
        <p:txBody>
          <a:bodyPr wrap="square" lIns="0" tIns="0" rIns="0" bIns="0" rtlCol="0" anchor="ctr"/>
          <a:lstStyle/>
          <a:p>
            <a:pPr marL="0" indent="0">
              <a:buNone/>
            </a:pPr>
            <a:r>
              <a:rPr lang="en-US" sz="900" dirty="0">
                <a:solidFill>
                  <a:srgbClr val="9AAFB6"/>
                </a:solidFill>
                <a:latin typeface="Calibri" pitchFamily="34" charset="0"/>
                <a:ea typeface="Calibri" pitchFamily="34" charset="-122"/>
                <a:cs typeface="Calibri" pitchFamily="34" charset="-120"/>
              </a:rPr>
              <a:t>LUTSeg  ·  ISIC Workshop @ MICCAI 2026</a:t>
            </a:r>
            <a:endParaRPr lang="en-US" sz="900" dirty="0"/>
          </a:p>
        </p:txBody>
      </p:sp>
      <p:sp>
        <p:nvSpPr>
          <p:cNvPr id="20" name="Text 16"/>
          <p:cNvSpPr txBox="1"/>
          <p:nvPr/>
        </p:nvSpPr>
        <p:spPr>
          <a:xfrm>
            <a:off x="10728655" y="6428232"/>
            <a:ext cx="914400" cy="237744"/>
          </a:xfrm>
          <a:prstGeom prst="rect">
            <a:avLst/>
          </a:prstGeom>
          <a:noFill/>
          <a:ln/>
        </p:spPr>
        <p:txBody>
          <a:bodyPr wrap="square" lIns="0" tIns="0" rIns="0" bIns="0" rtlCol="0" anchor="ctr"/>
          <a:lstStyle/>
          <a:p>
            <a:pPr marL="0" indent="0" algn="r">
              <a:buNone/>
            </a:pPr>
            <a:r>
              <a:rPr lang="en-US" sz="900" dirty="0">
                <a:solidFill>
                  <a:srgbClr val="9AAFB6"/>
                </a:solidFill>
                <a:latin typeface="Calibri" pitchFamily="34" charset="0"/>
                <a:ea typeface="Calibri" pitchFamily="34" charset="-122"/>
                <a:cs typeface="Calibri" pitchFamily="34" charset="-120"/>
              </a:rPr>
              <a:t>18</a:t>
            </a:r>
            <a:endParaRPr lang="en-US" sz="900" dirty="0"/>
          </a:p>
        </p:txBody>
      </p:sp>
      <p:sp>
        <p:nvSpPr>
          <p:cNvPr id="21" name="Text 17"/>
          <p:cNvSpPr txBox="1"/>
          <p:nvPr/>
        </p:nvSpPr>
        <p:spPr>
          <a:xfrm>
            <a:off x="6949440" y="6428232"/>
            <a:ext cx="3687775" cy="237744"/>
          </a:xfrm>
          <a:prstGeom prst="rect">
            <a:avLst/>
          </a:prstGeom>
          <a:noFill/>
          <a:ln/>
        </p:spPr>
        <p:txBody>
          <a:bodyPr wrap="square" lIns="0" tIns="0" rIns="0" bIns="0" rtlCol="0" anchor="ctr"/>
          <a:lstStyle/>
          <a:p>
            <a:pPr marL="0" indent="0" algn="r">
              <a:buNone/>
            </a:pPr>
            <a:r>
              <a:rPr lang="en-US" sz="900" i="1" dirty="0">
                <a:solidFill>
                  <a:srgbClr val="9AAFB6"/>
                </a:solidFill>
                <a:latin typeface="Calibri" pitchFamily="34" charset="0"/>
                <a:ea typeface="Calibri" pitchFamily="34" charset="-122"/>
                <a:cs typeface="Calibri" pitchFamily="34" charset="-120"/>
              </a:rPr>
              <a:t>backup</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329184"/>
            <a:ext cx="11094415" cy="237744"/>
          </a:xfrm>
          <a:prstGeom prst="rect">
            <a:avLst/>
          </a:prstGeom>
          <a:noFill/>
          <a:ln/>
        </p:spPr>
        <p:txBody>
          <a:bodyPr wrap="square" lIns="0" tIns="0" rIns="0" bIns="0" rtlCol="0" anchor="ctr"/>
          <a:lstStyle/>
          <a:p>
            <a:pPr marL="0" indent="0">
              <a:buNone/>
            </a:pPr>
            <a:r>
              <a:rPr lang="en-US" sz="1150" b="1" kern="0" spc="160" dirty="0">
                <a:solidFill>
                  <a:srgbClr val="0C8BA1"/>
                </a:solidFill>
                <a:latin typeface="Calibri" pitchFamily="34" charset="0"/>
                <a:ea typeface="Calibri" pitchFamily="34" charset="-122"/>
                <a:cs typeface="Calibri" pitchFamily="34" charset="-120"/>
              </a:rPr>
              <a:t>METHOD · BLOCK A</a:t>
            </a:r>
            <a:endParaRPr lang="en-US" sz="1150" dirty="0"/>
          </a:p>
        </p:txBody>
      </p:sp>
      <p:sp>
        <p:nvSpPr>
          <p:cNvPr id="3" name="Text 1"/>
          <p:cNvSpPr txBox="1"/>
          <p:nvPr/>
        </p:nvSpPr>
        <p:spPr>
          <a:xfrm>
            <a:off x="548640" y="585216"/>
            <a:ext cx="11094415" cy="566928"/>
          </a:xfrm>
          <a:prstGeom prst="rect">
            <a:avLst/>
          </a:prstGeom>
          <a:noFill/>
          <a:ln/>
        </p:spPr>
        <p:txBody>
          <a:bodyPr wrap="square" lIns="0" tIns="0" rIns="0" bIns="0" rtlCol="0" anchor="t"/>
          <a:lstStyle/>
          <a:p>
            <a:pPr marL="0" indent="0">
              <a:buNone/>
            </a:pPr>
            <a:r>
              <a:rPr lang="en-US" sz="3000" b="1" dirty="0">
                <a:solidFill>
                  <a:srgbClr val="0B2F3A"/>
                </a:solidFill>
                <a:latin typeface="Cambria" pitchFamily="34" charset="0"/>
                <a:ea typeface="Cambria" pitchFamily="34" charset="-122"/>
                <a:cs typeface="Cambria" pitchFamily="34" charset="-120"/>
              </a:rPr>
              <a:t>Multi-scale semantic prior from a frozen medical VLM</a:t>
            </a:r>
            <a:endParaRPr lang="en-US" sz="3000" dirty="0"/>
          </a:p>
        </p:txBody>
      </p:sp>
      <p:pic>
        <p:nvPicPr>
          <p:cNvPr id="4" name="Image 0" descr="/home/claude/deck/img/fig3_A.png"/>
          <p:cNvPicPr>
            <a:picLocks noChangeAspect="1"/>
          </p:cNvPicPr>
          <p:nvPr/>
        </p:nvPicPr>
        <p:blipFill>
          <a:blip r:embed="rId3"/>
          <a:srcRect r="214"/>
          <a:stretch>
            <a:fillRect/>
          </a:stretch>
        </p:blipFill>
        <p:spPr>
          <a:xfrm>
            <a:off x="548640" y="1188720"/>
            <a:ext cx="7171806" cy="3090672"/>
          </a:xfrm>
          <a:prstGeom prst="rect">
            <a:avLst/>
          </a:prstGeom>
        </p:spPr>
      </p:pic>
      <p:sp>
        <p:nvSpPr>
          <p:cNvPr id="5" name="Shape 2"/>
          <p:cNvSpPr/>
          <p:nvPr/>
        </p:nvSpPr>
        <p:spPr>
          <a:xfrm>
            <a:off x="8156448" y="1188720"/>
            <a:ext cx="3483864" cy="3090672"/>
          </a:xfrm>
          <a:prstGeom prst="roundRect">
            <a:avLst>
              <a:gd name="adj" fmla="val 2367"/>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6" name="Text 3"/>
          <p:cNvSpPr txBox="1"/>
          <p:nvPr/>
        </p:nvSpPr>
        <p:spPr>
          <a:xfrm>
            <a:off x="8357616" y="1316736"/>
            <a:ext cx="3108960" cy="256032"/>
          </a:xfrm>
          <a:prstGeom prst="rect">
            <a:avLst/>
          </a:prstGeom>
          <a:noFill/>
          <a:ln/>
        </p:spPr>
        <p:txBody>
          <a:bodyPr wrap="square" lIns="0" tIns="0" rIns="0" bIns="0" rtlCol="0" anchor="ctr"/>
          <a:lstStyle/>
          <a:p>
            <a:pPr marL="0" indent="0">
              <a:buNone/>
            </a:pPr>
            <a:r>
              <a:rPr lang="en-US" sz="1100" b="1" dirty="0">
                <a:solidFill>
                  <a:srgbClr val="0C8BA1"/>
                </a:solidFill>
                <a:latin typeface="Calibri" pitchFamily="34" charset="0"/>
                <a:ea typeface="Calibri" pitchFamily="34" charset="-122"/>
                <a:cs typeface="Calibri" pitchFamily="34" charset="-120"/>
              </a:rPr>
              <a:t>Construction</a:t>
            </a:r>
            <a:endParaRPr lang="en-US" sz="1100" dirty="0"/>
          </a:p>
        </p:txBody>
      </p:sp>
      <p:sp>
        <p:nvSpPr>
          <p:cNvPr id="7" name="Text 4"/>
          <p:cNvSpPr txBox="1"/>
          <p:nvPr/>
        </p:nvSpPr>
        <p:spPr>
          <a:xfrm>
            <a:off x="8357616" y="1609344"/>
            <a:ext cx="3108960" cy="2560320"/>
          </a:xfrm>
          <a:prstGeom prst="rect">
            <a:avLst/>
          </a:prstGeom>
          <a:noFill/>
          <a:ln/>
        </p:spPr>
        <p:txBody>
          <a:bodyPr wrap="square" lIns="0" tIns="0" rIns="0" bIns="0" rtlCol="0" anchor="ctr"/>
          <a:lstStyle/>
          <a:p>
            <a:pPr marL="342900" indent="-342900">
              <a:lnSpc>
                <a:spcPts val="1340"/>
              </a:lnSpc>
              <a:spcAft>
                <a:spcPts val="600"/>
              </a:spcAft>
              <a:buSzPct val="100000"/>
              <a:buChar char="•"/>
            </a:pPr>
            <a:r>
              <a:rPr lang="en-US" sz="1050" dirty="0">
                <a:solidFill>
                  <a:srgbClr val="5B6E75"/>
                </a:solidFill>
                <a:latin typeface="Calibri" pitchFamily="34" charset="0"/>
                <a:ea typeface="Calibri" pitchFamily="34" charset="-122"/>
                <a:cs typeface="Calibri" pitchFamily="34" charset="-120"/>
              </a:rPr>
              <a:t>SLIC superpixels at two scales over the image.</a:t>
            </a:r>
            <a:endParaRPr lang="en-US" sz="1050" dirty="0"/>
          </a:p>
          <a:p>
            <a:pPr marL="342900" indent="-342900">
              <a:lnSpc>
                <a:spcPts val="1340"/>
              </a:lnSpc>
              <a:spcAft>
                <a:spcPts val="600"/>
              </a:spcAft>
              <a:buSzPct val="100000"/>
              <a:buChar char="•"/>
            </a:pPr>
            <a:r>
              <a:rPr lang="en-US" sz="1050" dirty="0">
                <a:solidFill>
                  <a:srgbClr val="5B6E75"/>
                </a:solidFill>
                <a:latin typeface="Calibri" pitchFamily="34" charset="0"/>
                <a:ea typeface="Calibri" pitchFamily="34" charset="-122"/>
                <a:cs typeface="Calibri" pitchFamily="34" charset="-120"/>
              </a:rPr>
              <a:t>Each region rₖ is padded to a square and resized to 448 × 448.</a:t>
            </a:r>
            <a:endParaRPr lang="en-US" sz="1050" dirty="0"/>
          </a:p>
          <a:p>
            <a:pPr marL="342900" indent="-342900">
              <a:lnSpc>
                <a:spcPts val="1340"/>
              </a:lnSpc>
              <a:spcAft>
                <a:spcPts val="600"/>
              </a:spcAft>
              <a:buSzPct val="100000"/>
              <a:buChar char="•"/>
            </a:pPr>
            <a:r>
              <a:rPr lang="en-US" sz="1050" dirty="0">
                <a:solidFill>
                  <a:srgbClr val="5B6E75"/>
                </a:solidFill>
                <a:latin typeface="Calibri" pitchFamily="34" charset="0"/>
                <a:ea typeface="Calibri" pitchFamily="34" charset="-122"/>
                <a:cs typeface="Calibri" pitchFamily="34" charset="-120"/>
              </a:rPr>
              <a:t>Frozen MedSigLIP encoder φ gives an ℓ₂-normalised embedding  fₖ = φ(x_rₖ) / ‖φ(x_rₖ)‖₂.</a:t>
            </a:r>
            <a:endParaRPr lang="en-US" sz="1050" dirty="0"/>
          </a:p>
          <a:p>
            <a:pPr marL="342900" indent="-342900">
              <a:lnSpc>
                <a:spcPts val="1340"/>
              </a:lnSpc>
              <a:spcAft>
                <a:spcPts val="600"/>
              </a:spcAft>
              <a:buSzPct val="100000"/>
              <a:buChar char="•"/>
            </a:pPr>
            <a:r>
              <a:rPr lang="en-US" sz="1050" dirty="0">
                <a:solidFill>
                  <a:srgbClr val="5B6E75"/>
                </a:solidFill>
                <a:latin typeface="Calibri" pitchFamily="34" charset="0"/>
                <a:ea typeface="Calibri" pitchFamily="34" charset="-122"/>
                <a:cs typeface="Calibri" pitchFamily="34" charset="-120"/>
              </a:rPr>
              <a:t>On labeled data, each superpixel gets a class by majority vote over ground-truth pixels in the region.</a:t>
            </a:r>
            <a:endParaRPr lang="en-US" sz="1050" dirty="0"/>
          </a:p>
          <a:p>
            <a:pPr marL="342900" indent="-342900">
              <a:lnSpc>
                <a:spcPts val="1340"/>
              </a:lnSpc>
              <a:spcAft>
                <a:spcPts val="600"/>
              </a:spcAft>
              <a:buSzPct val="100000"/>
              <a:buChar char="•"/>
            </a:pPr>
            <a:r>
              <a:rPr lang="en-US" sz="1050" dirty="0">
                <a:solidFill>
                  <a:srgbClr val="5B6E75"/>
                </a:solidFill>
                <a:latin typeface="Calibri" pitchFamily="34" charset="0"/>
                <a:ea typeface="Calibri" pitchFamily="34" charset="-122"/>
                <a:cs typeface="Calibri" pitchFamily="34" charset="-120"/>
              </a:rPr>
              <a:t>A lightweight linear head h is trained once with class-balanced cross-entropy, then kept frozen during SSL training.</a:t>
            </a:r>
            <a:endParaRPr lang="en-US" sz="1050" dirty="0"/>
          </a:p>
          <a:p>
            <a:pPr marL="342900" indent="-342900">
              <a:lnSpc>
                <a:spcPts val="1340"/>
              </a:lnSpc>
              <a:buSzPct val="100000"/>
              <a:buChar char="•"/>
            </a:pPr>
            <a:r>
              <a:rPr lang="en-US" sz="1050" dirty="0">
                <a:solidFill>
                  <a:srgbClr val="5B6E75"/>
                </a:solidFill>
                <a:latin typeface="Calibri" pitchFamily="34" charset="0"/>
                <a:ea typeface="Calibri" pitchFamily="34" charset="-122"/>
                <a:cs typeface="Calibri" pitchFamily="34" charset="-120"/>
              </a:rPr>
              <a:t>πₖ = softmax(h(fₖ)) is broadcast to every pixel of rₖ → dense per-pixel prior S(x).</a:t>
            </a:r>
            <a:endParaRPr lang="en-US" sz="1050" dirty="0"/>
          </a:p>
        </p:txBody>
      </p:sp>
      <p:sp>
        <p:nvSpPr>
          <p:cNvPr id="8" name="Shape 5"/>
          <p:cNvSpPr/>
          <p:nvPr/>
        </p:nvSpPr>
        <p:spPr>
          <a:xfrm>
            <a:off x="548640" y="4389120"/>
            <a:ext cx="5486400" cy="749808"/>
          </a:xfrm>
          <a:prstGeom prst="roundRect">
            <a:avLst>
              <a:gd name="adj" fmla="val 9756"/>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9" name="Text 6"/>
          <p:cNvSpPr txBox="1"/>
          <p:nvPr/>
        </p:nvSpPr>
        <p:spPr>
          <a:xfrm>
            <a:off x="5468112" y="4462272"/>
            <a:ext cx="457200" cy="219456"/>
          </a:xfrm>
          <a:prstGeom prst="rect">
            <a:avLst/>
          </a:prstGeom>
          <a:noFill/>
          <a:ln/>
        </p:spPr>
        <p:txBody>
          <a:bodyPr wrap="square" lIns="0" tIns="0" rIns="0" bIns="0" rtlCol="0" anchor="ctr"/>
          <a:lstStyle/>
          <a:p>
            <a:pPr marL="0" indent="0" algn="r">
              <a:buNone/>
            </a:pPr>
            <a:r>
              <a:rPr lang="en-US" sz="1000" dirty="0">
                <a:solidFill>
                  <a:srgbClr val="0A6673"/>
                </a:solidFill>
                <a:latin typeface="Calibri" pitchFamily="34" charset="0"/>
                <a:ea typeface="Calibri" pitchFamily="34" charset="-122"/>
                <a:cs typeface="Calibri" pitchFamily="34" charset="-120"/>
              </a:rPr>
              <a:t>(1)</a:t>
            </a:r>
            <a:endParaRPr lang="en-US" sz="1000" dirty="0"/>
          </a:p>
        </p:txBody>
      </p:sp>
      <p:sp>
        <p:nvSpPr>
          <p:cNvPr id="10" name="Text 7"/>
          <p:cNvSpPr txBox="1"/>
          <p:nvPr/>
        </p:nvSpPr>
        <p:spPr>
          <a:xfrm>
            <a:off x="694944" y="4434840"/>
            <a:ext cx="4754880" cy="658368"/>
          </a:xfrm>
          <a:prstGeom prst="rect">
            <a:avLst/>
          </a:prstGeom>
          <a:noFill/>
          <a:ln/>
        </p:spPr>
        <p:txBody>
          <a:bodyPr wrap="square" lIns="0" tIns="0" rIns="0" bIns="0" rtlCol="0" anchor="ctr"/>
          <a:lstStyle/>
          <a:p>
            <a:pPr marL="0" indent="0">
              <a:buNone/>
            </a:pPr>
            <a:r>
              <a:rPr lang="en-US" sz="1400" dirty="0">
                <a:solidFill>
                  <a:srgbClr val="0B2F3A"/>
                </a:solidFill>
                <a:latin typeface="Cambria" pitchFamily="34" charset="0"/>
                <a:ea typeface="Cambria" pitchFamily="34" charset="-122"/>
                <a:cs typeface="Cambria" pitchFamily="34" charset="-120"/>
              </a:rPr>
              <a:t>S(x) ∈ [0,1]^(C×H×W),     Σ_c S_c(x; u,v) = 1    ∀ (u,v)</a:t>
            </a:r>
            <a:endParaRPr lang="en-US" sz="1400" dirty="0"/>
          </a:p>
        </p:txBody>
      </p:sp>
      <p:sp>
        <p:nvSpPr>
          <p:cNvPr id="11" name="Shape 8"/>
          <p:cNvSpPr/>
          <p:nvPr/>
        </p:nvSpPr>
        <p:spPr>
          <a:xfrm>
            <a:off x="6153912" y="4389120"/>
            <a:ext cx="5486400" cy="749808"/>
          </a:xfrm>
          <a:prstGeom prst="roundRect">
            <a:avLst>
              <a:gd name="adj" fmla="val 9756"/>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2" name="Text 9"/>
          <p:cNvSpPr txBox="1"/>
          <p:nvPr/>
        </p:nvSpPr>
        <p:spPr>
          <a:xfrm>
            <a:off x="11073384" y="4462272"/>
            <a:ext cx="457200" cy="219456"/>
          </a:xfrm>
          <a:prstGeom prst="rect">
            <a:avLst/>
          </a:prstGeom>
          <a:noFill/>
          <a:ln/>
        </p:spPr>
        <p:txBody>
          <a:bodyPr wrap="square" lIns="0" tIns="0" rIns="0" bIns="0" rtlCol="0" anchor="ctr"/>
          <a:lstStyle/>
          <a:p>
            <a:pPr marL="0" indent="0" algn="r">
              <a:buNone/>
            </a:pPr>
            <a:r>
              <a:rPr lang="en-US" sz="1000" dirty="0">
                <a:solidFill>
                  <a:srgbClr val="0A6673"/>
                </a:solidFill>
                <a:latin typeface="Calibri" pitchFamily="34" charset="0"/>
                <a:ea typeface="Calibri" pitchFamily="34" charset="-122"/>
                <a:cs typeface="Calibri" pitchFamily="34" charset="-120"/>
              </a:rPr>
              <a:t>(2)</a:t>
            </a:r>
            <a:endParaRPr lang="en-US" sz="1000" dirty="0"/>
          </a:p>
        </p:txBody>
      </p:sp>
      <p:sp>
        <p:nvSpPr>
          <p:cNvPr id="13" name="Text 10"/>
          <p:cNvSpPr txBox="1"/>
          <p:nvPr/>
        </p:nvSpPr>
        <p:spPr>
          <a:xfrm>
            <a:off x="6300216" y="4434840"/>
            <a:ext cx="4754880" cy="658368"/>
          </a:xfrm>
          <a:prstGeom prst="rect">
            <a:avLst/>
          </a:prstGeom>
          <a:noFill/>
          <a:ln/>
        </p:spPr>
        <p:txBody>
          <a:bodyPr wrap="square" lIns="0" tIns="0" rIns="0" bIns="0" rtlCol="0" anchor="ctr"/>
          <a:lstStyle/>
          <a:p>
            <a:pPr marL="0" indent="0">
              <a:buNone/>
            </a:pPr>
            <a:r>
              <a:rPr lang="en-US" sz="1400" dirty="0">
                <a:solidFill>
                  <a:srgbClr val="0B2F3A"/>
                </a:solidFill>
                <a:latin typeface="Cambria" pitchFamily="34" charset="0"/>
                <a:ea typeface="Cambria" pitchFamily="34" charset="-122"/>
                <a:cs typeface="Cambria" pitchFamily="34" charset="-120"/>
              </a:rPr>
              <a:t>z = β·log S_fine + (1−β)·log S_coarse ;    q = softmax(z)</a:t>
            </a:r>
            <a:endParaRPr lang="en-US" sz="1400" dirty="0"/>
          </a:p>
        </p:txBody>
      </p:sp>
      <p:sp>
        <p:nvSpPr>
          <p:cNvPr id="14" name="Shape 11"/>
          <p:cNvSpPr/>
          <p:nvPr/>
        </p:nvSpPr>
        <p:spPr>
          <a:xfrm>
            <a:off x="548640" y="5266944"/>
            <a:ext cx="11091672" cy="859536"/>
          </a:xfrm>
          <a:prstGeom prst="roundRect">
            <a:avLst>
              <a:gd name="adj" fmla="val 8511"/>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5" name="Text 12"/>
          <p:cNvSpPr txBox="1"/>
          <p:nvPr/>
        </p:nvSpPr>
        <p:spPr>
          <a:xfrm>
            <a:off x="768096" y="5349240"/>
            <a:ext cx="2011680" cy="237744"/>
          </a:xfrm>
          <a:prstGeom prst="rect">
            <a:avLst/>
          </a:prstGeom>
          <a:noFill/>
          <a:ln/>
        </p:spPr>
        <p:txBody>
          <a:bodyPr wrap="square" lIns="0" tIns="0" rIns="0" bIns="0" rtlCol="0" anchor="ctr"/>
          <a:lstStyle/>
          <a:p>
            <a:pPr marL="0" indent="0">
              <a:buNone/>
            </a:pPr>
            <a:r>
              <a:rPr lang="en-US" sz="1100" b="1" dirty="0">
                <a:solidFill>
                  <a:srgbClr val="0C8BA1"/>
                </a:solidFill>
                <a:latin typeface="Calibri" pitchFamily="34" charset="0"/>
                <a:ea typeface="Calibri" pitchFamily="34" charset="-122"/>
                <a:cs typeface="Calibri" pitchFamily="34" charset="-120"/>
              </a:rPr>
              <a:t>Why two scales?</a:t>
            </a:r>
            <a:endParaRPr lang="en-US" sz="1100" dirty="0"/>
          </a:p>
        </p:txBody>
      </p:sp>
      <p:sp>
        <p:nvSpPr>
          <p:cNvPr id="16" name="Text 13"/>
          <p:cNvSpPr txBox="1"/>
          <p:nvPr/>
        </p:nvSpPr>
        <p:spPr>
          <a:xfrm>
            <a:off x="768096" y="5586984"/>
            <a:ext cx="10652760" cy="493776"/>
          </a:xfrm>
          <a:prstGeom prst="rect">
            <a:avLst/>
          </a:prstGeom>
          <a:noFill/>
          <a:ln/>
        </p:spPr>
        <p:txBody>
          <a:bodyPr wrap="square" lIns="0" tIns="0" rIns="0" bIns="0" rtlCol="0" anchor="ctr"/>
          <a:lstStyle/>
          <a:p>
            <a:pPr marL="0" indent="0">
              <a:lnSpc>
                <a:spcPts val="1450"/>
              </a:lnSpc>
              <a:buNone/>
            </a:pPr>
            <a:r>
              <a:rPr lang="en-US" sz="1150" dirty="0">
                <a:solidFill>
                  <a:srgbClr val="0B2F3A"/>
                </a:solidFill>
                <a:latin typeface="Calibri" pitchFamily="34" charset="0"/>
                <a:ea typeface="Calibri" pitchFamily="34" charset="-122"/>
                <a:cs typeface="Calibri" pitchFamily="34" charset="-120"/>
              </a:rPr>
              <a:t>Single-scale superpixels trade spatial smoothness against boundary precision: coarse regions are smooth but blur tissue borders, fine regions are precise but noisy. Fusing the two priors in log-probability space — a product of experts weighted by β ∈ [0,1] — keeps both properties. Empirically the fused prior beats either scale alone (52.11 vs 48.05 / 44.70 mIoU on DFUTissue).</a:t>
            </a:r>
            <a:endParaRPr lang="en-US" sz="1150" dirty="0"/>
          </a:p>
        </p:txBody>
      </p:sp>
      <p:sp>
        <p:nvSpPr>
          <p:cNvPr id="18" name="Text 14"/>
          <p:cNvSpPr txBox="1"/>
          <p:nvPr/>
        </p:nvSpPr>
        <p:spPr>
          <a:xfrm>
            <a:off x="548640" y="6428232"/>
            <a:ext cx="8686800" cy="237744"/>
          </a:xfrm>
          <a:prstGeom prst="rect">
            <a:avLst/>
          </a:prstGeom>
          <a:noFill/>
          <a:ln/>
        </p:spPr>
        <p:txBody>
          <a:bodyPr wrap="square" lIns="0" tIns="0" rIns="0" bIns="0" rtlCol="0" anchor="ctr"/>
          <a:lstStyle/>
          <a:p>
            <a:pPr marL="0" indent="0">
              <a:buNone/>
            </a:pPr>
            <a:r>
              <a:rPr lang="en-US" sz="900" dirty="0">
                <a:solidFill>
                  <a:srgbClr val="9AAFB6"/>
                </a:solidFill>
                <a:latin typeface="Calibri" pitchFamily="34" charset="0"/>
                <a:ea typeface="Calibri" pitchFamily="34" charset="-122"/>
                <a:cs typeface="Calibri" pitchFamily="34" charset="-120"/>
              </a:rPr>
              <a:t>LUTSeg  ·  ISIC Workshop @ MICCAI 2026</a:t>
            </a:r>
            <a:endParaRPr lang="en-US" sz="900" dirty="0"/>
          </a:p>
        </p:txBody>
      </p:sp>
      <p:sp>
        <p:nvSpPr>
          <p:cNvPr id="19" name="Text 15"/>
          <p:cNvSpPr txBox="1"/>
          <p:nvPr/>
        </p:nvSpPr>
        <p:spPr>
          <a:xfrm>
            <a:off x="10728655" y="6428232"/>
            <a:ext cx="914400" cy="237744"/>
          </a:xfrm>
          <a:prstGeom prst="rect">
            <a:avLst/>
          </a:prstGeom>
          <a:noFill/>
          <a:ln/>
        </p:spPr>
        <p:txBody>
          <a:bodyPr wrap="square" lIns="0" tIns="0" rIns="0" bIns="0" rtlCol="0" anchor="ctr"/>
          <a:lstStyle/>
          <a:p>
            <a:pPr marL="0" indent="0" algn="r">
              <a:buNone/>
            </a:pPr>
            <a:r>
              <a:rPr lang="en-US" sz="900" dirty="0">
                <a:solidFill>
                  <a:srgbClr val="9AAFB6"/>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329184"/>
            <a:ext cx="11094415" cy="237744"/>
          </a:xfrm>
          <a:prstGeom prst="rect">
            <a:avLst/>
          </a:prstGeom>
          <a:noFill/>
          <a:ln/>
        </p:spPr>
        <p:txBody>
          <a:bodyPr wrap="square" lIns="0" tIns="0" rIns="0" bIns="0" rtlCol="0" anchor="ctr"/>
          <a:lstStyle/>
          <a:p>
            <a:pPr marL="0" indent="0">
              <a:buNone/>
            </a:pPr>
            <a:r>
              <a:rPr lang="en-US" sz="1150" b="1" kern="0" spc="160" dirty="0">
                <a:solidFill>
                  <a:srgbClr val="0C8BA1"/>
                </a:solidFill>
                <a:latin typeface="Calibri" pitchFamily="34" charset="0"/>
                <a:ea typeface="Calibri" pitchFamily="34" charset="-122"/>
                <a:cs typeface="Calibri" pitchFamily="34" charset="-120"/>
              </a:rPr>
              <a:t>METHOD · BLOCK C</a:t>
            </a:r>
            <a:endParaRPr lang="en-US" sz="1150" dirty="0"/>
          </a:p>
        </p:txBody>
      </p:sp>
      <p:sp>
        <p:nvSpPr>
          <p:cNvPr id="3" name="Text 1"/>
          <p:cNvSpPr txBox="1"/>
          <p:nvPr/>
        </p:nvSpPr>
        <p:spPr>
          <a:xfrm>
            <a:off x="548640" y="585216"/>
            <a:ext cx="11094415" cy="566928"/>
          </a:xfrm>
          <a:prstGeom prst="rect">
            <a:avLst/>
          </a:prstGeom>
          <a:noFill/>
          <a:ln/>
        </p:spPr>
        <p:txBody>
          <a:bodyPr wrap="square" lIns="0" tIns="0" rIns="0" bIns="0" rtlCol="0" anchor="t"/>
          <a:lstStyle/>
          <a:p>
            <a:pPr marL="0" indent="0">
              <a:buNone/>
            </a:pPr>
            <a:r>
              <a:rPr lang="en-US" sz="3000" b="1" dirty="0">
                <a:solidFill>
                  <a:srgbClr val="0B2F3A"/>
                </a:solidFill>
                <a:latin typeface="Cambria" pitchFamily="34" charset="0"/>
                <a:ea typeface="Cambria" pitchFamily="34" charset="-122"/>
                <a:cs typeface="Cambria" pitchFamily="34" charset="-120"/>
              </a:rPr>
              <a:t>Pixel-adaptive teacher–prior fusion</a:t>
            </a:r>
            <a:endParaRPr lang="en-US" sz="3000" dirty="0"/>
          </a:p>
        </p:txBody>
      </p:sp>
      <p:pic>
        <p:nvPicPr>
          <p:cNvPr id="4" name="Image 0" descr="/home/claude/deck/img/fig3_C.png"/>
          <p:cNvPicPr>
            <a:picLocks noChangeAspect="1"/>
          </p:cNvPicPr>
          <p:nvPr/>
        </p:nvPicPr>
        <p:blipFill>
          <a:blip r:embed="rId3"/>
          <a:stretch>
            <a:fillRect/>
          </a:stretch>
        </p:blipFill>
        <p:spPr>
          <a:xfrm>
            <a:off x="548640" y="1207008"/>
            <a:ext cx="2788920" cy="3328416"/>
          </a:xfrm>
          <a:prstGeom prst="rect">
            <a:avLst/>
          </a:prstGeom>
        </p:spPr>
      </p:pic>
      <p:sp>
        <p:nvSpPr>
          <p:cNvPr id="5" name="Shape 2"/>
          <p:cNvSpPr/>
          <p:nvPr/>
        </p:nvSpPr>
        <p:spPr>
          <a:xfrm>
            <a:off x="3767328" y="1207008"/>
            <a:ext cx="7872984" cy="914400"/>
          </a:xfrm>
          <a:prstGeom prst="roundRect">
            <a:avLst>
              <a:gd name="adj" fmla="val 8000"/>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6" name="Text 3"/>
          <p:cNvSpPr txBox="1"/>
          <p:nvPr/>
        </p:nvSpPr>
        <p:spPr>
          <a:xfrm>
            <a:off x="3968496" y="1298448"/>
            <a:ext cx="2743200" cy="237744"/>
          </a:xfrm>
          <a:prstGeom prst="rect">
            <a:avLst/>
          </a:prstGeom>
          <a:noFill/>
          <a:ln/>
        </p:spPr>
        <p:txBody>
          <a:bodyPr wrap="square" lIns="0" tIns="0" rIns="0" bIns="0" rtlCol="0" anchor="ctr"/>
          <a:lstStyle/>
          <a:p>
            <a:pPr marL="0" indent="0">
              <a:buNone/>
            </a:pPr>
            <a:r>
              <a:rPr lang="en-US" sz="1100" b="1" dirty="0">
                <a:solidFill>
                  <a:srgbClr val="0C8BA1"/>
                </a:solidFill>
                <a:latin typeface="Calibri" pitchFamily="34" charset="0"/>
                <a:ea typeface="Calibri" pitchFamily="34" charset="-122"/>
                <a:cs typeface="Calibri" pitchFamily="34" charset="-120"/>
              </a:rPr>
              <a:t>Teacher confidence</a:t>
            </a:r>
            <a:endParaRPr lang="en-US" sz="1100" dirty="0"/>
          </a:p>
        </p:txBody>
      </p:sp>
      <p:sp>
        <p:nvSpPr>
          <p:cNvPr id="7" name="Text 4"/>
          <p:cNvSpPr txBox="1"/>
          <p:nvPr/>
        </p:nvSpPr>
        <p:spPr>
          <a:xfrm>
            <a:off x="3968496" y="1554480"/>
            <a:ext cx="7470648" cy="457200"/>
          </a:xfrm>
          <a:prstGeom prst="rect">
            <a:avLst/>
          </a:prstGeom>
          <a:noFill/>
          <a:ln/>
        </p:spPr>
        <p:txBody>
          <a:bodyPr wrap="square" lIns="0" tIns="0" rIns="0" bIns="0" rtlCol="0" anchor="ctr"/>
          <a:lstStyle/>
          <a:p>
            <a:pPr marL="0" indent="0">
              <a:lnSpc>
                <a:spcPts val="1500"/>
              </a:lnSpc>
              <a:buNone/>
            </a:pPr>
            <a:r>
              <a:rPr lang="en-US" sz="1200" dirty="0">
                <a:solidFill>
                  <a:srgbClr val="0B2F3A"/>
                </a:solidFill>
                <a:latin typeface="Calibri" pitchFamily="34" charset="0"/>
                <a:ea typeface="Calibri" pitchFamily="34" charset="-122"/>
                <a:cs typeface="Calibri" pitchFamily="34" charset="-120"/>
              </a:rPr>
              <a:t>conf(x) = max_c p_c(x)   —   p(x) are the EMA-teacher pixel probabilities on the weakly augmented view; q(x) is the multi-scale prior on the same view.</a:t>
            </a:r>
            <a:endParaRPr lang="en-US" sz="1200" dirty="0"/>
          </a:p>
        </p:txBody>
      </p:sp>
      <p:sp>
        <p:nvSpPr>
          <p:cNvPr id="8" name="Shape 5"/>
          <p:cNvSpPr/>
          <p:nvPr/>
        </p:nvSpPr>
        <p:spPr>
          <a:xfrm>
            <a:off x="3767328" y="2249424"/>
            <a:ext cx="7872984" cy="868680"/>
          </a:xfrm>
          <a:prstGeom prst="roundRect">
            <a:avLst>
              <a:gd name="adj" fmla="val 8421"/>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9" name="Text 6"/>
          <p:cNvSpPr txBox="1"/>
          <p:nvPr/>
        </p:nvSpPr>
        <p:spPr>
          <a:xfrm>
            <a:off x="11073384" y="2322576"/>
            <a:ext cx="457200" cy="219456"/>
          </a:xfrm>
          <a:prstGeom prst="rect">
            <a:avLst/>
          </a:prstGeom>
          <a:noFill/>
          <a:ln/>
        </p:spPr>
        <p:txBody>
          <a:bodyPr wrap="square" lIns="0" tIns="0" rIns="0" bIns="0" rtlCol="0" anchor="ctr"/>
          <a:lstStyle/>
          <a:p>
            <a:pPr marL="0" indent="0" algn="r">
              <a:buNone/>
            </a:pPr>
            <a:r>
              <a:rPr lang="en-US" sz="1000" dirty="0">
                <a:solidFill>
                  <a:srgbClr val="0A6673"/>
                </a:solidFill>
                <a:latin typeface="Calibri" pitchFamily="34" charset="0"/>
                <a:ea typeface="Calibri" pitchFamily="34" charset="-122"/>
                <a:cs typeface="Calibri" pitchFamily="34" charset="-120"/>
              </a:rPr>
              <a:t>(3)</a:t>
            </a:r>
            <a:endParaRPr lang="en-US" sz="1000" dirty="0"/>
          </a:p>
        </p:txBody>
      </p:sp>
      <p:sp>
        <p:nvSpPr>
          <p:cNvPr id="10" name="Text 7"/>
          <p:cNvSpPr txBox="1"/>
          <p:nvPr/>
        </p:nvSpPr>
        <p:spPr>
          <a:xfrm>
            <a:off x="3913632" y="2295144"/>
            <a:ext cx="7141464" cy="777240"/>
          </a:xfrm>
          <a:prstGeom prst="rect">
            <a:avLst/>
          </a:prstGeom>
          <a:noFill/>
          <a:ln/>
        </p:spPr>
        <p:txBody>
          <a:bodyPr wrap="square" lIns="0" tIns="0" rIns="0" bIns="0" rtlCol="0" anchor="ctr"/>
          <a:lstStyle/>
          <a:p>
            <a:pPr marL="0" indent="0">
              <a:buNone/>
            </a:pPr>
            <a:r>
              <a:rPr lang="en-US" sz="1400" dirty="0">
                <a:solidFill>
                  <a:srgbClr val="0B2F3A"/>
                </a:solidFill>
                <a:latin typeface="Cambria" pitchFamily="34" charset="0"/>
                <a:ea typeface="Cambria" pitchFamily="34" charset="-122"/>
                <a:cs typeface="Cambria" pitchFamily="34" charset="-120"/>
              </a:rPr>
              <a:t>α(x) = α_max · min( 1 ,  max( 0 , (τ − conf(x)) / τ ) )</a:t>
            </a:r>
            <a:endParaRPr lang="en-US" sz="1400" dirty="0"/>
          </a:p>
        </p:txBody>
      </p:sp>
      <p:sp>
        <p:nvSpPr>
          <p:cNvPr id="11" name="Shape 8"/>
          <p:cNvSpPr/>
          <p:nvPr/>
        </p:nvSpPr>
        <p:spPr>
          <a:xfrm>
            <a:off x="3767328" y="3246120"/>
            <a:ext cx="7872984" cy="868680"/>
          </a:xfrm>
          <a:prstGeom prst="roundRect">
            <a:avLst>
              <a:gd name="adj" fmla="val 8421"/>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2" name="Text 9"/>
          <p:cNvSpPr txBox="1"/>
          <p:nvPr/>
        </p:nvSpPr>
        <p:spPr>
          <a:xfrm>
            <a:off x="11073384" y="3319272"/>
            <a:ext cx="457200" cy="219456"/>
          </a:xfrm>
          <a:prstGeom prst="rect">
            <a:avLst/>
          </a:prstGeom>
          <a:noFill/>
          <a:ln/>
        </p:spPr>
        <p:txBody>
          <a:bodyPr wrap="square" lIns="0" tIns="0" rIns="0" bIns="0" rtlCol="0" anchor="ctr"/>
          <a:lstStyle/>
          <a:p>
            <a:pPr marL="0" indent="0" algn="r">
              <a:buNone/>
            </a:pPr>
            <a:r>
              <a:rPr lang="en-US" sz="1000" dirty="0">
                <a:solidFill>
                  <a:srgbClr val="0A6673"/>
                </a:solidFill>
                <a:latin typeface="Calibri" pitchFamily="34" charset="0"/>
                <a:ea typeface="Calibri" pitchFamily="34" charset="-122"/>
                <a:cs typeface="Calibri" pitchFamily="34" charset="-120"/>
              </a:rPr>
              <a:t>(4)</a:t>
            </a:r>
            <a:endParaRPr lang="en-US" sz="1000" dirty="0"/>
          </a:p>
        </p:txBody>
      </p:sp>
      <p:sp>
        <p:nvSpPr>
          <p:cNvPr id="13" name="Text 10"/>
          <p:cNvSpPr txBox="1"/>
          <p:nvPr/>
        </p:nvSpPr>
        <p:spPr>
          <a:xfrm>
            <a:off x="3913632" y="3291840"/>
            <a:ext cx="7141464" cy="777240"/>
          </a:xfrm>
          <a:prstGeom prst="rect">
            <a:avLst/>
          </a:prstGeom>
          <a:noFill/>
          <a:ln/>
        </p:spPr>
        <p:txBody>
          <a:bodyPr wrap="square" lIns="0" tIns="0" rIns="0" bIns="0" rtlCol="0" anchor="ctr"/>
          <a:lstStyle/>
          <a:p>
            <a:pPr marL="0" indent="0">
              <a:buNone/>
            </a:pPr>
            <a:r>
              <a:rPr lang="en-US" sz="1400" dirty="0">
                <a:solidFill>
                  <a:srgbClr val="0B2F3A"/>
                </a:solidFill>
                <a:latin typeface="Cambria" pitchFamily="34" charset="0"/>
                <a:ea typeface="Cambria" pitchFamily="34" charset="-122"/>
                <a:cs typeface="Cambria" pitchFamily="34" charset="-120"/>
              </a:rPr>
              <a:t>p̃(x) = softmax( (1 − α(x))·log p(x)  +  α(x)·log q(x) )</a:t>
            </a:r>
            <a:endParaRPr lang="en-US" sz="1400" dirty="0"/>
          </a:p>
        </p:txBody>
      </p:sp>
      <p:sp>
        <p:nvSpPr>
          <p:cNvPr id="14" name="Text 11"/>
          <p:cNvSpPr txBox="1"/>
          <p:nvPr/>
        </p:nvSpPr>
        <p:spPr>
          <a:xfrm>
            <a:off x="3767328" y="4187952"/>
            <a:ext cx="7872984" cy="457200"/>
          </a:xfrm>
          <a:prstGeom prst="rect">
            <a:avLst/>
          </a:prstGeom>
          <a:noFill/>
          <a:ln/>
        </p:spPr>
        <p:txBody>
          <a:bodyPr wrap="square" lIns="0" tIns="0" rIns="0" bIns="0" rtlCol="0" anchor="ctr"/>
          <a:lstStyle/>
          <a:p>
            <a:pPr marL="0" indent="0">
              <a:lnSpc>
                <a:spcPts val="1500"/>
              </a:lnSpc>
              <a:buNone/>
            </a:pPr>
            <a:r>
              <a:rPr lang="en-US" sz="1200" i="1" dirty="0">
                <a:solidFill>
                  <a:srgbClr val="0A6673"/>
                </a:solidFill>
                <a:latin typeface="Calibri" pitchFamily="34" charset="0"/>
                <a:ea typeface="Calibri" pitchFamily="34" charset="-122"/>
                <a:cs typeface="Calibri" pitchFamily="34" charset="-120"/>
              </a:rPr>
              <a:t>A weighted product of experts in log-probability space: the prior has greater influence where the teacher is uncertain, and negligible influence where it is confident.</a:t>
            </a:r>
            <a:endParaRPr lang="en-US" sz="1200" dirty="0"/>
          </a:p>
        </p:txBody>
      </p:sp>
      <p:sp>
        <p:nvSpPr>
          <p:cNvPr id="15" name="Shape 12"/>
          <p:cNvSpPr/>
          <p:nvPr/>
        </p:nvSpPr>
        <p:spPr>
          <a:xfrm>
            <a:off x="548640" y="4754880"/>
            <a:ext cx="3575304" cy="1371600"/>
          </a:xfrm>
          <a:prstGeom prst="roundRect">
            <a:avLst>
              <a:gd name="adj" fmla="val 5333"/>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6" name="Text 13"/>
          <p:cNvSpPr txBox="1"/>
          <p:nvPr/>
        </p:nvSpPr>
        <p:spPr>
          <a:xfrm>
            <a:off x="749808" y="4864608"/>
            <a:ext cx="3172968" cy="365760"/>
          </a:xfrm>
          <a:prstGeom prst="rect">
            <a:avLst/>
          </a:prstGeom>
          <a:noFill/>
          <a:ln/>
        </p:spPr>
        <p:txBody>
          <a:bodyPr wrap="square" lIns="0" tIns="0" rIns="0" bIns="0" rtlCol="0" anchor="ctr"/>
          <a:lstStyle/>
          <a:p>
            <a:pPr marL="0" indent="0">
              <a:buNone/>
            </a:pPr>
            <a:r>
              <a:rPr lang="en-US" sz="1800" b="1" dirty="0">
                <a:solidFill>
                  <a:srgbClr val="C75146"/>
                </a:solidFill>
                <a:latin typeface="Cambria" pitchFamily="34" charset="0"/>
                <a:ea typeface="Cambria" pitchFamily="34" charset="-122"/>
                <a:cs typeface="Cambria" pitchFamily="34" charset="-120"/>
              </a:rPr>
              <a:t>α_max = 0.25</a:t>
            </a:r>
            <a:endParaRPr lang="en-US" sz="1800" dirty="0"/>
          </a:p>
        </p:txBody>
      </p:sp>
      <p:sp>
        <p:nvSpPr>
          <p:cNvPr id="17" name="Text 14"/>
          <p:cNvSpPr txBox="1"/>
          <p:nvPr/>
        </p:nvSpPr>
        <p:spPr>
          <a:xfrm>
            <a:off x="749808" y="5248656"/>
            <a:ext cx="3172968" cy="786384"/>
          </a:xfrm>
          <a:prstGeom prst="rect">
            <a:avLst/>
          </a:prstGeom>
          <a:noFill/>
          <a:ln/>
        </p:spPr>
        <p:txBody>
          <a:bodyPr wrap="square" lIns="0" tIns="0" rIns="0" bIns="0" rtlCol="0" anchor="ctr"/>
          <a:lstStyle/>
          <a:p>
            <a:pPr marL="0" indent="0">
              <a:lnSpc>
                <a:spcPts val="1550"/>
              </a:lnSpc>
              <a:buNone/>
            </a:pPr>
            <a:r>
              <a:rPr lang="en-US" sz="1200" dirty="0">
                <a:solidFill>
                  <a:srgbClr val="5B6E75"/>
                </a:solidFill>
                <a:latin typeface="Calibri" pitchFamily="34" charset="0"/>
                <a:ea typeface="Calibri" pitchFamily="34" charset="-122"/>
                <a:cs typeface="Calibri" pitchFamily="34" charset="-120"/>
              </a:rPr>
              <a:t>best setting — the prior never fully overrides the teacher</a:t>
            </a:r>
            <a:endParaRPr lang="en-US" sz="1200" dirty="0"/>
          </a:p>
        </p:txBody>
      </p:sp>
      <p:sp>
        <p:nvSpPr>
          <p:cNvPr id="18" name="Shape 15"/>
          <p:cNvSpPr/>
          <p:nvPr/>
        </p:nvSpPr>
        <p:spPr>
          <a:xfrm>
            <a:off x="4357116" y="4754880"/>
            <a:ext cx="3575304" cy="1371600"/>
          </a:xfrm>
          <a:prstGeom prst="roundRect">
            <a:avLst>
              <a:gd name="adj" fmla="val 5333"/>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19" name="Text 16"/>
          <p:cNvSpPr txBox="1"/>
          <p:nvPr/>
        </p:nvSpPr>
        <p:spPr>
          <a:xfrm>
            <a:off x="4558284" y="4864608"/>
            <a:ext cx="3172968" cy="365760"/>
          </a:xfrm>
          <a:prstGeom prst="rect">
            <a:avLst/>
          </a:prstGeom>
          <a:noFill/>
          <a:ln/>
        </p:spPr>
        <p:txBody>
          <a:bodyPr wrap="square" lIns="0" tIns="0" rIns="0" bIns="0" rtlCol="0" anchor="ctr"/>
          <a:lstStyle/>
          <a:p>
            <a:pPr marL="0" indent="0">
              <a:buNone/>
            </a:pPr>
            <a:r>
              <a:rPr lang="en-US" sz="1800" b="1" dirty="0">
                <a:solidFill>
                  <a:srgbClr val="0C8BA1"/>
                </a:solidFill>
                <a:latin typeface="Cambria" pitchFamily="34" charset="0"/>
                <a:ea typeface="Cambria" pitchFamily="34" charset="-122"/>
                <a:cs typeface="Cambria" pitchFamily="34" charset="-120"/>
              </a:rPr>
              <a:t>τ ∈ [0.80, 0.95]</a:t>
            </a:r>
            <a:endParaRPr lang="en-US" sz="1800" dirty="0"/>
          </a:p>
        </p:txBody>
      </p:sp>
      <p:sp>
        <p:nvSpPr>
          <p:cNvPr id="20" name="Text 17"/>
          <p:cNvSpPr txBox="1"/>
          <p:nvPr/>
        </p:nvSpPr>
        <p:spPr>
          <a:xfrm>
            <a:off x="4558284" y="5248656"/>
            <a:ext cx="3172968" cy="786384"/>
          </a:xfrm>
          <a:prstGeom prst="rect">
            <a:avLst/>
          </a:prstGeom>
          <a:noFill/>
          <a:ln/>
        </p:spPr>
        <p:txBody>
          <a:bodyPr wrap="square" lIns="0" tIns="0" rIns="0" bIns="0" rtlCol="0" anchor="ctr"/>
          <a:lstStyle/>
          <a:p>
            <a:pPr marL="0" indent="0">
              <a:lnSpc>
                <a:spcPts val="1550"/>
              </a:lnSpc>
              <a:buNone/>
            </a:pPr>
            <a:r>
              <a:rPr lang="en-US" sz="1200" dirty="0">
                <a:solidFill>
                  <a:srgbClr val="5B6E75"/>
                </a:solidFill>
                <a:latin typeface="Calibri" pitchFamily="34" charset="0"/>
                <a:ea typeface="Calibri" pitchFamily="34" charset="-122"/>
                <a:cs typeface="Calibri" pitchFamily="34" charset="-120"/>
              </a:rPr>
              <a:t>performance varies by ≤ 0.35 mIoU on LUTSeg 1/8 — robust</a:t>
            </a:r>
            <a:endParaRPr lang="en-US" sz="1200" dirty="0"/>
          </a:p>
        </p:txBody>
      </p:sp>
      <p:sp>
        <p:nvSpPr>
          <p:cNvPr id="21" name="Shape 18"/>
          <p:cNvSpPr/>
          <p:nvPr/>
        </p:nvSpPr>
        <p:spPr>
          <a:xfrm>
            <a:off x="8165592" y="4754880"/>
            <a:ext cx="3575304" cy="1371600"/>
          </a:xfrm>
          <a:prstGeom prst="roundRect">
            <a:avLst>
              <a:gd name="adj" fmla="val 5333"/>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22" name="Text 19"/>
          <p:cNvSpPr txBox="1"/>
          <p:nvPr/>
        </p:nvSpPr>
        <p:spPr>
          <a:xfrm>
            <a:off x="8366760" y="4864608"/>
            <a:ext cx="3172968" cy="365760"/>
          </a:xfrm>
          <a:prstGeom prst="rect">
            <a:avLst/>
          </a:prstGeom>
          <a:noFill/>
          <a:ln/>
        </p:spPr>
        <p:txBody>
          <a:bodyPr wrap="square" lIns="0" tIns="0" rIns="0" bIns="0" rtlCol="0" anchor="ctr"/>
          <a:lstStyle/>
          <a:p>
            <a:pPr marL="0" indent="0">
              <a:buNone/>
            </a:pPr>
            <a:r>
              <a:rPr lang="en-US" sz="1800" b="1" dirty="0">
                <a:solidFill>
                  <a:srgbClr val="0A6673"/>
                </a:solidFill>
                <a:latin typeface="Cambria" pitchFamily="34" charset="0"/>
                <a:ea typeface="Cambria" pitchFamily="34" charset="-122"/>
                <a:cs typeface="Cambria" pitchFamily="34" charset="-120"/>
              </a:rPr>
              <a:t>Confidence-gated</a:t>
            </a:r>
            <a:endParaRPr lang="en-US" sz="1800" dirty="0"/>
          </a:p>
        </p:txBody>
      </p:sp>
      <p:sp>
        <p:nvSpPr>
          <p:cNvPr id="23" name="Text 20"/>
          <p:cNvSpPr txBox="1"/>
          <p:nvPr/>
        </p:nvSpPr>
        <p:spPr>
          <a:xfrm>
            <a:off x="8366760" y="5248656"/>
            <a:ext cx="3172968" cy="786384"/>
          </a:xfrm>
          <a:prstGeom prst="rect">
            <a:avLst/>
          </a:prstGeom>
          <a:noFill/>
          <a:ln/>
        </p:spPr>
        <p:txBody>
          <a:bodyPr wrap="square" lIns="0" tIns="0" rIns="0" bIns="0" rtlCol="0" anchor="ctr"/>
          <a:lstStyle/>
          <a:p>
            <a:pPr marL="0" indent="0">
              <a:lnSpc>
                <a:spcPts val="1550"/>
              </a:lnSpc>
              <a:buNone/>
            </a:pPr>
            <a:r>
              <a:rPr lang="en-US" sz="1200" dirty="0">
                <a:solidFill>
                  <a:srgbClr val="5B6E75"/>
                </a:solidFill>
                <a:latin typeface="Calibri" pitchFamily="34" charset="0"/>
                <a:ea typeface="Calibri" pitchFamily="34" charset="-122"/>
                <a:cs typeface="Calibri" pitchFamily="34" charset="-120"/>
              </a:rPr>
              <a:t>directly answers the inter-rater finding: ambiguity gets external evidence, not blind self-training</a:t>
            </a:r>
            <a:endParaRPr lang="en-US" sz="1200" dirty="0"/>
          </a:p>
        </p:txBody>
      </p:sp>
      <p:sp>
        <p:nvSpPr>
          <p:cNvPr id="25" name="Text 21"/>
          <p:cNvSpPr txBox="1"/>
          <p:nvPr/>
        </p:nvSpPr>
        <p:spPr>
          <a:xfrm>
            <a:off x="548640" y="6428232"/>
            <a:ext cx="8686800" cy="237744"/>
          </a:xfrm>
          <a:prstGeom prst="rect">
            <a:avLst/>
          </a:prstGeom>
          <a:noFill/>
          <a:ln/>
        </p:spPr>
        <p:txBody>
          <a:bodyPr wrap="square" lIns="0" tIns="0" rIns="0" bIns="0" rtlCol="0" anchor="ctr"/>
          <a:lstStyle/>
          <a:p>
            <a:pPr marL="0" indent="0">
              <a:buNone/>
            </a:pPr>
            <a:r>
              <a:rPr lang="en-US" sz="900" dirty="0">
                <a:solidFill>
                  <a:srgbClr val="9AAFB6"/>
                </a:solidFill>
                <a:latin typeface="Calibri" pitchFamily="34" charset="0"/>
                <a:ea typeface="Calibri" pitchFamily="34" charset="-122"/>
                <a:cs typeface="Calibri" pitchFamily="34" charset="-120"/>
              </a:rPr>
              <a:t>LUTSeg  ·  ISIC Workshop @ MICCAI 2026</a:t>
            </a:r>
            <a:endParaRPr lang="en-US" sz="900" dirty="0"/>
          </a:p>
        </p:txBody>
      </p:sp>
      <p:sp>
        <p:nvSpPr>
          <p:cNvPr id="26" name="Text 22"/>
          <p:cNvSpPr txBox="1"/>
          <p:nvPr/>
        </p:nvSpPr>
        <p:spPr>
          <a:xfrm>
            <a:off x="10728655" y="6428232"/>
            <a:ext cx="914400" cy="237744"/>
          </a:xfrm>
          <a:prstGeom prst="rect">
            <a:avLst/>
          </a:prstGeom>
          <a:noFill/>
          <a:ln/>
        </p:spPr>
        <p:txBody>
          <a:bodyPr wrap="square" lIns="0" tIns="0" rIns="0" bIns="0" rtlCol="0" anchor="ctr"/>
          <a:lstStyle/>
          <a:p>
            <a:pPr marL="0" indent="0" algn="r">
              <a:buNone/>
            </a:pPr>
            <a:r>
              <a:rPr lang="en-US" sz="900" dirty="0">
                <a:solidFill>
                  <a:srgbClr val="9AAFB6"/>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329184"/>
            <a:ext cx="11094415" cy="237744"/>
          </a:xfrm>
          <a:prstGeom prst="rect">
            <a:avLst/>
          </a:prstGeom>
          <a:noFill/>
          <a:ln/>
        </p:spPr>
        <p:txBody>
          <a:bodyPr wrap="square" lIns="0" tIns="0" rIns="0" bIns="0" rtlCol="0" anchor="ctr"/>
          <a:lstStyle/>
          <a:p>
            <a:pPr marL="0" indent="0">
              <a:buNone/>
            </a:pPr>
            <a:r>
              <a:rPr lang="en-US" sz="1150" b="1" kern="0" spc="160" dirty="0">
                <a:solidFill>
                  <a:srgbClr val="0C8BA1"/>
                </a:solidFill>
                <a:latin typeface="Calibri" pitchFamily="34" charset="0"/>
                <a:ea typeface="Calibri" pitchFamily="34" charset="-122"/>
                <a:cs typeface="Calibri" pitchFamily="34" charset="-120"/>
              </a:rPr>
              <a:t>METHOD · OBJECTIVES</a:t>
            </a:r>
            <a:endParaRPr lang="en-US" sz="1150" dirty="0"/>
          </a:p>
        </p:txBody>
      </p:sp>
      <p:sp>
        <p:nvSpPr>
          <p:cNvPr id="3" name="Text 1"/>
          <p:cNvSpPr txBox="1"/>
          <p:nvPr/>
        </p:nvSpPr>
        <p:spPr>
          <a:xfrm>
            <a:off x="548640" y="585216"/>
            <a:ext cx="11094415" cy="566928"/>
          </a:xfrm>
          <a:prstGeom prst="rect">
            <a:avLst/>
          </a:prstGeom>
          <a:noFill/>
          <a:ln/>
        </p:spPr>
        <p:txBody>
          <a:bodyPr wrap="square" lIns="0" tIns="0" rIns="0" bIns="0" rtlCol="0" anchor="t"/>
          <a:lstStyle/>
          <a:p>
            <a:pPr marL="0" indent="0">
              <a:buNone/>
            </a:pPr>
            <a:r>
              <a:rPr lang="en-US" sz="3000" b="1" dirty="0">
                <a:solidFill>
                  <a:srgbClr val="0B2F3A"/>
                </a:solidFill>
                <a:latin typeface="Cambria" pitchFamily="34" charset="0"/>
                <a:ea typeface="Cambria" pitchFamily="34" charset="-122"/>
                <a:cs typeface="Cambria" pitchFamily="34" charset="-120"/>
              </a:rPr>
              <a:t>Training objectives and experimental setup</a:t>
            </a:r>
            <a:endParaRPr lang="en-US" sz="3000" dirty="0"/>
          </a:p>
        </p:txBody>
      </p:sp>
      <p:sp>
        <p:nvSpPr>
          <p:cNvPr id="4" name="Shape 2"/>
          <p:cNvSpPr/>
          <p:nvPr/>
        </p:nvSpPr>
        <p:spPr>
          <a:xfrm>
            <a:off x="548640" y="1280160"/>
            <a:ext cx="7223760" cy="4681728"/>
          </a:xfrm>
          <a:prstGeom prst="roundRect">
            <a:avLst>
              <a:gd name="adj" fmla="val 1563"/>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5" name="Text 3"/>
          <p:cNvSpPr txBox="1"/>
          <p:nvPr/>
        </p:nvSpPr>
        <p:spPr>
          <a:xfrm>
            <a:off x="786384" y="1426464"/>
            <a:ext cx="3657600" cy="274320"/>
          </a:xfrm>
          <a:prstGeom prst="rect">
            <a:avLst/>
          </a:prstGeom>
          <a:noFill/>
          <a:ln/>
        </p:spPr>
        <p:txBody>
          <a:bodyPr wrap="square" lIns="0" tIns="0" rIns="0" bIns="0" rtlCol="0" anchor="ctr"/>
          <a:lstStyle/>
          <a:p>
            <a:pPr marL="0" indent="0">
              <a:buNone/>
            </a:pPr>
            <a:r>
              <a:rPr lang="en-US" sz="1650" b="1" dirty="0">
                <a:solidFill>
                  <a:srgbClr val="0B2F3A"/>
                </a:solidFill>
                <a:latin typeface="Cambria" pitchFamily="34" charset="0"/>
                <a:ea typeface="Cambria" pitchFamily="34" charset="-122"/>
                <a:cs typeface="Cambria" pitchFamily="34" charset="-120"/>
              </a:rPr>
              <a:t>Loss functions</a:t>
            </a:r>
            <a:endParaRPr lang="en-US" sz="1650" dirty="0"/>
          </a:p>
        </p:txBody>
      </p:sp>
      <p:sp>
        <p:nvSpPr>
          <p:cNvPr id="6" name="Text 4"/>
          <p:cNvSpPr txBox="1"/>
          <p:nvPr/>
        </p:nvSpPr>
        <p:spPr>
          <a:xfrm>
            <a:off x="786384" y="1755648"/>
            <a:ext cx="4754880" cy="219456"/>
          </a:xfrm>
          <a:prstGeom prst="rect">
            <a:avLst/>
          </a:prstGeom>
          <a:noFill/>
          <a:ln/>
        </p:spPr>
        <p:txBody>
          <a:bodyPr wrap="square" lIns="0" tIns="0" rIns="0" bIns="0" rtlCol="0" anchor="ctr"/>
          <a:lstStyle/>
          <a:p>
            <a:pPr marL="0" indent="0">
              <a:buNone/>
            </a:pPr>
            <a:r>
              <a:rPr lang="en-US" sz="1050" b="1" dirty="0">
                <a:solidFill>
                  <a:srgbClr val="0C8BA1"/>
                </a:solidFill>
                <a:latin typeface="Calibri" pitchFamily="34" charset="0"/>
                <a:ea typeface="Calibri" pitchFamily="34" charset="-122"/>
                <a:cs typeface="Calibri" pitchFamily="34" charset="-120"/>
              </a:rPr>
              <a:t>Supervised (labeled data)</a:t>
            </a:r>
            <a:endParaRPr lang="en-US" sz="1050" dirty="0"/>
          </a:p>
        </p:txBody>
      </p:sp>
      <p:sp>
        <p:nvSpPr>
          <p:cNvPr id="7" name="Shape 5"/>
          <p:cNvSpPr/>
          <p:nvPr/>
        </p:nvSpPr>
        <p:spPr>
          <a:xfrm>
            <a:off x="786384" y="1993392"/>
            <a:ext cx="6748272" cy="475488"/>
          </a:xfrm>
          <a:prstGeom prst="roundRect">
            <a:avLst>
              <a:gd name="adj" fmla="val 11538"/>
            </a:avLst>
          </a:prstGeom>
          <a:solidFill>
            <a:srgbClr val="EAF4F6"/>
          </a:solidFill>
          <a:ln w="9525">
            <a:solidFill>
              <a:srgbClr val="D3E1E5"/>
            </a:solidFill>
            <a:prstDash val="solid"/>
          </a:ln>
        </p:spPr>
        <p:txBody>
          <a:bodyPr/>
          <a:lstStyle/>
          <a:p>
            <a:endParaRPr lang="en-SA"/>
          </a:p>
        </p:txBody>
      </p:sp>
      <p:sp>
        <p:nvSpPr>
          <p:cNvPr id="8" name="Text 6"/>
          <p:cNvSpPr txBox="1"/>
          <p:nvPr/>
        </p:nvSpPr>
        <p:spPr>
          <a:xfrm>
            <a:off x="932688" y="1993392"/>
            <a:ext cx="6492240" cy="475488"/>
          </a:xfrm>
          <a:prstGeom prst="rect">
            <a:avLst/>
          </a:prstGeom>
          <a:noFill/>
          <a:ln/>
        </p:spPr>
        <p:txBody>
          <a:bodyPr wrap="square" lIns="0" tIns="0" rIns="0" bIns="0" rtlCol="0" anchor="ctr"/>
          <a:lstStyle/>
          <a:p>
            <a:pPr marL="0" indent="0">
              <a:buNone/>
            </a:pPr>
            <a:r>
              <a:rPr lang="en-US" sz="1300" dirty="0">
                <a:solidFill>
                  <a:srgbClr val="0B2F3A"/>
                </a:solidFill>
                <a:latin typeface="Cambria" pitchFamily="34" charset="0"/>
                <a:ea typeface="Cambria" pitchFamily="34" charset="-122"/>
                <a:cs typeface="Cambria" pitchFamily="34" charset="-120"/>
              </a:rPr>
              <a:t>ℒ_sup = CE( y , p_s )</a:t>
            </a:r>
            <a:endParaRPr lang="en-US" sz="1300" dirty="0"/>
          </a:p>
        </p:txBody>
      </p:sp>
      <p:sp>
        <p:nvSpPr>
          <p:cNvPr id="9" name="Text 7"/>
          <p:cNvSpPr txBox="1"/>
          <p:nvPr/>
        </p:nvSpPr>
        <p:spPr>
          <a:xfrm>
            <a:off x="786384" y="2651760"/>
            <a:ext cx="4754880" cy="219456"/>
          </a:xfrm>
          <a:prstGeom prst="rect">
            <a:avLst/>
          </a:prstGeom>
          <a:noFill/>
          <a:ln/>
        </p:spPr>
        <p:txBody>
          <a:bodyPr wrap="square" lIns="0" tIns="0" rIns="0" bIns="0" rtlCol="0" anchor="ctr"/>
          <a:lstStyle/>
          <a:p>
            <a:pPr marL="0" indent="0">
              <a:buNone/>
            </a:pPr>
            <a:r>
              <a:rPr lang="en-US" sz="1050" b="1" dirty="0">
                <a:solidFill>
                  <a:srgbClr val="0C8BA1"/>
                </a:solidFill>
                <a:latin typeface="Calibri" pitchFamily="34" charset="0"/>
                <a:ea typeface="Calibri" pitchFamily="34" charset="-122"/>
                <a:cs typeface="Calibri" pitchFamily="34" charset="-120"/>
              </a:rPr>
              <a:t>Unsupervised blend</a:t>
            </a:r>
            <a:endParaRPr lang="en-US" sz="1050" dirty="0"/>
          </a:p>
        </p:txBody>
      </p:sp>
      <p:sp>
        <p:nvSpPr>
          <p:cNvPr id="10" name="Text 8"/>
          <p:cNvSpPr txBox="1"/>
          <p:nvPr/>
        </p:nvSpPr>
        <p:spPr>
          <a:xfrm>
            <a:off x="5577840" y="2651760"/>
            <a:ext cx="1920240" cy="219456"/>
          </a:xfrm>
          <a:prstGeom prst="rect">
            <a:avLst/>
          </a:prstGeom>
          <a:noFill/>
          <a:ln/>
        </p:spPr>
        <p:txBody>
          <a:bodyPr wrap="square" lIns="0" tIns="0" rIns="0" bIns="0" rtlCol="0" anchor="ctr"/>
          <a:lstStyle/>
          <a:p>
            <a:pPr marL="0" indent="0" algn="r">
              <a:buNone/>
            </a:pPr>
            <a:r>
              <a:rPr lang="en-US" sz="1000" dirty="0">
                <a:solidFill>
                  <a:srgbClr val="5B6E75"/>
                </a:solidFill>
                <a:latin typeface="Calibri" pitchFamily="34" charset="0"/>
                <a:ea typeface="Calibri" pitchFamily="34" charset="-122"/>
                <a:cs typeface="Calibri" pitchFamily="34" charset="-120"/>
              </a:rPr>
              <a:t>(5)   β_soft = 0.5</a:t>
            </a:r>
            <a:endParaRPr lang="en-US" sz="1000" dirty="0"/>
          </a:p>
        </p:txBody>
      </p:sp>
      <p:sp>
        <p:nvSpPr>
          <p:cNvPr id="11" name="Shape 9"/>
          <p:cNvSpPr/>
          <p:nvPr/>
        </p:nvSpPr>
        <p:spPr>
          <a:xfrm>
            <a:off x="786384" y="2889504"/>
            <a:ext cx="6748272" cy="475488"/>
          </a:xfrm>
          <a:prstGeom prst="roundRect">
            <a:avLst>
              <a:gd name="adj" fmla="val 11538"/>
            </a:avLst>
          </a:prstGeom>
          <a:solidFill>
            <a:srgbClr val="EAF4F6"/>
          </a:solidFill>
          <a:ln w="9525">
            <a:solidFill>
              <a:srgbClr val="D3E1E5"/>
            </a:solidFill>
            <a:prstDash val="solid"/>
          </a:ln>
        </p:spPr>
        <p:txBody>
          <a:bodyPr/>
          <a:lstStyle/>
          <a:p>
            <a:endParaRPr lang="en-SA"/>
          </a:p>
        </p:txBody>
      </p:sp>
      <p:sp>
        <p:nvSpPr>
          <p:cNvPr id="12" name="Text 10"/>
          <p:cNvSpPr txBox="1"/>
          <p:nvPr/>
        </p:nvSpPr>
        <p:spPr>
          <a:xfrm>
            <a:off x="932688" y="2889504"/>
            <a:ext cx="6492240" cy="475488"/>
          </a:xfrm>
          <a:prstGeom prst="rect">
            <a:avLst/>
          </a:prstGeom>
          <a:noFill/>
          <a:ln/>
        </p:spPr>
        <p:txBody>
          <a:bodyPr wrap="square" lIns="0" tIns="0" rIns="0" bIns="0" rtlCol="0" anchor="ctr"/>
          <a:lstStyle/>
          <a:p>
            <a:pPr marL="0" indent="0">
              <a:buNone/>
            </a:pPr>
            <a:r>
              <a:rPr lang="en-US" sz="1300" dirty="0">
                <a:solidFill>
                  <a:srgbClr val="0B2F3A"/>
                </a:solidFill>
                <a:latin typeface="Cambria" pitchFamily="34" charset="0"/>
                <a:ea typeface="Cambria" pitchFamily="34" charset="-122"/>
                <a:cs typeface="Cambria" pitchFamily="34" charset="-120"/>
              </a:rPr>
              <a:t>ℒ_unsup = (1 − β_soft)·ℒ_CE^hard  +  β_soft·ℒ_KL^soft</a:t>
            </a:r>
            <a:endParaRPr lang="en-US" sz="1300" dirty="0"/>
          </a:p>
        </p:txBody>
      </p:sp>
      <p:sp>
        <p:nvSpPr>
          <p:cNvPr id="13" name="Text 11"/>
          <p:cNvSpPr txBox="1"/>
          <p:nvPr/>
        </p:nvSpPr>
        <p:spPr>
          <a:xfrm>
            <a:off x="786384" y="3547872"/>
            <a:ext cx="4754880" cy="219456"/>
          </a:xfrm>
          <a:prstGeom prst="rect">
            <a:avLst/>
          </a:prstGeom>
          <a:noFill/>
          <a:ln/>
        </p:spPr>
        <p:txBody>
          <a:bodyPr wrap="square" lIns="0" tIns="0" rIns="0" bIns="0" rtlCol="0" anchor="ctr"/>
          <a:lstStyle/>
          <a:p>
            <a:pPr marL="0" indent="0">
              <a:buNone/>
            </a:pPr>
            <a:r>
              <a:rPr lang="en-US" sz="1050" b="1" dirty="0">
                <a:solidFill>
                  <a:srgbClr val="0C8BA1"/>
                </a:solidFill>
                <a:latin typeface="Calibri" pitchFamily="34" charset="0"/>
                <a:ea typeface="Calibri" pitchFamily="34" charset="-122"/>
                <a:cs typeface="Calibri" pitchFamily="34" charset="-120"/>
              </a:rPr>
              <a:t>Hard term — confidence-masked CE</a:t>
            </a:r>
            <a:endParaRPr lang="en-US" sz="1050" dirty="0"/>
          </a:p>
        </p:txBody>
      </p:sp>
      <p:sp>
        <p:nvSpPr>
          <p:cNvPr id="14" name="Text 12"/>
          <p:cNvSpPr txBox="1"/>
          <p:nvPr/>
        </p:nvSpPr>
        <p:spPr>
          <a:xfrm>
            <a:off x="5577840" y="3547872"/>
            <a:ext cx="1920240" cy="219456"/>
          </a:xfrm>
          <a:prstGeom prst="rect">
            <a:avLst/>
          </a:prstGeom>
          <a:noFill/>
          <a:ln/>
        </p:spPr>
        <p:txBody>
          <a:bodyPr wrap="square" lIns="0" tIns="0" rIns="0" bIns="0" rtlCol="0" anchor="ctr"/>
          <a:lstStyle/>
          <a:p>
            <a:pPr marL="0" indent="0" algn="r">
              <a:buNone/>
            </a:pPr>
            <a:r>
              <a:rPr lang="en-US" sz="1000" dirty="0">
                <a:solidFill>
                  <a:srgbClr val="5B6E75"/>
                </a:solidFill>
                <a:latin typeface="Calibri" pitchFamily="34" charset="0"/>
                <a:ea typeface="Calibri" pitchFamily="34" charset="-122"/>
                <a:cs typeface="Calibri" pitchFamily="34" charset="-120"/>
              </a:rPr>
              <a:t>(6)   ŷ(x) = argmax_c p̃_c(x)</a:t>
            </a:r>
            <a:endParaRPr lang="en-US" sz="1000" dirty="0"/>
          </a:p>
        </p:txBody>
      </p:sp>
      <p:sp>
        <p:nvSpPr>
          <p:cNvPr id="15" name="Shape 13"/>
          <p:cNvSpPr/>
          <p:nvPr/>
        </p:nvSpPr>
        <p:spPr>
          <a:xfrm>
            <a:off x="786384" y="3785616"/>
            <a:ext cx="6748272" cy="475488"/>
          </a:xfrm>
          <a:prstGeom prst="roundRect">
            <a:avLst>
              <a:gd name="adj" fmla="val 11538"/>
            </a:avLst>
          </a:prstGeom>
          <a:solidFill>
            <a:srgbClr val="EAF4F6"/>
          </a:solidFill>
          <a:ln w="9525">
            <a:solidFill>
              <a:srgbClr val="D3E1E5"/>
            </a:solidFill>
            <a:prstDash val="solid"/>
          </a:ln>
        </p:spPr>
        <p:txBody>
          <a:bodyPr/>
          <a:lstStyle/>
          <a:p>
            <a:endParaRPr lang="en-SA"/>
          </a:p>
        </p:txBody>
      </p:sp>
      <p:sp>
        <p:nvSpPr>
          <p:cNvPr id="16" name="Text 14"/>
          <p:cNvSpPr txBox="1"/>
          <p:nvPr/>
        </p:nvSpPr>
        <p:spPr>
          <a:xfrm>
            <a:off x="932688" y="3785616"/>
            <a:ext cx="6492240" cy="475488"/>
          </a:xfrm>
          <a:prstGeom prst="rect">
            <a:avLst/>
          </a:prstGeom>
          <a:noFill/>
          <a:ln/>
        </p:spPr>
        <p:txBody>
          <a:bodyPr wrap="square" lIns="0" tIns="0" rIns="0" bIns="0" rtlCol="0" anchor="ctr"/>
          <a:lstStyle/>
          <a:p>
            <a:pPr marL="0" indent="0">
              <a:buNone/>
            </a:pPr>
            <a:r>
              <a:rPr lang="en-US" sz="1300" dirty="0">
                <a:solidFill>
                  <a:srgbClr val="0B2F3A"/>
                </a:solidFill>
                <a:latin typeface="Cambria" pitchFamily="34" charset="0"/>
                <a:ea typeface="Cambria" pitchFamily="34" charset="-122"/>
                <a:cs typeface="Cambria" pitchFamily="34" charset="-120"/>
              </a:rPr>
              <a:t>ℒ_CE^hard = Σ_x m(x)·CE( ŷ(x) , p_s(x) ),    m(x) = 1[ max_c p̃_c(x) ≥ γ ]</a:t>
            </a:r>
            <a:endParaRPr lang="en-US" sz="1300" dirty="0"/>
          </a:p>
        </p:txBody>
      </p:sp>
      <p:sp>
        <p:nvSpPr>
          <p:cNvPr id="17" name="Text 15"/>
          <p:cNvSpPr txBox="1"/>
          <p:nvPr/>
        </p:nvSpPr>
        <p:spPr>
          <a:xfrm>
            <a:off x="786384" y="4443984"/>
            <a:ext cx="4754880" cy="219456"/>
          </a:xfrm>
          <a:prstGeom prst="rect">
            <a:avLst/>
          </a:prstGeom>
          <a:noFill/>
          <a:ln/>
        </p:spPr>
        <p:txBody>
          <a:bodyPr wrap="square" lIns="0" tIns="0" rIns="0" bIns="0" rtlCol="0" anchor="ctr"/>
          <a:lstStyle/>
          <a:p>
            <a:pPr marL="0" indent="0">
              <a:buNone/>
            </a:pPr>
            <a:r>
              <a:rPr lang="en-US" sz="1050" b="1" dirty="0">
                <a:solidFill>
                  <a:srgbClr val="0C8BA1"/>
                </a:solidFill>
                <a:latin typeface="Calibri" pitchFamily="34" charset="0"/>
                <a:ea typeface="Calibri" pitchFamily="34" charset="-122"/>
                <a:cs typeface="Calibri" pitchFamily="34" charset="-120"/>
              </a:rPr>
              <a:t>Soft term — entropy-weighted KL</a:t>
            </a:r>
            <a:endParaRPr lang="en-US" sz="1050" dirty="0"/>
          </a:p>
        </p:txBody>
      </p:sp>
      <p:sp>
        <p:nvSpPr>
          <p:cNvPr id="18" name="Text 16"/>
          <p:cNvSpPr txBox="1"/>
          <p:nvPr/>
        </p:nvSpPr>
        <p:spPr>
          <a:xfrm>
            <a:off x="5577840" y="4443984"/>
            <a:ext cx="1920240" cy="219456"/>
          </a:xfrm>
          <a:prstGeom prst="rect">
            <a:avLst/>
          </a:prstGeom>
          <a:noFill/>
          <a:ln/>
        </p:spPr>
        <p:txBody>
          <a:bodyPr wrap="square" lIns="0" tIns="0" rIns="0" bIns="0" rtlCol="0" anchor="ctr"/>
          <a:lstStyle/>
          <a:p>
            <a:pPr marL="0" indent="0" algn="r">
              <a:buNone/>
            </a:pPr>
            <a:r>
              <a:rPr lang="en-US" sz="1000" dirty="0">
                <a:solidFill>
                  <a:srgbClr val="5B6E75"/>
                </a:solidFill>
                <a:latin typeface="Calibri" pitchFamily="34" charset="0"/>
                <a:ea typeface="Calibri" pitchFamily="34" charset="-122"/>
                <a:cs typeface="Calibri" pitchFamily="34" charset="-120"/>
              </a:rPr>
              <a:t>(7)</a:t>
            </a:r>
            <a:endParaRPr lang="en-US" sz="1000" dirty="0"/>
          </a:p>
        </p:txBody>
      </p:sp>
      <p:sp>
        <p:nvSpPr>
          <p:cNvPr id="19" name="Shape 17"/>
          <p:cNvSpPr/>
          <p:nvPr/>
        </p:nvSpPr>
        <p:spPr>
          <a:xfrm>
            <a:off x="786384" y="4681728"/>
            <a:ext cx="6748272" cy="475488"/>
          </a:xfrm>
          <a:prstGeom prst="roundRect">
            <a:avLst>
              <a:gd name="adj" fmla="val 11538"/>
            </a:avLst>
          </a:prstGeom>
          <a:solidFill>
            <a:srgbClr val="EAF4F6"/>
          </a:solidFill>
          <a:ln w="9525">
            <a:solidFill>
              <a:srgbClr val="D3E1E5"/>
            </a:solidFill>
            <a:prstDash val="solid"/>
          </a:ln>
        </p:spPr>
        <p:txBody>
          <a:bodyPr/>
          <a:lstStyle/>
          <a:p>
            <a:endParaRPr lang="en-SA"/>
          </a:p>
        </p:txBody>
      </p:sp>
      <p:sp>
        <p:nvSpPr>
          <p:cNvPr id="20" name="Text 18"/>
          <p:cNvSpPr txBox="1"/>
          <p:nvPr/>
        </p:nvSpPr>
        <p:spPr>
          <a:xfrm>
            <a:off x="932688" y="4681728"/>
            <a:ext cx="6492240" cy="475488"/>
          </a:xfrm>
          <a:prstGeom prst="rect">
            <a:avLst/>
          </a:prstGeom>
          <a:noFill/>
          <a:ln/>
        </p:spPr>
        <p:txBody>
          <a:bodyPr wrap="square" lIns="0" tIns="0" rIns="0" bIns="0" rtlCol="0" anchor="ctr"/>
          <a:lstStyle/>
          <a:p>
            <a:pPr marL="0" indent="0">
              <a:buNone/>
            </a:pPr>
            <a:r>
              <a:rPr lang="en-US" sz="1300" dirty="0">
                <a:solidFill>
                  <a:srgbClr val="0B2F3A"/>
                </a:solidFill>
                <a:latin typeface="Cambria" pitchFamily="34" charset="0"/>
                <a:ea typeface="Cambria" pitchFamily="34" charset="-122"/>
                <a:cs typeface="Cambria" pitchFamily="34" charset="-120"/>
              </a:rPr>
              <a:t>w(x) = 1 − H(p̃(x)) / log C ;    ℒ_KL^soft = Σ_x w(x)·KL( p̃(x) ‖ p_s(x) )</a:t>
            </a:r>
            <a:endParaRPr lang="en-US" sz="1300" dirty="0"/>
          </a:p>
        </p:txBody>
      </p:sp>
      <p:sp>
        <p:nvSpPr>
          <p:cNvPr id="21" name="Shape 19"/>
          <p:cNvSpPr/>
          <p:nvPr/>
        </p:nvSpPr>
        <p:spPr>
          <a:xfrm>
            <a:off x="786384" y="5394960"/>
            <a:ext cx="6748272" cy="457200"/>
          </a:xfrm>
          <a:prstGeom prst="roundRect">
            <a:avLst>
              <a:gd name="adj" fmla="val 12000"/>
            </a:avLst>
          </a:prstGeom>
          <a:solidFill>
            <a:srgbClr val="FBEDEA"/>
          </a:solidFill>
          <a:ln w="9525">
            <a:solidFill>
              <a:srgbClr val="EBC9C4"/>
            </a:solidFill>
            <a:prstDash val="solid"/>
          </a:ln>
        </p:spPr>
        <p:txBody>
          <a:bodyPr/>
          <a:lstStyle/>
          <a:p>
            <a:endParaRPr lang="en-SA"/>
          </a:p>
        </p:txBody>
      </p:sp>
      <p:sp>
        <p:nvSpPr>
          <p:cNvPr id="22" name="Text 20"/>
          <p:cNvSpPr txBox="1"/>
          <p:nvPr/>
        </p:nvSpPr>
        <p:spPr>
          <a:xfrm>
            <a:off x="932688" y="5394960"/>
            <a:ext cx="6492240" cy="457200"/>
          </a:xfrm>
          <a:prstGeom prst="rect">
            <a:avLst/>
          </a:prstGeom>
          <a:noFill/>
          <a:ln/>
        </p:spPr>
        <p:txBody>
          <a:bodyPr wrap="square" lIns="0" tIns="0" rIns="0" bIns="0" rtlCol="0" anchor="ctr"/>
          <a:lstStyle/>
          <a:p>
            <a:pPr marL="0" indent="0">
              <a:buNone/>
            </a:pPr>
            <a:r>
              <a:rPr lang="en-US" sz="1400" b="1" dirty="0">
                <a:solidFill>
                  <a:srgbClr val="C75146"/>
                </a:solidFill>
                <a:latin typeface="Cambria" pitchFamily="34" charset="0"/>
                <a:ea typeface="Cambria" pitchFamily="34" charset="-122"/>
                <a:cs typeface="Cambria" pitchFamily="34" charset="-120"/>
              </a:rPr>
              <a:t>Overall:    ℒ = ℒ_sup + ℒ_unsup</a:t>
            </a:r>
            <a:endParaRPr lang="en-US" sz="1400" dirty="0"/>
          </a:p>
        </p:txBody>
      </p:sp>
      <p:sp>
        <p:nvSpPr>
          <p:cNvPr id="23" name="Shape 21"/>
          <p:cNvSpPr/>
          <p:nvPr/>
        </p:nvSpPr>
        <p:spPr>
          <a:xfrm>
            <a:off x="8065008" y="1280160"/>
            <a:ext cx="3575304" cy="4681728"/>
          </a:xfrm>
          <a:prstGeom prst="roundRect">
            <a:avLst>
              <a:gd name="adj" fmla="val 2046"/>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24" name="Text 22"/>
          <p:cNvSpPr txBox="1"/>
          <p:nvPr/>
        </p:nvSpPr>
        <p:spPr>
          <a:xfrm>
            <a:off x="8266176" y="1426464"/>
            <a:ext cx="3200400" cy="274320"/>
          </a:xfrm>
          <a:prstGeom prst="rect">
            <a:avLst/>
          </a:prstGeom>
          <a:noFill/>
          <a:ln/>
        </p:spPr>
        <p:txBody>
          <a:bodyPr wrap="square" lIns="0" tIns="0" rIns="0" bIns="0" rtlCol="0" anchor="ctr"/>
          <a:lstStyle/>
          <a:p>
            <a:pPr marL="0" indent="0">
              <a:buNone/>
            </a:pPr>
            <a:r>
              <a:rPr lang="en-US" sz="1650" b="1" dirty="0">
                <a:solidFill>
                  <a:srgbClr val="0B2F3A"/>
                </a:solidFill>
                <a:latin typeface="Cambria" pitchFamily="34" charset="0"/>
                <a:ea typeface="Cambria" pitchFamily="34" charset="-122"/>
                <a:cs typeface="Cambria" pitchFamily="34" charset="-120"/>
              </a:rPr>
              <a:t>Experimental setup</a:t>
            </a:r>
            <a:endParaRPr lang="en-US" sz="1650" dirty="0"/>
          </a:p>
        </p:txBody>
      </p:sp>
      <p:sp>
        <p:nvSpPr>
          <p:cNvPr id="25" name="Text 23"/>
          <p:cNvSpPr txBox="1"/>
          <p:nvPr/>
        </p:nvSpPr>
        <p:spPr>
          <a:xfrm>
            <a:off x="8266176" y="1755648"/>
            <a:ext cx="3200400" cy="219456"/>
          </a:xfrm>
          <a:prstGeom prst="rect">
            <a:avLst/>
          </a:prstGeom>
          <a:noFill/>
          <a:ln/>
        </p:spPr>
        <p:txBody>
          <a:bodyPr wrap="square" lIns="0" tIns="0" rIns="0" bIns="0" rtlCol="0" anchor="ctr"/>
          <a:lstStyle/>
          <a:p>
            <a:pPr marL="0" indent="0">
              <a:buNone/>
            </a:pPr>
            <a:r>
              <a:rPr lang="en-US" sz="1050" b="1" dirty="0">
                <a:solidFill>
                  <a:srgbClr val="0C8BA1"/>
                </a:solidFill>
                <a:latin typeface="Calibri" pitchFamily="34" charset="0"/>
                <a:ea typeface="Calibri" pitchFamily="34" charset="-122"/>
                <a:cs typeface="Calibri" pitchFamily="34" charset="-120"/>
              </a:rPr>
              <a:t>Datasets</a:t>
            </a:r>
            <a:endParaRPr lang="en-US" sz="1050" dirty="0"/>
          </a:p>
        </p:txBody>
      </p:sp>
      <p:sp>
        <p:nvSpPr>
          <p:cNvPr id="26" name="Text 24"/>
          <p:cNvSpPr txBox="1"/>
          <p:nvPr/>
        </p:nvSpPr>
        <p:spPr>
          <a:xfrm>
            <a:off x="8266176" y="1965960"/>
            <a:ext cx="3200400" cy="640080"/>
          </a:xfrm>
          <a:prstGeom prst="rect">
            <a:avLst/>
          </a:prstGeom>
          <a:noFill/>
          <a:ln/>
        </p:spPr>
        <p:txBody>
          <a:bodyPr wrap="square" lIns="0" tIns="0" rIns="0" bIns="0" rtlCol="0" anchor="ctr"/>
          <a:lstStyle/>
          <a:p>
            <a:pPr marL="0" indent="0">
              <a:lnSpc>
                <a:spcPts val="1450"/>
              </a:lnSpc>
              <a:buNone/>
            </a:pPr>
            <a:r>
              <a:rPr lang="en-US" sz="1150" dirty="0">
                <a:solidFill>
                  <a:srgbClr val="5B6E75"/>
                </a:solidFill>
                <a:latin typeface="Calibri" pitchFamily="34" charset="0"/>
                <a:ea typeface="Calibri" pitchFamily="34" charset="-122"/>
                <a:cs typeface="Calibri" pitchFamily="34" charset="-120"/>
              </a:rPr>
              <a:t>DFUTissue (public; 4 tissue classes, standard splits) and LUTSeg (5 classes).</a:t>
            </a:r>
            <a:endParaRPr lang="en-US" sz="1150" dirty="0"/>
          </a:p>
        </p:txBody>
      </p:sp>
      <p:sp>
        <p:nvSpPr>
          <p:cNvPr id="27" name="Text 25"/>
          <p:cNvSpPr txBox="1"/>
          <p:nvPr/>
        </p:nvSpPr>
        <p:spPr>
          <a:xfrm>
            <a:off x="8266176" y="2606040"/>
            <a:ext cx="3200400" cy="219456"/>
          </a:xfrm>
          <a:prstGeom prst="rect">
            <a:avLst/>
          </a:prstGeom>
          <a:noFill/>
          <a:ln/>
        </p:spPr>
        <p:txBody>
          <a:bodyPr wrap="square" lIns="0" tIns="0" rIns="0" bIns="0" rtlCol="0" anchor="ctr"/>
          <a:lstStyle/>
          <a:p>
            <a:pPr marL="0" indent="0">
              <a:buNone/>
            </a:pPr>
            <a:r>
              <a:rPr lang="en-US" sz="1050" b="1" dirty="0">
                <a:solidFill>
                  <a:srgbClr val="0C8BA1"/>
                </a:solidFill>
                <a:latin typeface="Calibri" pitchFamily="34" charset="0"/>
                <a:ea typeface="Calibri" pitchFamily="34" charset="-122"/>
                <a:cs typeface="Calibri" pitchFamily="34" charset="-120"/>
              </a:rPr>
              <a:t>Framework</a:t>
            </a:r>
            <a:endParaRPr lang="en-US" sz="1050" dirty="0"/>
          </a:p>
        </p:txBody>
      </p:sp>
      <p:sp>
        <p:nvSpPr>
          <p:cNvPr id="28" name="Text 26"/>
          <p:cNvSpPr txBox="1"/>
          <p:nvPr/>
        </p:nvSpPr>
        <p:spPr>
          <a:xfrm>
            <a:off x="8266176" y="2816352"/>
            <a:ext cx="3200400" cy="640080"/>
          </a:xfrm>
          <a:prstGeom prst="rect">
            <a:avLst/>
          </a:prstGeom>
          <a:noFill/>
          <a:ln/>
        </p:spPr>
        <p:txBody>
          <a:bodyPr wrap="square" lIns="0" tIns="0" rIns="0" bIns="0" rtlCol="0" anchor="ctr"/>
          <a:lstStyle/>
          <a:p>
            <a:pPr marL="0" indent="0">
              <a:lnSpc>
                <a:spcPts val="1450"/>
              </a:lnSpc>
              <a:buNone/>
            </a:pPr>
            <a:r>
              <a:rPr lang="en-US" sz="1150" dirty="0">
                <a:solidFill>
                  <a:srgbClr val="5B6E75"/>
                </a:solidFill>
                <a:latin typeface="Calibri" pitchFamily="34" charset="0"/>
                <a:ea typeface="Calibri" pitchFamily="34" charset="-122"/>
                <a:cs typeface="Calibri" pitchFamily="34" charset="-120"/>
              </a:rPr>
              <a:t>Built on UniMatch-V2; MedSigLIP used only as a frozen encoder for superpixel embeddings.</a:t>
            </a:r>
            <a:endParaRPr lang="en-US" sz="1150" dirty="0"/>
          </a:p>
        </p:txBody>
      </p:sp>
      <p:sp>
        <p:nvSpPr>
          <p:cNvPr id="29" name="Text 27"/>
          <p:cNvSpPr txBox="1"/>
          <p:nvPr/>
        </p:nvSpPr>
        <p:spPr>
          <a:xfrm>
            <a:off x="8266176" y="3456432"/>
            <a:ext cx="3200400" cy="219456"/>
          </a:xfrm>
          <a:prstGeom prst="rect">
            <a:avLst/>
          </a:prstGeom>
          <a:noFill/>
          <a:ln/>
        </p:spPr>
        <p:txBody>
          <a:bodyPr wrap="square" lIns="0" tIns="0" rIns="0" bIns="0" rtlCol="0" anchor="ctr"/>
          <a:lstStyle/>
          <a:p>
            <a:pPr marL="0" indent="0">
              <a:buNone/>
            </a:pPr>
            <a:r>
              <a:rPr lang="en-US" sz="1050" b="1" dirty="0">
                <a:solidFill>
                  <a:srgbClr val="0C8BA1"/>
                </a:solidFill>
                <a:latin typeface="Calibri" pitchFamily="34" charset="0"/>
                <a:ea typeface="Calibri" pitchFamily="34" charset="-122"/>
                <a:cs typeface="Calibri" pitchFamily="34" charset="-120"/>
              </a:rPr>
              <a:t>Low-label regimes</a:t>
            </a:r>
            <a:endParaRPr lang="en-US" sz="1050" dirty="0"/>
          </a:p>
        </p:txBody>
      </p:sp>
      <p:sp>
        <p:nvSpPr>
          <p:cNvPr id="30" name="Text 28"/>
          <p:cNvSpPr txBox="1"/>
          <p:nvPr/>
        </p:nvSpPr>
        <p:spPr>
          <a:xfrm>
            <a:off x="8266176" y="3666744"/>
            <a:ext cx="3200400" cy="640080"/>
          </a:xfrm>
          <a:prstGeom prst="rect">
            <a:avLst/>
          </a:prstGeom>
          <a:noFill/>
          <a:ln/>
        </p:spPr>
        <p:txBody>
          <a:bodyPr wrap="square" lIns="0" tIns="0" rIns="0" bIns="0" rtlCol="0" anchor="ctr"/>
          <a:lstStyle/>
          <a:p>
            <a:pPr marL="0" indent="0">
              <a:lnSpc>
                <a:spcPts val="1450"/>
              </a:lnSpc>
              <a:buNone/>
            </a:pPr>
            <a:r>
              <a:rPr lang="en-US" sz="1150" dirty="0">
                <a:solidFill>
                  <a:srgbClr val="5B6E75"/>
                </a:solidFill>
                <a:latin typeface="Calibri" pitchFamily="34" charset="0"/>
                <a:ea typeface="Calibri" pitchFamily="34" charset="-122"/>
                <a:cs typeface="Calibri" pitchFamily="34" charset="-120"/>
              </a:rPr>
              <a:t>1/4, 1/8 and 1/16 labeled splits, plus DFUTissue's official fixed SSL split.</a:t>
            </a:r>
            <a:endParaRPr lang="en-US" sz="1150" dirty="0"/>
          </a:p>
        </p:txBody>
      </p:sp>
      <p:sp>
        <p:nvSpPr>
          <p:cNvPr id="31" name="Text 29"/>
          <p:cNvSpPr txBox="1"/>
          <p:nvPr/>
        </p:nvSpPr>
        <p:spPr>
          <a:xfrm>
            <a:off x="8266176" y="4306824"/>
            <a:ext cx="3200400" cy="219456"/>
          </a:xfrm>
          <a:prstGeom prst="rect">
            <a:avLst/>
          </a:prstGeom>
          <a:noFill/>
          <a:ln/>
        </p:spPr>
        <p:txBody>
          <a:bodyPr wrap="square" lIns="0" tIns="0" rIns="0" bIns="0" rtlCol="0" anchor="ctr"/>
          <a:lstStyle/>
          <a:p>
            <a:pPr marL="0" indent="0">
              <a:buNone/>
            </a:pPr>
            <a:r>
              <a:rPr lang="en-US" sz="1050" b="1" dirty="0">
                <a:solidFill>
                  <a:srgbClr val="0C8BA1"/>
                </a:solidFill>
                <a:latin typeface="Calibri" pitchFamily="34" charset="0"/>
                <a:ea typeface="Calibri" pitchFamily="34" charset="-122"/>
                <a:cs typeface="Calibri" pitchFamily="34" charset="-120"/>
              </a:rPr>
              <a:t>Metrics</a:t>
            </a:r>
            <a:endParaRPr lang="en-US" sz="1050" dirty="0"/>
          </a:p>
        </p:txBody>
      </p:sp>
      <p:sp>
        <p:nvSpPr>
          <p:cNvPr id="32" name="Text 30"/>
          <p:cNvSpPr txBox="1"/>
          <p:nvPr/>
        </p:nvSpPr>
        <p:spPr>
          <a:xfrm>
            <a:off x="8266176" y="4517136"/>
            <a:ext cx="3200400" cy="640080"/>
          </a:xfrm>
          <a:prstGeom prst="rect">
            <a:avLst/>
          </a:prstGeom>
          <a:noFill/>
          <a:ln/>
        </p:spPr>
        <p:txBody>
          <a:bodyPr wrap="square" lIns="0" tIns="0" rIns="0" bIns="0" rtlCol="0" anchor="ctr"/>
          <a:lstStyle/>
          <a:p>
            <a:pPr marL="0" indent="0">
              <a:lnSpc>
                <a:spcPts val="1450"/>
              </a:lnSpc>
              <a:buNone/>
            </a:pPr>
            <a:r>
              <a:rPr lang="en-US" sz="1150" dirty="0">
                <a:solidFill>
                  <a:srgbClr val="5B6E75"/>
                </a:solidFill>
                <a:latin typeface="Calibri" pitchFamily="34" charset="0"/>
                <a:ea typeface="Calibri" pitchFamily="34" charset="-122"/>
                <a:cs typeface="Calibri" pitchFamily="34" charset="-120"/>
              </a:rPr>
              <a:t>mean IoU and Dice; values reported for the EMA teacher at inference, following prior work.</a:t>
            </a:r>
            <a:endParaRPr lang="en-US" sz="1150" dirty="0"/>
          </a:p>
        </p:txBody>
      </p:sp>
      <p:sp>
        <p:nvSpPr>
          <p:cNvPr id="33" name="Text 31"/>
          <p:cNvSpPr txBox="1"/>
          <p:nvPr/>
        </p:nvSpPr>
        <p:spPr>
          <a:xfrm>
            <a:off x="8266176" y="5157216"/>
            <a:ext cx="3200400" cy="219456"/>
          </a:xfrm>
          <a:prstGeom prst="rect">
            <a:avLst/>
          </a:prstGeom>
          <a:noFill/>
          <a:ln/>
        </p:spPr>
        <p:txBody>
          <a:bodyPr wrap="square" lIns="0" tIns="0" rIns="0" bIns="0" rtlCol="0" anchor="ctr"/>
          <a:lstStyle/>
          <a:p>
            <a:pPr marL="0" indent="0">
              <a:buNone/>
            </a:pPr>
            <a:r>
              <a:rPr lang="en-US" sz="1050" b="1" dirty="0">
                <a:solidFill>
                  <a:srgbClr val="0C8BA1"/>
                </a:solidFill>
                <a:latin typeface="Calibri" pitchFamily="34" charset="0"/>
                <a:ea typeface="Calibri" pitchFamily="34" charset="-122"/>
                <a:cs typeface="Calibri" pitchFamily="34" charset="-120"/>
              </a:rPr>
              <a:t>Protocol</a:t>
            </a:r>
            <a:endParaRPr lang="en-US" sz="1050" dirty="0"/>
          </a:p>
        </p:txBody>
      </p:sp>
      <p:sp>
        <p:nvSpPr>
          <p:cNvPr id="34" name="Text 32"/>
          <p:cNvSpPr txBox="1"/>
          <p:nvPr/>
        </p:nvSpPr>
        <p:spPr>
          <a:xfrm>
            <a:off x="8266176" y="5367528"/>
            <a:ext cx="3200400" cy="640080"/>
          </a:xfrm>
          <a:prstGeom prst="rect">
            <a:avLst/>
          </a:prstGeom>
          <a:noFill/>
          <a:ln/>
        </p:spPr>
        <p:txBody>
          <a:bodyPr wrap="square" lIns="0" tIns="0" rIns="0" bIns="0" rtlCol="0" anchor="ctr"/>
          <a:lstStyle/>
          <a:p>
            <a:pPr marL="0" indent="0">
              <a:lnSpc>
                <a:spcPts val="1450"/>
              </a:lnSpc>
              <a:buNone/>
            </a:pPr>
            <a:r>
              <a:rPr lang="en-US" sz="1150" dirty="0">
                <a:solidFill>
                  <a:srgbClr val="5B6E75"/>
                </a:solidFill>
                <a:latin typeface="Calibri" pitchFamily="34" charset="0"/>
                <a:ea typeface="Calibri" pitchFamily="34" charset="-122"/>
                <a:cs typeface="Calibri" pitchFamily="34" charset="-120"/>
              </a:rPr>
              <a:t>Identical backbone and training schedule for all methods; mean over three seeds (0, 1, 2).</a:t>
            </a:r>
            <a:endParaRPr lang="en-US" sz="1150" dirty="0"/>
          </a:p>
        </p:txBody>
      </p:sp>
      <p:sp>
        <p:nvSpPr>
          <p:cNvPr id="36" name="Text 33"/>
          <p:cNvSpPr txBox="1"/>
          <p:nvPr/>
        </p:nvSpPr>
        <p:spPr>
          <a:xfrm>
            <a:off x="548640" y="6428232"/>
            <a:ext cx="8686800" cy="237744"/>
          </a:xfrm>
          <a:prstGeom prst="rect">
            <a:avLst/>
          </a:prstGeom>
          <a:noFill/>
          <a:ln/>
        </p:spPr>
        <p:txBody>
          <a:bodyPr wrap="square" lIns="0" tIns="0" rIns="0" bIns="0" rtlCol="0" anchor="ctr"/>
          <a:lstStyle/>
          <a:p>
            <a:pPr marL="0" indent="0">
              <a:buNone/>
            </a:pPr>
            <a:r>
              <a:rPr lang="en-US" sz="900" dirty="0">
                <a:solidFill>
                  <a:srgbClr val="9AAFB6"/>
                </a:solidFill>
                <a:latin typeface="Calibri" pitchFamily="34" charset="0"/>
                <a:ea typeface="Calibri" pitchFamily="34" charset="-122"/>
                <a:cs typeface="Calibri" pitchFamily="34" charset="-120"/>
              </a:rPr>
              <a:t>LUTSeg  ·  ISIC Workshop @ MICCAI 2026</a:t>
            </a:r>
            <a:endParaRPr lang="en-US" sz="900" dirty="0"/>
          </a:p>
        </p:txBody>
      </p:sp>
      <p:sp>
        <p:nvSpPr>
          <p:cNvPr id="37" name="Text 34"/>
          <p:cNvSpPr txBox="1"/>
          <p:nvPr/>
        </p:nvSpPr>
        <p:spPr>
          <a:xfrm>
            <a:off x="10728655" y="6428232"/>
            <a:ext cx="914400" cy="237744"/>
          </a:xfrm>
          <a:prstGeom prst="rect">
            <a:avLst/>
          </a:prstGeom>
          <a:noFill/>
          <a:ln/>
        </p:spPr>
        <p:txBody>
          <a:bodyPr wrap="square" lIns="0" tIns="0" rIns="0" bIns="0" rtlCol="0" anchor="ctr"/>
          <a:lstStyle/>
          <a:p>
            <a:pPr marL="0" indent="0" algn="r">
              <a:buNone/>
            </a:pPr>
            <a:r>
              <a:rPr lang="en-US" sz="900" dirty="0">
                <a:solidFill>
                  <a:srgbClr val="9AAFB6"/>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6322A-4813-D330-0E08-F9771B8CB681}"/>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3F8DD759-C0B5-72BD-842A-FE3675AC1546}"/>
              </a:ext>
            </a:extLst>
          </p:cNvPr>
          <p:cNvSpPr txBox="1"/>
          <p:nvPr/>
        </p:nvSpPr>
        <p:spPr>
          <a:xfrm>
            <a:off x="548640" y="329184"/>
            <a:ext cx="11094415" cy="237744"/>
          </a:xfrm>
          <a:prstGeom prst="rect">
            <a:avLst/>
          </a:prstGeom>
          <a:noFill/>
          <a:ln/>
        </p:spPr>
        <p:txBody>
          <a:bodyPr wrap="square" lIns="0" tIns="0" rIns="0" bIns="0" rtlCol="0" anchor="ctr"/>
          <a:lstStyle/>
          <a:p>
            <a:pPr marL="0" indent="0">
              <a:buNone/>
            </a:pPr>
            <a:r>
              <a:rPr lang="en-US" sz="1150" b="1" kern="0" spc="160" dirty="0">
                <a:solidFill>
                  <a:srgbClr val="0C8BA1"/>
                </a:solidFill>
                <a:latin typeface="Calibri" pitchFamily="34" charset="0"/>
                <a:ea typeface="Calibri" pitchFamily="34" charset="-122"/>
                <a:cs typeface="Calibri" pitchFamily="34" charset="-120"/>
              </a:rPr>
              <a:t>RELATED DATASETS</a:t>
            </a:r>
            <a:endParaRPr lang="en-US" sz="1150" dirty="0"/>
          </a:p>
        </p:txBody>
      </p:sp>
      <p:sp>
        <p:nvSpPr>
          <p:cNvPr id="3" name="Text 1">
            <a:extLst>
              <a:ext uri="{FF2B5EF4-FFF2-40B4-BE49-F238E27FC236}">
                <a16:creationId xmlns:a16="http://schemas.microsoft.com/office/drawing/2014/main" id="{399AF470-4051-BBE4-6B7F-8D86FC07A7FA}"/>
              </a:ext>
            </a:extLst>
          </p:cNvPr>
          <p:cNvSpPr txBox="1"/>
          <p:nvPr/>
        </p:nvSpPr>
        <p:spPr>
          <a:xfrm>
            <a:off x="548640" y="585216"/>
            <a:ext cx="11094415" cy="566928"/>
          </a:xfrm>
          <a:prstGeom prst="rect">
            <a:avLst/>
          </a:prstGeom>
          <a:noFill/>
          <a:ln/>
        </p:spPr>
        <p:txBody>
          <a:bodyPr wrap="square" lIns="0" tIns="0" rIns="0" bIns="0" rtlCol="0" anchor="t"/>
          <a:lstStyle/>
          <a:p>
            <a:pPr marL="0" indent="0">
              <a:buNone/>
            </a:pPr>
            <a:r>
              <a:rPr lang="en-US" sz="3000" b="1" dirty="0">
                <a:solidFill>
                  <a:srgbClr val="0B2F3A"/>
                </a:solidFill>
                <a:latin typeface="Cambria" pitchFamily="34" charset="0"/>
                <a:ea typeface="Cambria" pitchFamily="34" charset="-122"/>
                <a:cs typeface="Cambria" pitchFamily="34" charset="-120"/>
              </a:rPr>
              <a:t>The landscape - and the gap LUTSeg fills</a:t>
            </a:r>
            <a:endParaRPr lang="en-US" sz="3000" dirty="0"/>
          </a:p>
        </p:txBody>
      </p:sp>
      <p:sp>
        <p:nvSpPr>
          <p:cNvPr id="4" name="Shape 2">
            <a:extLst>
              <a:ext uri="{FF2B5EF4-FFF2-40B4-BE49-F238E27FC236}">
                <a16:creationId xmlns:a16="http://schemas.microsoft.com/office/drawing/2014/main" id="{8355647A-F5A0-9442-BF59-7ECA7EBFEE74}"/>
              </a:ext>
            </a:extLst>
          </p:cNvPr>
          <p:cNvSpPr/>
          <p:nvPr/>
        </p:nvSpPr>
        <p:spPr>
          <a:xfrm>
            <a:off x="548640" y="1325880"/>
            <a:ext cx="5623560" cy="1481328"/>
          </a:xfrm>
          <a:prstGeom prst="roundRect">
            <a:avLst>
              <a:gd name="adj" fmla="val 4938"/>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sz="2000"/>
          </a:p>
        </p:txBody>
      </p:sp>
      <p:sp>
        <p:nvSpPr>
          <p:cNvPr id="5" name="Text 3">
            <a:extLst>
              <a:ext uri="{FF2B5EF4-FFF2-40B4-BE49-F238E27FC236}">
                <a16:creationId xmlns:a16="http://schemas.microsoft.com/office/drawing/2014/main" id="{2D2DF2DB-B000-25E7-1E0B-5FFF717CC4B4}"/>
              </a:ext>
            </a:extLst>
          </p:cNvPr>
          <p:cNvSpPr txBox="1"/>
          <p:nvPr/>
        </p:nvSpPr>
        <p:spPr>
          <a:xfrm>
            <a:off x="768096" y="1490472"/>
            <a:ext cx="5184648" cy="274320"/>
          </a:xfrm>
          <a:prstGeom prst="rect">
            <a:avLst/>
          </a:prstGeom>
          <a:noFill/>
          <a:ln/>
        </p:spPr>
        <p:txBody>
          <a:bodyPr wrap="square" lIns="0" tIns="0" rIns="0" bIns="0" rtlCol="0" anchor="ctr"/>
          <a:lstStyle/>
          <a:p>
            <a:pPr marL="0" indent="0">
              <a:buNone/>
            </a:pPr>
            <a:r>
              <a:rPr lang="en-US" sz="1600" b="1" dirty="0">
                <a:solidFill>
                  <a:srgbClr val="0B2F3A"/>
                </a:solidFill>
                <a:latin typeface="Cambria" pitchFamily="34" charset="0"/>
                <a:ea typeface="Cambria" pitchFamily="34" charset="-122"/>
                <a:cs typeface="Cambria" pitchFamily="34" charset="-120"/>
              </a:rPr>
              <a:t>Kabir et al. (2025)</a:t>
            </a:r>
            <a:endParaRPr lang="en-US" sz="1600" dirty="0"/>
          </a:p>
        </p:txBody>
      </p:sp>
      <p:sp>
        <p:nvSpPr>
          <p:cNvPr id="6" name="Text 4">
            <a:extLst>
              <a:ext uri="{FF2B5EF4-FFF2-40B4-BE49-F238E27FC236}">
                <a16:creationId xmlns:a16="http://schemas.microsoft.com/office/drawing/2014/main" id="{45477E9E-7DD9-95D0-F373-F1C02EF201CD}"/>
              </a:ext>
            </a:extLst>
          </p:cNvPr>
          <p:cNvSpPr txBox="1"/>
          <p:nvPr/>
        </p:nvSpPr>
        <p:spPr>
          <a:xfrm>
            <a:off x="768096" y="1801368"/>
            <a:ext cx="5184648" cy="548640"/>
          </a:xfrm>
          <a:prstGeom prst="rect">
            <a:avLst/>
          </a:prstGeom>
          <a:noFill/>
          <a:ln/>
        </p:spPr>
        <p:txBody>
          <a:bodyPr wrap="square" lIns="0" tIns="0" rIns="0" bIns="0" rtlCol="0" anchor="ctr"/>
          <a:lstStyle/>
          <a:p>
            <a:pPr marL="0" indent="0">
              <a:lnSpc>
                <a:spcPts val="1500"/>
              </a:lnSpc>
              <a:buNone/>
            </a:pPr>
            <a:r>
              <a:rPr lang="en-US" sz="1400" dirty="0">
                <a:solidFill>
                  <a:srgbClr val="5B6E75"/>
                </a:solidFill>
                <a:latin typeface="Calibri" pitchFamily="34" charset="0"/>
                <a:ea typeface="Calibri" pitchFamily="34" charset="-122"/>
                <a:cs typeface="Calibri" pitchFamily="34" charset="-120"/>
              </a:rPr>
              <a:t>Six-class wound tissue dataset with a comprehensive evaluation.</a:t>
            </a:r>
            <a:endParaRPr lang="en-US" sz="1400" dirty="0"/>
          </a:p>
        </p:txBody>
      </p:sp>
      <p:sp>
        <p:nvSpPr>
          <p:cNvPr id="7" name="Shape 5">
            <a:extLst>
              <a:ext uri="{FF2B5EF4-FFF2-40B4-BE49-F238E27FC236}">
                <a16:creationId xmlns:a16="http://schemas.microsoft.com/office/drawing/2014/main" id="{6B777213-0B94-BD77-7DC8-DF111E31DE7F}"/>
              </a:ext>
            </a:extLst>
          </p:cNvPr>
          <p:cNvSpPr/>
          <p:nvPr/>
        </p:nvSpPr>
        <p:spPr>
          <a:xfrm>
            <a:off x="768096" y="2368296"/>
            <a:ext cx="2999232" cy="274320"/>
          </a:xfrm>
          <a:prstGeom prst="roundRect">
            <a:avLst>
              <a:gd name="adj" fmla="val 20000"/>
            </a:avLst>
          </a:prstGeom>
          <a:solidFill>
            <a:srgbClr val="FBEDEA"/>
          </a:solidFill>
          <a:ln w="9525">
            <a:solidFill>
              <a:srgbClr val="EBC9C4"/>
            </a:solidFill>
            <a:prstDash val="solid"/>
          </a:ln>
        </p:spPr>
        <p:txBody>
          <a:bodyPr/>
          <a:lstStyle/>
          <a:p>
            <a:endParaRPr lang="en-SA" sz="2000"/>
          </a:p>
        </p:txBody>
      </p:sp>
      <p:sp>
        <p:nvSpPr>
          <p:cNvPr id="8" name="Text 6">
            <a:extLst>
              <a:ext uri="{FF2B5EF4-FFF2-40B4-BE49-F238E27FC236}">
                <a16:creationId xmlns:a16="http://schemas.microsoft.com/office/drawing/2014/main" id="{95ED2EE6-1F35-D218-1910-E9FA932D7C53}"/>
              </a:ext>
            </a:extLst>
          </p:cNvPr>
          <p:cNvSpPr txBox="1"/>
          <p:nvPr/>
        </p:nvSpPr>
        <p:spPr>
          <a:xfrm>
            <a:off x="859536" y="2368296"/>
            <a:ext cx="2889504" cy="274320"/>
          </a:xfrm>
          <a:prstGeom prst="rect">
            <a:avLst/>
          </a:prstGeom>
          <a:noFill/>
          <a:ln/>
        </p:spPr>
        <p:txBody>
          <a:bodyPr wrap="square" lIns="0" tIns="0" rIns="0" bIns="0" rtlCol="0" anchor="ctr"/>
          <a:lstStyle/>
          <a:p>
            <a:pPr marL="0" indent="0">
              <a:buNone/>
            </a:pPr>
            <a:r>
              <a:rPr lang="en-US" sz="1400" b="1" dirty="0">
                <a:solidFill>
                  <a:srgbClr val="C75146"/>
                </a:solidFill>
                <a:latin typeface="Calibri" pitchFamily="34" charset="0"/>
                <a:ea typeface="Calibri" pitchFamily="34" charset="-122"/>
                <a:cs typeface="Calibri" pitchFamily="34" charset="-120"/>
              </a:rPr>
              <a:t>Private — not released</a:t>
            </a:r>
            <a:endParaRPr lang="en-US" sz="1400" dirty="0"/>
          </a:p>
        </p:txBody>
      </p:sp>
      <p:sp>
        <p:nvSpPr>
          <p:cNvPr id="9" name="Shape 7">
            <a:extLst>
              <a:ext uri="{FF2B5EF4-FFF2-40B4-BE49-F238E27FC236}">
                <a16:creationId xmlns:a16="http://schemas.microsoft.com/office/drawing/2014/main" id="{C4AB497F-B716-2883-1DB9-2746C42521C2}"/>
              </a:ext>
            </a:extLst>
          </p:cNvPr>
          <p:cNvSpPr/>
          <p:nvPr/>
        </p:nvSpPr>
        <p:spPr>
          <a:xfrm>
            <a:off x="6446520" y="1325880"/>
            <a:ext cx="5623560" cy="1481328"/>
          </a:xfrm>
          <a:prstGeom prst="roundRect">
            <a:avLst>
              <a:gd name="adj" fmla="val 4938"/>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sz="2000"/>
          </a:p>
        </p:txBody>
      </p:sp>
      <p:sp>
        <p:nvSpPr>
          <p:cNvPr id="10" name="Text 8">
            <a:extLst>
              <a:ext uri="{FF2B5EF4-FFF2-40B4-BE49-F238E27FC236}">
                <a16:creationId xmlns:a16="http://schemas.microsoft.com/office/drawing/2014/main" id="{6AE90314-6FBD-EDB2-2752-4248B3BEDA32}"/>
              </a:ext>
            </a:extLst>
          </p:cNvPr>
          <p:cNvSpPr txBox="1"/>
          <p:nvPr/>
        </p:nvSpPr>
        <p:spPr>
          <a:xfrm>
            <a:off x="6665976" y="1490472"/>
            <a:ext cx="5184648" cy="274320"/>
          </a:xfrm>
          <a:prstGeom prst="rect">
            <a:avLst/>
          </a:prstGeom>
          <a:noFill/>
          <a:ln/>
        </p:spPr>
        <p:txBody>
          <a:bodyPr wrap="square" lIns="0" tIns="0" rIns="0" bIns="0" rtlCol="0" anchor="ctr"/>
          <a:lstStyle/>
          <a:p>
            <a:pPr marL="0" indent="0">
              <a:buNone/>
            </a:pPr>
            <a:r>
              <a:rPr lang="en-US" sz="1600" b="1" dirty="0">
                <a:solidFill>
                  <a:srgbClr val="0B2F3A"/>
                </a:solidFill>
                <a:latin typeface="Cambria" pitchFamily="34" charset="0"/>
                <a:ea typeface="Cambria" pitchFamily="34" charset="-122"/>
                <a:cs typeface="Cambria" pitchFamily="34" charset="-120"/>
              </a:rPr>
              <a:t>DFUTissue (2024)</a:t>
            </a:r>
            <a:endParaRPr lang="en-US" sz="1600" dirty="0"/>
          </a:p>
        </p:txBody>
      </p:sp>
      <p:sp>
        <p:nvSpPr>
          <p:cNvPr id="11" name="Text 9">
            <a:extLst>
              <a:ext uri="{FF2B5EF4-FFF2-40B4-BE49-F238E27FC236}">
                <a16:creationId xmlns:a16="http://schemas.microsoft.com/office/drawing/2014/main" id="{F1D6950B-4247-A98A-5431-E2B3EF48603C}"/>
              </a:ext>
            </a:extLst>
          </p:cNvPr>
          <p:cNvSpPr txBox="1"/>
          <p:nvPr/>
        </p:nvSpPr>
        <p:spPr>
          <a:xfrm>
            <a:off x="6665976" y="1801368"/>
            <a:ext cx="5184648" cy="548640"/>
          </a:xfrm>
          <a:prstGeom prst="rect">
            <a:avLst/>
          </a:prstGeom>
          <a:noFill/>
          <a:ln/>
        </p:spPr>
        <p:txBody>
          <a:bodyPr wrap="square" lIns="0" tIns="0" rIns="0" bIns="0" rtlCol="0" anchor="ctr"/>
          <a:lstStyle/>
          <a:p>
            <a:pPr marL="0" indent="0">
              <a:lnSpc>
                <a:spcPts val="1500"/>
              </a:lnSpc>
              <a:buNone/>
            </a:pPr>
            <a:r>
              <a:rPr lang="en-US" sz="1400" dirty="0">
                <a:solidFill>
                  <a:srgbClr val="5B6E75"/>
                </a:solidFill>
                <a:latin typeface="Calibri" pitchFamily="34" charset="0"/>
                <a:ea typeface="Calibri" pitchFamily="34" charset="-122"/>
                <a:cs typeface="Calibri" pitchFamily="34" charset="-120"/>
              </a:rPr>
              <a:t>Diabetic foot ulcers; four tissue classes, a small labeled subset plus a larger unlabeled portion for SSL.</a:t>
            </a:r>
            <a:endParaRPr lang="en-US" sz="1400" dirty="0"/>
          </a:p>
        </p:txBody>
      </p:sp>
      <p:sp>
        <p:nvSpPr>
          <p:cNvPr id="12" name="Shape 10">
            <a:extLst>
              <a:ext uri="{FF2B5EF4-FFF2-40B4-BE49-F238E27FC236}">
                <a16:creationId xmlns:a16="http://schemas.microsoft.com/office/drawing/2014/main" id="{88B27580-D5FA-702E-C72E-6CF7671BB2F6}"/>
              </a:ext>
            </a:extLst>
          </p:cNvPr>
          <p:cNvSpPr/>
          <p:nvPr/>
        </p:nvSpPr>
        <p:spPr>
          <a:xfrm>
            <a:off x="6665976" y="2368296"/>
            <a:ext cx="3236976" cy="274320"/>
          </a:xfrm>
          <a:prstGeom prst="roundRect">
            <a:avLst>
              <a:gd name="adj" fmla="val 20000"/>
            </a:avLst>
          </a:prstGeom>
          <a:solidFill>
            <a:srgbClr val="EAF4F6"/>
          </a:solidFill>
          <a:ln w="9525">
            <a:solidFill>
              <a:srgbClr val="D3E1E5"/>
            </a:solidFill>
            <a:prstDash val="solid"/>
          </a:ln>
        </p:spPr>
        <p:txBody>
          <a:bodyPr/>
          <a:lstStyle/>
          <a:p>
            <a:endParaRPr lang="en-SA" sz="2000"/>
          </a:p>
        </p:txBody>
      </p:sp>
      <p:sp>
        <p:nvSpPr>
          <p:cNvPr id="13" name="Text 11">
            <a:extLst>
              <a:ext uri="{FF2B5EF4-FFF2-40B4-BE49-F238E27FC236}">
                <a16:creationId xmlns:a16="http://schemas.microsoft.com/office/drawing/2014/main" id="{C824F027-A531-8A01-FDD8-1C54BD63371C}"/>
              </a:ext>
            </a:extLst>
          </p:cNvPr>
          <p:cNvSpPr txBox="1"/>
          <p:nvPr/>
        </p:nvSpPr>
        <p:spPr>
          <a:xfrm>
            <a:off x="6757416" y="2368296"/>
            <a:ext cx="3127248" cy="274320"/>
          </a:xfrm>
          <a:prstGeom prst="rect">
            <a:avLst/>
          </a:prstGeom>
          <a:noFill/>
          <a:ln/>
        </p:spPr>
        <p:txBody>
          <a:bodyPr wrap="square" lIns="0" tIns="0" rIns="0" bIns="0" rtlCol="0" anchor="ctr"/>
          <a:lstStyle/>
          <a:p>
            <a:pPr marL="0" indent="0">
              <a:buNone/>
            </a:pPr>
            <a:r>
              <a:rPr lang="en-US" sz="1400" b="1" dirty="0">
                <a:solidFill>
                  <a:srgbClr val="0A6673"/>
                </a:solidFill>
                <a:latin typeface="Calibri" pitchFamily="34" charset="0"/>
                <a:ea typeface="Calibri" pitchFamily="34" charset="-122"/>
                <a:cs typeface="Calibri" pitchFamily="34" charset="-120"/>
              </a:rPr>
              <a:t>Public, but single-visit</a:t>
            </a:r>
            <a:endParaRPr lang="en-US" sz="1400" dirty="0"/>
          </a:p>
        </p:txBody>
      </p:sp>
      <p:sp>
        <p:nvSpPr>
          <p:cNvPr id="14" name="Shape 12">
            <a:extLst>
              <a:ext uri="{FF2B5EF4-FFF2-40B4-BE49-F238E27FC236}">
                <a16:creationId xmlns:a16="http://schemas.microsoft.com/office/drawing/2014/main" id="{A76FB2A5-93A5-AEC5-8417-672519EE7C6F}"/>
              </a:ext>
            </a:extLst>
          </p:cNvPr>
          <p:cNvSpPr/>
          <p:nvPr/>
        </p:nvSpPr>
        <p:spPr>
          <a:xfrm>
            <a:off x="548640" y="3035808"/>
            <a:ext cx="5623560" cy="1481328"/>
          </a:xfrm>
          <a:prstGeom prst="roundRect">
            <a:avLst>
              <a:gd name="adj" fmla="val 4938"/>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sz="2000"/>
          </a:p>
        </p:txBody>
      </p:sp>
      <p:sp>
        <p:nvSpPr>
          <p:cNvPr id="15" name="Text 13">
            <a:extLst>
              <a:ext uri="{FF2B5EF4-FFF2-40B4-BE49-F238E27FC236}">
                <a16:creationId xmlns:a16="http://schemas.microsoft.com/office/drawing/2014/main" id="{A96BEF81-A90B-808B-C884-E6D3DE08A7BB}"/>
              </a:ext>
            </a:extLst>
          </p:cNvPr>
          <p:cNvSpPr txBox="1"/>
          <p:nvPr/>
        </p:nvSpPr>
        <p:spPr>
          <a:xfrm>
            <a:off x="768096" y="3200400"/>
            <a:ext cx="5184648" cy="274320"/>
          </a:xfrm>
          <a:prstGeom prst="rect">
            <a:avLst/>
          </a:prstGeom>
          <a:noFill/>
          <a:ln/>
        </p:spPr>
        <p:txBody>
          <a:bodyPr wrap="square" lIns="0" tIns="0" rIns="0" bIns="0" rtlCol="0" anchor="ctr"/>
          <a:lstStyle/>
          <a:p>
            <a:pPr marL="0" indent="0">
              <a:buNone/>
            </a:pPr>
            <a:r>
              <a:rPr lang="en-US" sz="1600" b="1" dirty="0">
                <a:solidFill>
                  <a:srgbClr val="0B2F3A"/>
                </a:solidFill>
                <a:latin typeface="Cambria" pitchFamily="34" charset="0"/>
                <a:ea typeface="Cambria" pitchFamily="34" charset="-122"/>
                <a:cs typeface="Cambria" pitchFamily="34" charset="-120"/>
              </a:rPr>
              <a:t>ComplexWoundDB (2022)</a:t>
            </a:r>
            <a:endParaRPr lang="en-US" sz="1600" dirty="0"/>
          </a:p>
        </p:txBody>
      </p:sp>
      <p:sp>
        <p:nvSpPr>
          <p:cNvPr id="16" name="Text 14">
            <a:extLst>
              <a:ext uri="{FF2B5EF4-FFF2-40B4-BE49-F238E27FC236}">
                <a16:creationId xmlns:a16="http://schemas.microsoft.com/office/drawing/2014/main" id="{A1766E22-3F90-5C07-44DF-8BF0EE9CD4AE}"/>
              </a:ext>
            </a:extLst>
          </p:cNvPr>
          <p:cNvSpPr txBox="1"/>
          <p:nvPr/>
        </p:nvSpPr>
        <p:spPr>
          <a:xfrm>
            <a:off x="768096" y="3511296"/>
            <a:ext cx="5184648" cy="548640"/>
          </a:xfrm>
          <a:prstGeom prst="rect">
            <a:avLst/>
          </a:prstGeom>
          <a:noFill/>
          <a:ln/>
        </p:spPr>
        <p:txBody>
          <a:bodyPr wrap="square" lIns="0" tIns="0" rIns="0" bIns="0" rtlCol="0" anchor="ctr"/>
          <a:lstStyle/>
          <a:p>
            <a:pPr marL="0" indent="0">
              <a:lnSpc>
                <a:spcPts val="1500"/>
              </a:lnSpc>
              <a:buNone/>
            </a:pPr>
            <a:r>
              <a:rPr lang="en-US" sz="1400" dirty="0">
                <a:solidFill>
                  <a:srgbClr val="5B6E75"/>
                </a:solidFill>
                <a:latin typeface="Calibri" pitchFamily="34" charset="0"/>
                <a:ea typeface="Calibri" pitchFamily="34" charset="-122"/>
                <a:cs typeface="Calibri" pitchFamily="34" charset="-120"/>
              </a:rPr>
              <a:t>Covers diverse wound etiologies for complex-wound tissue categorisation.</a:t>
            </a:r>
            <a:endParaRPr lang="en-US" sz="1400" dirty="0"/>
          </a:p>
        </p:txBody>
      </p:sp>
      <p:sp>
        <p:nvSpPr>
          <p:cNvPr id="17" name="Shape 15">
            <a:extLst>
              <a:ext uri="{FF2B5EF4-FFF2-40B4-BE49-F238E27FC236}">
                <a16:creationId xmlns:a16="http://schemas.microsoft.com/office/drawing/2014/main" id="{38EF20FD-43C6-104F-2C65-E62D2873E053}"/>
              </a:ext>
            </a:extLst>
          </p:cNvPr>
          <p:cNvSpPr/>
          <p:nvPr/>
        </p:nvSpPr>
        <p:spPr>
          <a:xfrm>
            <a:off x="768096" y="4078224"/>
            <a:ext cx="1691640" cy="274320"/>
          </a:xfrm>
          <a:prstGeom prst="roundRect">
            <a:avLst>
              <a:gd name="adj" fmla="val 20000"/>
            </a:avLst>
          </a:prstGeom>
          <a:solidFill>
            <a:srgbClr val="FBEDEA"/>
          </a:solidFill>
          <a:ln w="9525">
            <a:solidFill>
              <a:srgbClr val="EBC9C4"/>
            </a:solidFill>
            <a:prstDash val="solid"/>
          </a:ln>
        </p:spPr>
        <p:txBody>
          <a:bodyPr/>
          <a:lstStyle/>
          <a:p>
            <a:endParaRPr lang="en-SA" sz="2000"/>
          </a:p>
        </p:txBody>
      </p:sp>
      <p:sp>
        <p:nvSpPr>
          <p:cNvPr id="18" name="Text 16">
            <a:extLst>
              <a:ext uri="{FF2B5EF4-FFF2-40B4-BE49-F238E27FC236}">
                <a16:creationId xmlns:a16="http://schemas.microsoft.com/office/drawing/2014/main" id="{41F64DA9-9D1E-C526-B5D2-9EA48DDFD040}"/>
              </a:ext>
            </a:extLst>
          </p:cNvPr>
          <p:cNvSpPr txBox="1"/>
          <p:nvPr/>
        </p:nvSpPr>
        <p:spPr>
          <a:xfrm>
            <a:off x="859536" y="4078224"/>
            <a:ext cx="1581912" cy="274320"/>
          </a:xfrm>
          <a:prstGeom prst="rect">
            <a:avLst/>
          </a:prstGeom>
          <a:noFill/>
          <a:ln/>
        </p:spPr>
        <p:txBody>
          <a:bodyPr wrap="square" lIns="0" tIns="0" rIns="0" bIns="0" rtlCol="0" anchor="ctr"/>
          <a:lstStyle/>
          <a:p>
            <a:pPr marL="0" indent="0">
              <a:buNone/>
            </a:pPr>
            <a:r>
              <a:rPr lang="en-US" sz="1400" b="1" dirty="0">
                <a:solidFill>
                  <a:srgbClr val="C75146"/>
                </a:solidFill>
                <a:latin typeface="Calibri" pitchFamily="34" charset="0"/>
                <a:ea typeface="Calibri" pitchFamily="34" charset="-122"/>
                <a:cs typeface="Calibri" pitchFamily="34" charset="-120"/>
              </a:rPr>
              <a:t>Small-scale</a:t>
            </a:r>
            <a:endParaRPr lang="en-US" sz="1400" dirty="0"/>
          </a:p>
        </p:txBody>
      </p:sp>
      <p:sp>
        <p:nvSpPr>
          <p:cNvPr id="19" name="Shape 17">
            <a:extLst>
              <a:ext uri="{FF2B5EF4-FFF2-40B4-BE49-F238E27FC236}">
                <a16:creationId xmlns:a16="http://schemas.microsoft.com/office/drawing/2014/main" id="{70B474D4-DF44-31C3-E589-C3AEEDFE2FED}"/>
              </a:ext>
            </a:extLst>
          </p:cNvPr>
          <p:cNvSpPr/>
          <p:nvPr/>
        </p:nvSpPr>
        <p:spPr>
          <a:xfrm>
            <a:off x="6446520" y="3035808"/>
            <a:ext cx="5623560" cy="1481328"/>
          </a:xfrm>
          <a:prstGeom prst="roundRect">
            <a:avLst>
              <a:gd name="adj" fmla="val 4938"/>
            </a:avLst>
          </a:prstGeom>
          <a:solidFill>
            <a:srgbClr val="FFFFFF"/>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sz="2000"/>
          </a:p>
        </p:txBody>
      </p:sp>
      <p:sp>
        <p:nvSpPr>
          <p:cNvPr id="20" name="Text 18">
            <a:extLst>
              <a:ext uri="{FF2B5EF4-FFF2-40B4-BE49-F238E27FC236}">
                <a16:creationId xmlns:a16="http://schemas.microsoft.com/office/drawing/2014/main" id="{87203CC8-59B0-928C-56F1-F5C03075D00D}"/>
              </a:ext>
            </a:extLst>
          </p:cNvPr>
          <p:cNvSpPr txBox="1"/>
          <p:nvPr/>
        </p:nvSpPr>
        <p:spPr>
          <a:xfrm>
            <a:off x="6665976" y="3200400"/>
            <a:ext cx="5184648" cy="274320"/>
          </a:xfrm>
          <a:prstGeom prst="rect">
            <a:avLst/>
          </a:prstGeom>
          <a:noFill/>
          <a:ln/>
        </p:spPr>
        <p:txBody>
          <a:bodyPr wrap="square" lIns="0" tIns="0" rIns="0" bIns="0" rtlCol="0" anchor="ctr"/>
          <a:lstStyle/>
          <a:p>
            <a:pPr marL="0" indent="0">
              <a:buNone/>
            </a:pPr>
            <a:r>
              <a:rPr lang="en-US" sz="1600" b="1" dirty="0">
                <a:solidFill>
                  <a:srgbClr val="0B2F3A"/>
                </a:solidFill>
                <a:latin typeface="Cambria" pitchFamily="34" charset="0"/>
                <a:ea typeface="Cambria" pitchFamily="34" charset="-122"/>
                <a:cs typeface="Cambria" pitchFamily="34" charset="-120"/>
              </a:rPr>
              <a:t>CO2Wounds-V2 (2024)</a:t>
            </a:r>
            <a:endParaRPr lang="en-US" sz="1600" dirty="0"/>
          </a:p>
        </p:txBody>
      </p:sp>
      <p:sp>
        <p:nvSpPr>
          <p:cNvPr id="21" name="Text 19">
            <a:extLst>
              <a:ext uri="{FF2B5EF4-FFF2-40B4-BE49-F238E27FC236}">
                <a16:creationId xmlns:a16="http://schemas.microsoft.com/office/drawing/2014/main" id="{CC126992-A16B-36A2-E0E5-4CA09D9DBD86}"/>
              </a:ext>
            </a:extLst>
          </p:cNvPr>
          <p:cNvSpPr txBox="1"/>
          <p:nvPr/>
        </p:nvSpPr>
        <p:spPr>
          <a:xfrm>
            <a:off x="6665976" y="3511296"/>
            <a:ext cx="5184648" cy="548640"/>
          </a:xfrm>
          <a:prstGeom prst="rect">
            <a:avLst/>
          </a:prstGeom>
          <a:noFill/>
          <a:ln/>
        </p:spPr>
        <p:txBody>
          <a:bodyPr wrap="square" lIns="0" tIns="0" rIns="0" bIns="0" rtlCol="0" anchor="ctr"/>
          <a:lstStyle/>
          <a:p>
            <a:pPr marL="0" indent="0">
              <a:lnSpc>
                <a:spcPts val="1500"/>
              </a:lnSpc>
              <a:buNone/>
            </a:pPr>
            <a:r>
              <a:rPr lang="en-US" sz="1400" dirty="0">
                <a:solidFill>
                  <a:srgbClr val="5B6E75"/>
                </a:solidFill>
                <a:latin typeface="Calibri" pitchFamily="34" charset="0"/>
                <a:ea typeface="Calibri" pitchFamily="34" charset="-122"/>
                <a:cs typeface="Calibri" pitchFamily="34" charset="-120"/>
              </a:rPr>
              <a:t>Extended chronic-wound dataset from leprosy patients — the closest setting to ours.</a:t>
            </a:r>
            <a:endParaRPr lang="en-US" sz="1400" dirty="0"/>
          </a:p>
        </p:txBody>
      </p:sp>
      <p:sp>
        <p:nvSpPr>
          <p:cNvPr id="22" name="Shape 20">
            <a:extLst>
              <a:ext uri="{FF2B5EF4-FFF2-40B4-BE49-F238E27FC236}">
                <a16:creationId xmlns:a16="http://schemas.microsoft.com/office/drawing/2014/main" id="{EA74FA84-9BE0-45B1-35C5-6177F939A756}"/>
              </a:ext>
            </a:extLst>
          </p:cNvPr>
          <p:cNvSpPr/>
          <p:nvPr/>
        </p:nvSpPr>
        <p:spPr>
          <a:xfrm>
            <a:off x="6665976" y="4078224"/>
            <a:ext cx="4425696" cy="274320"/>
          </a:xfrm>
          <a:prstGeom prst="roundRect">
            <a:avLst>
              <a:gd name="adj" fmla="val 20000"/>
            </a:avLst>
          </a:prstGeom>
          <a:solidFill>
            <a:srgbClr val="FBEDEA"/>
          </a:solidFill>
          <a:ln w="9525">
            <a:solidFill>
              <a:srgbClr val="EBC9C4"/>
            </a:solidFill>
            <a:prstDash val="solid"/>
          </a:ln>
        </p:spPr>
        <p:txBody>
          <a:bodyPr/>
          <a:lstStyle/>
          <a:p>
            <a:endParaRPr lang="en-SA" sz="2000"/>
          </a:p>
        </p:txBody>
      </p:sp>
      <p:sp>
        <p:nvSpPr>
          <p:cNvPr id="23" name="Text 21">
            <a:extLst>
              <a:ext uri="{FF2B5EF4-FFF2-40B4-BE49-F238E27FC236}">
                <a16:creationId xmlns:a16="http://schemas.microsoft.com/office/drawing/2014/main" id="{9FC8B7F4-F87A-1F51-4C74-FBA5A66FAC27}"/>
              </a:ext>
            </a:extLst>
          </p:cNvPr>
          <p:cNvSpPr txBox="1"/>
          <p:nvPr/>
        </p:nvSpPr>
        <p:spPr>
          <a:xfrm>
            <a:off x="6757416" y="4078224"/>
            <a:ext cx="4315968" cy="274320"/>
          </a:xfrm>
          <a:prstGeom prst="rect">
            <a:avLst/>
          </a:prstGeom>
          <a:noFill/>
          <a:ln/>
        </p:spPr>
        <p:txBody>
          <a:bodyPr wrap="square" lIns="0" tIns="0" rIns="0" bIns="0" rtlCol="0" anchor="ctr"/>
          <a:lstStyle/>
          <a:p>
            <a:pPr marL="0" indent="0">
              <a:buNone/>
            </a:pPr>
            <a:r>
              <a:rPr lang="en-US" sz="1400" b="1" dirty="0">
                <a:solidFill>
                  <a:srgbClr val="C75146"/>
                </a:solidFill>
                <a:latin typeface="Calibri" pitchFamily="34" charset="0"/>
                <a:ea typeface="Calibri" pitchFamily="34" charset="-122"/>
                <a:cs typeface="Calibri" pitchFamily="34" charset="-120"/>
              </a:rPr>
              <a:t>Wound masks only, no tissue labels</a:t>
            </a:r>
            <a:endParaRPr lang="en-US" sz="1400" dirty="0"/>
          </a:p>
        </p:txBody>
      </p:sp>
      <p:sp>
        <p:nvSpPr>
          <p:cNvPr id="24" name="Shape 22">
            <a:extLst>
              <a:ext uri="{FF2B5EF4-FFF2-40B4-BE49-F238E27FC236}">
                <a16:creationId xmlns:a16="http://schemas.microsoft.com/office/drawing/2014/main" id="{F099E6DE-3B5A-E7E7-2FA9-B2527AAB82AB}"/>
              </a:ext>
            </a:extLst>
          </p:cNvPr>
          <p:cNvSpPr/>
          <p:nvPr/>
        </p:nvSpPr>
        <p:spPr>
          <a:xfrm>
            <a:off x="548640" y="4855464"/>
            <a:ext cx="11091672" cy="1371600"/>
          </a:xfrm>
          <a:prstGeom prst="roundRect">
            <a:avLst>
              <a:gd name="adj" fmla="val 5333"/>
            </a:avLst>
          </a:prstGeom>
          <a:solidFill>
            <a:srgbClr val="EAF4F6"/>
          </a:solidFill>
          <a:ln w="9525">
            <a:solidFill>
              <a:srgbClr val="D3E1E5"/>
            </a:solidFill>
            <a:prstDash val="solid"/>
          </a:ln>
          <a:effectLst>
            <a:outerShdw blurRad="127000" dist="25400" dir="5400000" algn="bl" rotWithShape="0">
              <a:srgbClr val="0B2F3A">
                <a:alpha val="10000"/>
              </a:srgbClr>
            </a:outerShdw>
          </a:effectLst>
        </p:spPr>
        <p:txBody>
          <a:bodyPr/>
          <a:lstStyle/>
          <a:p>
            <a:endParaRPr lang="en-SA"/>
          </a:p>
        </p:txBody>
      </p:sp>
      <p:sp>
        <p:nvSpPr>
          <p:cNvPr id="25" name="Text 23">
            <a:extLst>
              <a:ext uri="{FF2B5EF4-FFF2-40B4-BE49-F238E27FC236}">
                <a16:creationId xmlns:a16="http://schemas.microsoft.com/office/drawing/2014/main" id="{C9594FF5-0CF5-EEAA-AE97-E53F085AE00B}"/>
              </a:ext>
            </a:extLst>
          </p:cNvPr>
          <p:cNvSpPr txBox="1"/>
          <p:nvPr/>
        </p:nvSpPr>
        <p:spPr>
          <a:xfrm>
            <a:off x="822960" y="5043332"/>
            <a:ext cx="2743200" cy="256032"/>
          </a:xfrm>
          <a:prstGeom prst="rect">
            <a:avLst/>
          </a:prstGeom>
          <a:noFill/>
          <a:ln/>
        </p:spPr>
        <p:txBody>
          <a:bodyPr wrap="square" lIns="0" tIns="0" rIns="0" bIns="0" rtlCol="0" anchor="ctr"/>
          <a:lstStyle/>
          <a:p>
            <a:pPr marL="0" indent="0">
              <a:buNone/>
            </a:pPr>
            <a:r>
              <a:rPr lang="en-US" b="1" dirty="0">
                <a:solidFill>
                  <a:srgbClr val="0C8BA1"/>
                </a:solidFill>
                <a:latin typeface="Calibri" pitchFamily="34" charset="0"/>
                <a:ea typeface="Calibri" pitchFamily="34" charset="-122"/>
                <a:cs typeface="Calibri" pitchFamily="34" charset="-120"/>
              </a:rPr>
              <a:t>The gap</a:t>
            </a:r>
            <a:endParaRPr lang="en-US" dirty="0"/>
          </a:p>
        </p:txBody>
      </p:sp>
      <p:sp>
        <p:nvSpPr>
          <p:cNvPr id="26" name="Text 24">
            <a:extLst>
              <a:ext uri="{FF2B5EF4-FFF2-40B4-BE49-F238E27FC236}">
                <a16:creationId xmlns:a16="http://schemas.microsoft.com/office/drawing/2014/main" id="{AC8DB3D3-FD0B-90D3-5185-F206E732551B}"/>
              </a:ext>
            </a:extLst>
          </p:cNvPr>
          <p:cNvSpPr txBox="1"/>
          <p:nvPr/>
        </p:nvSpPr>
        <p:spPr>
          <a:xfrm>
            <a:off x="822960" y="5312664"/>
            <a:ext cx="10515600" cy="777240"/>
          </a:xfrm>
          <a:prstGeom prst="rect">
            <a:avLst/>
          </a:prstGeom>
          <a:noFill/>
          <a:ln/>
        </p:spPr>
        <p:txBody>
          <a:bodyPr wrap="square" lIns="0" tIns="0" rIns="0" bIns="0" rtlCol="0" anchor="ctr"/>
          <a:lstStyle/>
          <a:p>
            <a:pPr marL="0" indent="0">
              <a:lnSpc>
                <a:spcPts val="2200"/>
              </a:lnSpc>
              <a:buNone/>
            </a:pPr>
            <a:r>
              <a:rPr lang="en-US" sz="1650" b="1" dirty="0">
                <a:solidFill>
                  <a:srgbClr val="0B2F3A"/>
                </a:solidFill>
                <a:latin typeface="Cambria" pitchFamily="34" charset="0"/>
                <a:ea typeface="Cambria" pitchFamily="34" charset="-122"/>
                <a:cs typeface="Cambria" pitchFamily="34" charset="-120"/>
              </a:rPr>
              <a:t>No public dataset</a:t>
            </a:r>
            <a:r>
              <a:rPr lang="en-US" sz="1650" dirty="0">
                <a:solidFill>
                  <a:srgbClr val="0B2F3A"/>
                </a:solidFill>
                <a:latin typeface="Cambria" pitchFamily="34" charset="0"/>
                <a:ea typeface="Cambria" pitchFamily="34" charset="-122"/>
                <a:cs typeface="Cambria" pitchFamily="34" charset="-120"/>
              </a:rPr>
              <a:t> provides </a:t>
            </a:r>
            <a:r>
              <a:rPr lang="en-US" sz="1650" b="1" dirty="0">
                <a:solidFill>
                  <a:srgbClr val="0B2F3A"/>
                </a:solidFill>
                <a:latin typeface="Cambria" pitchFamily="34" charset="0"/>
                <a:ea typeface="Cambria" pitchFamily="34" charset="-122"/>
                <a:cs typeface="Cambria" pitchFamily="34" charset="-120"/>
              </a:rPr>
              <a:t>longitudinal, pixel-level, multi-expert tissue labels </a:t>
            </a:r>
            <a:r>
              <a:rPr lang="en-US" sz="1650" dirty="0">
                <a:solidFill>
                  <a:srgbClr val="0B2F3A"/>
                </a:solidFill>
                <a:latin typeface="Cambria" pitchFamily="34" charset="0"/>
                <a:ea typeface="Cambria" pitchFamily="34" charset="-122"/>
                <a:cs typeface="Cambria" pitchFamily="34" charset="-120"/>
              </a:rPr>
              <a:t>for a </a:t>
            </a:r>
            <a:r>
              <a:rPr lang="en-US" sz="1650" b="1" dirty="0">
                <a:solidFill>
                  <a:srgbClr val="0B2F3A"/>
                </a:solidFill>
                <a:latin typeface="Cambria" pitchFamily="34" charset="0"/>
                <a:ea typeface="Cambria" pitchFamily="34" charset="-122"/>
                <a:cs typeface="Cambria" pitchFamily="34" charset="-120"/>
              </a:rPr>
              <a:t>neglected tropical disease.</a:t>
            </a:r>
            <a:r>
              <a:rPr lang="en-US" sz="1650" dirty="0">
                <a:solidFill>
                  <a:srgbClr val="0A6673"/>
                </a:solidFill>
                <a:latin typeface="Cambria" pitchFamily="34" charset="0"/>
                <a:ea typeface="Cambria" pitchFamily="34" charset="-122"/>
                <a:cs typeface="Cambria" pitchFamily="34" charset="-120"/>
              </a:rPr>
              <a:t>   LUTSeg does — and quantifies how much five specialists actually disagree.</a:t>
            </a:r>
            <a:endParaRPr lang="en-US" sz="1650" dirty="0"/>
          </a:p>
        </p:txBody>
      </p:sp>
      <p:sp>
        <p:nvSpPr>
          <p:cNvPr id="28" name="Text 25">
            <a:extLst>
              <a:ext uri="{FF2B5EF4-FFF2-40B4-BE49-F238E27FC236}">
                <a16:creationId xmlns:a16="http://schemas.microsoft.com/office/drawing/2014/main" id="{A60A7A57-21C4-BA35-BBE9-272B64AA43E5}"/>
              </a:ext>
            </a:extLst>
          </p:cNvPr>
          <p:cNvSpPr txBox="1"/>
          <p:nvPr/>
        </p:nvSpPr>
        <p:spPr>
          <a:xfrm>
            <a:off x="548640" y="6428232"/>
            <a:ext cx="8686800" cy="237744"/>
          </a:xfrm>
          <a:prstGeom prst="rect">
            <a:avLst/>
          </a:prstGeom>
          <a:noFill/>
          <a:ln/>
        </p:spPr>
        <p:txBody>
          <a:bodyPr wrap="square" lIns="0" tIns="0" rIns="0" bIns="0" rtlCol="0" anchor="ctr"/>
          <a:lstStyle/>
          <a:p>
            <a:pPr marL="0" indent="0">
              <a:buNone/>
            </a:pPr>
            <a:r>
              <a:rPr lang="en-US" sz="900" dirty="0">
                <a:solidFill>
                  <a:srgbClr val="9AAFB6"/>
                </a:solidFill>
                <a:latin typeface="Calibri" pitchFamily="34" charset="0"/>
                <a:ea typeface="Calibri" pitchFamily="34" charset="-122"/>
                <a:cs typeface="Calibri" pitchFamily="34" charset="-120"/>
              </a:rPr>
              <a:t>LUTSeg  ·  ISIC Workshop @ MICCAI 2026</a:t>
            </a:r>
            <a:endParaRPr lang="en-US" sz="900" dirty="0"/>
          </a:p>
        </p:txBody>
      </p:sp>
      <p:sp>
        <p:nvSpPr>
          <p:cNvPr id="29" name="Text 26">
            <a:extLst>
              <a:ext uri="{FF2B5EF4-FFF2-40B4-BE49-F238E27FC236}">
                <a16:creationId xmlns:a16="http://schemas.microsoft.com/office/drawing/2014/main" id="{34CF6E5B-8C14-1FC3-4429-B82E9B6C1E66}"/>
              </a:ext>
            </a:extLst>
          </p:cNvPr>
          <p:cNvSpPr txBox="1"/>
          <p:nvPr/>
        </p:nvSpPr>
        <p:spPr>
          <a:xfrm>
            <a:off x="10728655" y="6428232"/>
            <a:ext cx="914400" cy="237744"/>
          </a:xfrm>
          <a:prstGeom prst="rect">
            <a:avLst/>
          </a:prstGeom>
          <a:noFill/>
          <a:ln/>
        </p:spPr>
        <p:txBody>
          <a:bodyPr wrap="square" lIns="0" tIns="0" rIns="0" bIns="0" rtlCol="0" anchor="ctr"/>
          <a:lstStyle/>
          <a:p>
            <a:pPr marL="0" indent="0" algn="r">
              <a:buNone/>
            </a:pPr>
            <a:r>
              <a:rPr lang="en-US" sz="900" dirty="0">
                <a:solidFill>
                  <a:srgbClr val="9AAFB6"/>
                </a:solidFill>
                <a:latin typeface="Calibri" pitchFamily="34" charset="0"/>
                <a:ea typeface="Calibri" pitchFamily="34" charset="-122"/>
                <a:cs typeface="Calibri" pitchFamily="34" charset="-120"/>
              </a:rPr>
              <a:t>3</a:t>
            </a:r>
            <a:endParaRPr lang="en-US" sz="900" dirty="0"/>
          </a:p>
        </p:txBody>
      </p:sp>
    </p:spTree>
    <p:extLst>
      <p:ext uri="{BB962C8B-B14F-4D97-AF65-F5344CB8AC3E}">
        <p14:creationId xmlns:p14="http://schemas.microsoft.com/office/powerpoint/2010/main" val="29957285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1602</TotalTime>
  <Words>5785</Words>
  <Application>Microsoft Macintosh PowerPoint</Application>
  <PresentationFormat>Widescreen</PresentationFormat>
  <Paragraphs>563</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IVUL-KAUST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LUTSeg: A Longitudinal Multi-Expert Dataset for Ulcer Tissue Segmentation</dc:title>
  <dc:subject>PptxGenJS Presentation</dc:subject>
  <dc:creator>Karen Sanchez</dc:creator>
  <cp:lastModifiedBy>Karen Sanchez</cp:lastModifiedBy>
  <cp:revision>16</cp:revision>
  <dcterms:created xsi:type="dcterms:W3CDTF">2026-09-24T13:55:00Z</dcterms:created>
  <dcterms:modified xsi:type="dcterms:W3CDTF">2026-09-26T16:49:35Z</dcterms:modified>
</cp:coreProperties>
</file>