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9" r:id="rId6"/>
    <p:sldId id="261" r:id="rId7"/>
    <p:sldId id="262" r:id="rId8"/>
    <p:sldId id="263" r:id="rId9"/>
    <p:sldId id="264" r:id="rId10"/>
    <p:sldId id="265" r:id="rId11"/>
    <p:sldId id="266" r:id="rId12"/>
    <p:sldId id="271" r:id="rId13"/>
    <p:sldId id="267" r:id="rId14"/>
    <p:sldId id="268" r:id="rId15"/>
    <p:sldId id="270"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6" d="100"/>
          <a:sy n="96" d="100"/>
        </p:scale>
        <p:origin x="68" y="5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3476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This talk is about a step that comes before classification in dermatology AI: finding lesions in total body photography (TBP). We benchmark seven modern real-time detectors on the iToBoS dataset, and we go beyond a leaderboard to ask how and why each detector succeeds or fails. (Right-hand image is a schematic illustration, not real patient data.)</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Melanoma accounts for most skin-cancer deaths despite its low incidence, and outcomes depend on timing: five-year survival exceeds 98% for localised disease but drops sharply after spread. Routine skin checks are slow and vary between clinicians. TBP addresses this by documenting the whole skin surface in one automated session, giving hundreds of standardised, high-resolution images per patient. AI can help clinicians assess those images faster and more consistently.</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dermatological AI, from the classic dermoscopy classification work onward, assumes the lesion has already been cropped and centred. TBP breaks that assumption: lesions sit inside large patches of skin with normal anatomy, hair, shadows and imaging artefacts. So detection is a prerequisite for both screening and longitudinal monitoring, and it has been largely unexplored because annotated data was missing. (Tiles are schematic illustrations.)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recent iToBoS release provides a large-scale collection of bounding-box-annotated skin images from a clinical TBP system, which finally lets us study detection directly. Our contribution is an open-source, multi-architecture benchmark: 7 architectures, 14 configurations, one reproducible protocol, and four diagnostics beyond mAP (error decomposition, AP across IoU, a confidence x NMS sweep, and saliency). Code and models will be released at github.com/CIRS-Girona/tbp_lesion_detection.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4F1F1-0BDD-8D66-9560-293F2135BD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DA63F8-2AB4-DE7E-8479-2C62476F4B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4F74EA-BC33-3D7E-7F7E-3CFC0D6E3BA2}"/>
              </a:ext>
            </a:extLst>
          </p:cNvPr>
          <p:cNvSpPr>
            <a:spLocks noGrp="1"/>
          </p:cNvSpPr>
          <p:nvPr>
            <p:ph type="body" idx="1"/>
          </p:nvPr>
        </p:nvSpPr>
        <p:spPr/>
        <p:txBody>
          <a:bodyPr/>
          <a:lstStyle/>
          <a:p>
            <a:r>
              <a:rPr lang="en-US" dirty="0"/>
              <a:t>iToBoS provides 8,473 images and 29,403 bounding boxes from 49 patients, acquired on a VECTRA WB360 system; that is roughly 3.5 lesions per image. We use the publicly released challenge partition so results are reproducible. Preprocessing: a Gaussian blur on detected background regions such as the scanner frame and room surfaces, with the skin kept at full quality. All images are 1024 by 1024 pixels and no resizing is applied. Detection is single-class: lesion versus background.</a:t>
            </a:r>
          </a:p>
        </p:txBody>
      </p:sp>
      <p:sp>
        <p:nvSpPr>
          <p:cNvPr id="4" name="Slide Number Placeholder 3">
            <a:extLst>
              <a:ext uri="{FF2B5EF4-FFF2-40B4-BE49-F238E27FC236}">
                <a16:creationId xmlns:a16="http://schemas.microsoft.com/office/drawing/2014/main" id="{FA2816E0-5BC0-9940-88FC-622F5779E7AC}"/>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55615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iToBoS provides 8,473 images and 29,403 bounding boxes from 49 patients, acquired on a VECTRA WB360 system; that is roughly 3.5 lesions per image. We use the publicly released challenge partition so results are reproducible. Preprocessing: a Gaussian blur on detected background regions such as the scanner frame and room surfaces, with the skin kept at full quality. All images are 1024 by 1024 pixels and no resizing is applied. Detection is single-class: lesion versus background.</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 detectors, all real-time small variants. Four CNN-based YOLO models: YOLOv8s, the Kaggle challenge-winning architecture; YOLOv11s; YOLOv12s, which adds attention blocks to relate spatially distant regions; and the NMS-free YOLO-26s. Two transformer set-prediction detectors, MS-DETR and RT-DETRv2-S, which are NMS-free by construction through Hungarian matching. And D-FINE-S, which recasts box regression as iterative refinement of per-coordinate distributions and still uses NMS.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each model's operating point, YOLOv12s has the best F1 (0.640), while D-FINE-S is a hair behind at 0.639 but leads on mAP50 (0.674) and precision (0.707). The augmentation result matters too: full augmentation helps six of seven architectures by 0.8 to 1.9 points of F1, but D-FINE-S gains only 0.17. Even without augmentation, D-FINE-S (F1 0.637) beats every other no-augmentation model. The reason is likely its Fine-Grained Distribution Loss, which supplies implicit regularisation. Table values here are precision and recall read from the error-trade-off figures; F1 is computed from them.</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Missed-detection rate is one minus recall. Across all models it sits between 37.5% and 42.4%, so even the best detector misses more than a third of annotated lesions. YOLOv8s trained by us misses the fewest, YOLOv12s is next at 39.6%. D-FINE-S and RT-DETRv2-S miss the most because they operate at a stricter calibrated confidence of 0.50 instead of 0.20 for YOLO. The message: at this data scale, recall is the limiting factor, so these tools should flag candidates for clinician review rather than screen autonomously. Note: D-FINE-S has a low TIDE Miss value (1.02), meaning many true candidates are retained across the confidence range, but at its operating point it still misses 41.7%.</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False-discovery rate is one minus precision: the share of predicted boxes that are not lesions. D-FINE-S is lowest at 29.3%, with RT-DETRv2-S close at 29.7%. The two lowest-FDR models are the two that use a calibrated 0.50 confidence gate. The YOLO models sit at 32 to 37%. Even the best model produces roughly three false boxes in ten, which matters because each one is a candidate a clinician has to dismiss.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Plotting both error types together shows the trade-off. Bottom-left is best. YOLOv12s sits at the recall-first end of the frontier, D-FINE-S at the precision-first end. YOLO-26s, MS-DETR and RT-DETRv2-S are each matched or beaten by one of those two on both axes. EigenCAM adds the clinical-reliability angle: D-FINE-S activations concentrate on lesion sites, while YOLOv12s shows signs of relying on surrounding context, a Clever Hans effect that box-overlap metrics cannot reveal. That is why we recommend D-FINE-S as the primary model, and YOLOv12s only where minimising misses at a fixed threshold is the overriding priority.</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9CEB1-1574-856B-839A-6B53A9E489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E3C022-BEA9-221E-1F4C-AB0A95ED01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941AF9-6814-F241-727F-8581468C113E}"/>
              </a:ext>
            </a:extLst>
          </p:cNvPr>
          <p:cNvSpPr>
            <a:spLocks noGrp="1"/>
          </p:cNvSpPr>
          <p:nvPr>
            <p:ph type="body" idx="1"/>
          </p:nvPr>
        </p:nvSpPr>
        <p:spPr/>
        <p:txBody>
          <a:bodyPr/>
          <a:lstStyle/>
          <a:p>
            <a:r>
              <a:rPr lang="en-US" dirty="0"/>
              <a:t>Plotting both error types together shows the trade-off. Bottom-left is best. YOLOv12s sits at the recall-first end of the frontier, D-FINE-S at the precision-first end. YOLO-26s, MS-DETR and RT-DETRv2-S are each matched or beaten by one of those two on both axes. EigenCAM adds the clinical-reliability angle: D-FINE-S activations concentrate on lesion sites, while YOLOv12s shows signs of relying on surrounding context, a Clever Hans effect that box-overlap metrics cannot reveal. That is why we recommend D-FINE-S as the primary model, and YOLOv12s only where minimising misses at a fixed threshold is the overriding priority.</a:t>
            </a:r>
          </a:p>
        </p:txBody>
      </p:sp>
      <p:sp>
        <p:nvSpPr>
          <p:cNvPr id="4" name="Slide Number Placeholder 3">
            <a:extLst>
              <a:ext uri="{FF2B5EF4-FFF2-40B4-BE49-F238E27FC236}">
                <a16:creationId xmlns:a16="http://schemas.microsoft.com/office/drawing/2014/main" id="{DE3B2E70-E157-0109-79CD-B414A8888072}"/>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33040132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close. D-FINE-S is our recommended primary model and the performance threshold for future methods to beat, without compromising the meaningfulness of the attribution maps. Three findings carry clinical weight. First, the confidence operating point is an architectural property, so it need not be guessed per site. Second, TIDE shows complementary failure modes, so each model should be operated according to its weakness. Third, the steep AP drop at tight IoU reflects annotation variability rather than localisation failure, so centroid- or region-level agreement is the better target for TBP triage. Above all, recall is still the limiting factor, so these are decision-support tools, not autonomous screens.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The benchmark, code and trained models will be released at the GitHub link on screen. This work was supported by EADV through the HARMONY project. Happy to take questions.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823E1-6F02-7D5B-3D7B-6049FEB60B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B282E3-738B-311D-A00A-7408902AD4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782157-0B7F-926A-833A-96ED36854696}"/>
              </a:ext>
            </a:extLst>
          </p:cNvPr>
          <p:cNvSpPr>
            <a:spLocks noGrp="1"/>
          </p:cNvSpPr>
          <p:nvPr>
            <p:ph type="body" idx="1"/>
          </p:nvPr>
        </p:nvSpPr>
        <p:spPr/>
        <p:txBody>
          <a:bodyPr/>
          <a:lstStyle/>
          <a:p>
            <a:r>
              <a:rPr lang="en-US" dirty="0"/>
              <a:t>To close. D-FINE-S is our recommended primary model and the performance threshold for future methods to beat, without compromising the meaningfulness of the attribution maps. Three findings carry clinical weight. First, the confidence operating point is an architectural property, so it need not be guessed per site. Second, TIDE shows complementary failure modes, so each model should be operated according to its weakness. Third, the steep AP drop at tight IoU reflects annotation variability rather than localisation failure, so centroid- or region-level agreement is the better target for TBP triage. Above all, recall is still the limiting factor, so these are decision-support tools, not autonomous screens.</a:t>
            </a:r>
          </a:p>
        </p:txBody>
      </p:sp>
      <p:sp>
        <p:nvSpPr>
          <p:cNvPr id="4" name="Slide Number Placeholder 3">
            <a:extLst>
              <a:ext uri="{FF2B5EF4-FFF2-40B4-BE49-F238E27FC236}">
                <a16:creationId xmlns:a16="http://schemas.microsoft.com/office/drawing/2014/main" id="{B3A11946-2AF4-E634-809F-7326E1D44DC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41830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2033"/>
        </a:solidFill>
        <a:effectLst/>
      </p:bgPr>
    </p:bg>
    <p:spTree>
      <p:nvGrpSpPr>
        <p:cNvPr id="1" name=""/>
        <p:cNvGrpSpPr/>
        <p:nvPr/>
      </p:nvGrpSpPr>
      <p:grpSpPr>
        <a:xfrm>
          <a:off x="0" y="0"/>
          <a:ext cx="0" cy="0"/>
          <a:chOff x="0" y="0"/>
          <a:chExt cx="0" cy="0"/>
        </a:xfrm>
      </p:grpSpPr>
      <p:sp>
        <p:nvSpPr>
          <p:cNvPr id="2" name="Text 0"/>
          <p:cNvSpPr txBox="1"/>
          <p:nvPr/>
        </p:nvSpPr>
        <p:spPr>
          <a:xfrm>
            <a:off x="640080" y="1417320"/>
            <a:ext cx="6035040" cy="237744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Automated Skin Lesion Detection in Total Body Photography</a:t>
            </a:r>
            <a:endParaRPr lang="en-US" sz="4000" dirty="0"/>
          </a:p>
        </p:txBody>
      </p:sp>
      <p:sp>
        <p:nvSpPr>
          <p:cNvPr id="3" name="Text 1"/>
          <p:cNvSpPr txBox="1"/>
          <p:nvPr/>
        </p:nvSpPr>
        <p:spPr>
          <a:xfrm>
            <a:off x="640080" y="3429000"/>
            <a:ext cx="5852160" cy="822960"/>
          </a:xfrm>
          <a:prstGeom prst="rect">
            <a:avLst/>
          </a:prstGeom>
          <a:noFill/>
          <a:ln/>
        </p:spPr>
        <p:txBody>
          <a:bodyPr wrap="square" lIns="0" tIns="0" rIns="0" bIns="0" rtlCol="0" anchor="t"/>
          <a:lstStyle/>
          <a:p>
            <a:pPr marL="0" indent="0">
              <a:buNone/>
            </a:pPr>
            <a:r>
              <a:rPr lang="en-US" sz="2000" dirty="0">
                <a:solidFill>
                  <a:srgbClr val="B8C1D6"/>
                </a:solidFill>
                <a:latin typeface="Calibri" pitchFamily="34" charset="0"/>
                <a:ea typeface="Calibri" pitchFamily="34" charset="-122"/>
                <a:cs typeface="Calibri" pitchFamily="34" charset="-120"/>
              </a:rPr>
              <a:t>A multi-architecture benchmark and mechanistic analysis of modern detectors</a:t>
            </a:r>
            <a:endParaRPr lang="en-US" sz="2000" dirty="0"/>
          </a:p>
        </p:txBody>
      </p:sp>
      <p:sp>
        <p:nvSpPr>
          <p:cNvPr id="4" name="Text 2"/>
          <p:cNvSpPr txBox="1"/>
          <p:nvPr/>
        </p:nvSpPr>
        <p:spPr>
          <a:xfrm>
            <a:off x="640080" y="5394960"/>
            <a:ext cx="5943600" cy="320040"/>
          </a:xfrm>
          <a:prstGeom prst="rect">
            <a:avLst/>
          </a:prstGeom>
          <a:noFill/>
          <a:ln/>
        </p:spPr>
        <p:txBody>
          <a:bodyPr wrap="square" lIns="0" tIns="0" rIns="0" bIns="0" rtlCol="0" anchor="ctr"/>
          <a:lstStyle/>
          <a:p>
            <a:r>
              <a:rPr lang="en-US" sz="1400" dirty="0">
                <a:solidFill>
                  <a:schemeClr val="bg1"/>
                </a:solidFill>
              </a:rPr>
              <a:t>M. Yamin</a:t>
            </a:r>
            <a:r>
              <a:rPr lang="en-US" sz="1400" baseline="30000" dirty="0">
                <a:solidFill>
                  <a:schemeClr val="bg1"/>
                </a:solidFill>
              </a:rPr>
              <a:t>1</a:t>
            </a:r>
            <a:r>
              <a:rPr lang="en-US" sz="1400" dirty="0">
                <a:solidFill>
                  <a:schemeClr val="bg1"/>
                </a:solidFill>
              </a:rPr>
              <a:t>, P. K. Murali</a:t>
            </a:r>
            <a:r>
              <a:rPr lang="en-US" sz="1400" baseline="30000" dirty="0">
                <a:solidFill>
                  <a:schemeClr val="bg1"/>
                </a:solidFill>
              </a:rPr>
              <a:t>1</a:t>
            </a:r>
            <a:r>
              <a:rPr lang="en-US" sz="1400" dirty="0">
                <a:solidFill>
                  <a:schemeClr val="bg1"/>
                </a:solidFill>
              </a:rPr>
              <a:t>, A. Das</a:t>
            </a:r>
            <a:r>
              <a:rPr lang="en-US" sz="1400" baseline="30000" dirty="0">
                <a:solidFill>
                  <a:schemeClr val="bg1"/>
                </a:solidFill>
              </a:rPr>
              <a:t>1</a:t>
            </a:r>
            <a:r>
              <a:rPr lang="en-US" sz="1400" dirty="0">
                <a:solidFill>
                  <a:schemeClr val="bg1"/>
                </a:solidFill>
              </a:rPr>
              <a:t>, H. Rajani</a:t>
            </a:r>
            <a:r>
              <a:rPr lang="en-US" sz="1400" baseline="30000" dirty="0">
                <a:solidFill>
                  <a:schemeClr val="bg1"/>
                </a:solidFill>
              </a:rPr>
              <a:t>1</a:t>
            </a:r>
            <a:r>
              <a:rPr lang="en-US" sz="1400" dirty="0">
                <a:solidFill>
                  <a:schemeClr val="bg1"/>
                </a:solidFill>
              </a:rPr>
              <a:t>, </a:t>
            </a:r>
            <a:r>
              <a:rPr lang="en-US" sz="1600" b="1" dirty="0">
                <a:solidFill>
                  <a:schemeClr val="bg1"/>
                </a:solidFill>
              </a:rPr>
              <a:t>A. Saha</a:t>
            </a:r>
            <a:r>
              <a:rPr lang="en-US" sz="1600" b="1" baseline="30000" dirty="0">
                <a:solidFill>
                  <a:schemeClr val="bg1"/>
                </a:solidFill>
              </a:rPr>
              <a:t>1</a:t>
            </a:r>
            <a:r>
              <a:rPr lang="en-US" sz="1400" dirty="0">
                <a:solidFill>
                  <a:schemeClr val="bg1"/>
                </a:solidFill>
              </a:rPr>
              <a:t>, S. A. Wahid</a:t>
            </a:r>
            <a:r>
              <a:rPr lang="en-US" sz="1400" baseline="30000" dirty="0">
                <a:solidFill>
                  <a:schemeClr val="bg1"/>
                </a:solidFill>
              </a:rPr>
              <a:t>2</a:t>
            </a:r>
            <a:r>
              <a:rPr lang="en-US" sz="1400" dirty="0">
                <a:solidFill>
                  <a:schemeClr val="bg1"/>
                </a:solidFill>
              </a:rPr>
              <a:t>, S. C. Nwafor</a:t>
            </a:r>
            <a:r>
              <a:rPr lang="en-US" sz="1400" baseline="30000" dirty="0">
                <a:solidFill>
                  <a:schemeClr val="bg1"/>
                </a:solidFill>
              </a:rPr>
              <a:t>1</a:t>
            </a:r>
            <a:r>
              <a:rPr lang="en-US" sz="1400" dirty="0">
                <a:solidFill>
                  <a:schemeClr val="bg1"/>
                </a:solidFill>
              </a:rPr>
              <a:t>, S. Nazari</a:t>
            </a:r>
            <a:r>
              <a:rPr lang="en-US" sz="1400" baseline="30000" dirty="0">
                <a:solidFill>
                  <a:schemeClr val="bg1"/>
                </a:solidFill>
              </a:rPr>
              <a:t>1</a:t>
            </a:r>
            <a:r>
              <a:rPr lang="en-US" sz="1400" dirty="0">
                <a:solidFill>
                  <a:schemeClr val="bg1"/>
                </a:solidFill>
              </a:rPr>
              <a:t>, F. Nuria</a:t>
            </a:r>
            <a:r>
              <a:rPr lang="en-US" sz="1400" baseline="30000" dirty="0">
                <a:solidFill>
                  <a:schemeClr val="bg1"/>
                </a:solidFill>
              </a:rPr>
              <a:t>1</a:t>
            </a:r>
            <a:r>
              <a:rPr lang="en-US" sz="1400" dirty="0">
                <a:solidFill>
                  <a:schemeClr val="bg1"/>
                </a:solidFill>
              </a:rPr>
              <a:t>, L. S. García</a:t>
            </a:r>
            <a:r>
              <a:rPr lang="en-US" sz="1400" baseline="30000" dirty="0">
                <a:solidFill>
                  <a:schemeClr val="bg1"/>
                </a:solidFill>
              </a:rPr>
              <a:t>3</a:t>
            </a:r>
            <a:r>
              <a:rPr lang="en-US" sz="1400" dirty="0">
                <a:solidFill>
                  <a:schemeClr val="bg1"/>
                </a:solidFill>
              </a:rPr>
              <a:t>, C. Lenoir</a:t>
            </a:r>
            <a:r>
              <a:rPr lang="en-US" sz="1400" baseline="30000" dirty="0">
                <a:solidFill>
                  <a:schemeClr val="bg1"/>
                </a:solidFill>
              </a:rPr>
              <a:t>3</a:t>
            </a:r>
            <a:r>
              <a:rPr lang="en-US" sz="1400" dirty="0">
                <a:solidFill>
                  <a:schemeClr val="bg1"/>
                </a:solidFill>
              </a:rPr>
              <a:t>, N. Gracias</a:t>
            </a:r>
            <a:r>
              <a:rPr lang="en-US" sz="1400" baseline="30000" dirty="0">
                <a:solidFill>
                  <a:schemeClr val="bg1"/>
                </a:solidFill>
              </a:rPr>
              <a:t>1</a:t>
            </a:r>
            <a:r>
              <a:rPr lang="en-US" sz="1400" dirty="0">
                <a:solidFill>
                  <a:schemeClr val="bg1"/>
                </a:solidFill>
              </a:rPr>
              <a:t>, J. Malvehy</a:t>
            </a:r>
            <a:r>
              <a:rPr lang="en-US" sz="1400" baseline="30000" dirty="0">
                <a:solidFill>
                  <a:schemeClr val="bg1"/>
                </a:solidFill>
              </a:rPr>
              <a:t>3</a:t>
            </a:r>
            <a:r>
              <a:rPr lang="en-US" sz="1400" dirty="0">
                <a:solidFill>
                  <a:schemeClr val="bg1"/>
                </a:solidFill>
              </a:rPr>
              <a:t>, R. Garcia</a:t>
            </a:r>
            <a:r>
              <a:rPr lang="en-US" sz="1400" baseline="30000" dirty="0">
                <a:solidFill>
                  <a:schemeClr val="bg1"/>
                </a:solidFill>
              </a:rPr>
              <a:t>1</a:t>
            </a:r>
            <a:endParaRPr lang="en-US" sz="1400" dirty="0">
              <a:solidFill>
                <a:schemeClr val="bg1"/>
              </a:solidFill>
            </a:endParaRPr>
          </a:p>
          <a:p>
            <a:pPr marL="0" indent="0">
              <a:buNone/>
            </a:pPr>
            <a:r>
              <a:rPr lang="en-US" sz="1400" dirty="0">
                <a:solidFill>
                  <a:schemeClr val="bg1"/>
                </a:solidFill>
                <a:latin typeface="Calibri" pitchFamily="34" charset="0"/>
                <a:ea typeface="Calibri" pitchFamily="34" charset="-122"/>
                <a:cs typeface="Calibri" pitchFamily="34" charset="-120"/>
              </a:rPr>
              <a:t>  </a:t>
            </a:r>
          </a:p>
          <a:p>
            <a:r>
              <a:rPr lang="en-US" sz="1200" dirty="0">
                <a:solidFill>
                  <a:schemeClr val="bg1"/>
                </a:solidFill>
                <a:latin typeface="+mj-lt"/>
                <a:ea typeface="Calibri" pitchFamily="34" charset="-122"/>
                <a:cs typeface="Calibri" pitchFamily="34" charset="-120"/>
              </a:rPr>
              <a:t>1. </a:t>
            </a:r>
            <a:r>
              <a:rPr lang="en-US" sz="1200" dirty="0">
                <a:solidFill>
                  <a:schemeClr val="bg1"/>
                </a:solidFill>
                <a:latin typeface="+mj-lt"/>
              </a:rPr>
              <a:t>Computer Vision and Robotics Research Institute, University of Girona, Spain </a:t>
            </a:r>
          </a:p>
          <a:p>
            <a:r>
              <a:rPr lang="en-US" sz="1200" dirty="0">
                <a:solidFill>
                  <a:schemeClr val="bg1"/>
                </a:solidFill>
                <a:latin typeface="+mj-lt"/>
              </a:rPr>
              <a:t>2. University of the Algarve, Faro, Portugal </a:t>
            </a:r>
          </a:p>
          <a:p>
            <a:r>
              <a:rPr lang="en-US" sz="1200" dirty="0">
                <a:solidFill>
                  <a:schemeClr val="bg1"/>
                </a:solidFill>
                <a:latin typeface="+mj-lt"/>
              </a:rPr>
              <a:t>3. Dermatology Department, Hospital Clinic Barcelona, </a:t>
            </a:r>
            <a:r>
              <a:rPr lang="en-US" sz="1200" dirty="0" err="1">
                <a:solidFill>
                  <a:schemeClr val="bg1"/>
                </a:solidFill>
                <a:latin typeface="+mj-lt"/>
              </a:rPr>
              <a:t>Universitat</a:t>
            </a:r>
            <a:r>
              <a:rPr lang="en-US" sz="1200" dirty="0">
                <a:solidFill>
                  <a:schemeClr val="bg1"/>
                </a:solidFill>
                <a:latin typeface="+mj-lt"/>
              </a:rPr>
              <a:t> de Barcelona, Spain and CIBER de </a:t>
            </a:r>
            <a:r>
              <a:rPr lang="en-US" sz="1200" dirty="0" err="1">
                <a:solidFill>
                  <a:schemeClr val="bg1"/>
                </a:solidFill>
                <a:latin typeface="+mj-lt"/>
              </a:rPr>
              <a:t>Enfermedades</a:t>
            </a:r>
            <a:r>
              <a:rPr lang="en-US" sz="1200" dirty="0">
                <a:solidFill>
                  <a:schemeClr val="bg1"/>
                </a:solidFill>
                <a:latin typeface="+mj-lt"/>
              </a:rPr>
              <a:t> </a:t>
            </a:r>
            <a:r>
              <a:rPr lang="en-US" sz="1200" dirty="0" err="1">
                <a:solidFill>
                  <a:schemeClr val="bg1"/>
                </a:solidFill>
                <a:latin typeface="+mj-lt"/>
              </a:rPr>
              <a:t>Raras</a:t>
            </a:r>
            <a:r>
              <a:rPr lang="en-US" sz="1200" dirty="0">
                <a:solidFill>
                  <a:schemeClr val="bg1"/>
                </a:solidFill>
                <a:latin typeface="+mj-lt"/>
              </a:rPr>
              <a:t>, Instituto de Salud Carlos III, Barcelona, Spain</a:t>
            </a:r>
          </a:p>
          <a:p>
            <a:pPr marL="0" indent="0">
              <a:buNone/>
            </a:pPr>
            <a:endParaRPr lang="en-US" sz="1400" dirty="0">
              <a:solidFill>
                <a:schemeClr val="bg1"/>
              </a:solidFill>
            </a:endParaRPr>
          </a:p>
        </p:txBody>
      </p:sp>
      <p:sp>
        <p:nvSpPr>
          <p:cNvPr id="5" name="Text 3"/>
          <p:cNvSpPr txBox="1"/>
          <p:nvPr/>
        </p:nvSpPr>
        <p:spPr>
          <a:xfrm>
            <a:off x="640080" y="731520"/>
            <a:ext cx="5943600" cy="274320"/>
          </a:xfrm>
          <a:prstGeom prst="rect">
            <a:avLst/>
          </a:prstGeom>
          <a:noFill/>
          <a:ln/>
        </p:spPr>
        <p:txBody>
          <a:bodyPr wrap="square" lIns="0" tIns="0" rIns="0" bIns="0" rtlCol="0" anchor="ctr"/>
          <a:lstStyle/>
          <a:p>
            <a:pPr marL="0" indent="0">
              <a:buNone/>
            </a:pPr>
            <a:r>
              <a:rPr lang="en-US" sz="1200" b="1" kern="0" spc="300" dirty="0">
                <a:solidFill>
                  <a:srgbClr val="F39A4B"/>
                </a:solidFill>
                <a:latin typeface="Calibri" pitchFamily="34" charset="0"/>
                <a:ea typeface="Calibri" pitchFamily="34" charset="-122"/>
                <a:cs typeface="Calibri" pitchFamily="34" charset="-120"/>
              </a:rPr>
              <a:t>TOTAL BODY PHOTOGRAPHY  ·  LESION DETECTION</a:t>
            </a:r>
            <a:endParaRPr lang="en-US" sz="1200" dirty="0"/>
          </a:p>
        </p:txBody>
      </p:sp>
      <p:grpSp>
        <p:nvGrpSpPr>
          <p:cNvPr id="35" name="Group 34">
            <a:extLst>
              <a:ext uri="{FF2B5EF4-FFF2-40B4-BE49-F238E27FC236}">
                <a16:creationId xmlns:a16="http://schemas.microsoft.com/office/drawing/2014/main" id="{B71EB011-DF2D-B5FD-B0DD-49DC25A21E29}"/>
              </a:ext>
            </a:extLst>
          </p:cNvPr>
          <p:cNvGrpSpPr/>
          <p:nvPr/>
        </p:nvGrpSpPr>
        <p:grpSpPr>
          <a:xfrm>
            <a:off x="8202515" y="6135796"/>
            <a:ext cx="3873965" cy="627366"/>
            <a:chOff x="7583738" y="6142110"/>
            <a:chExt cx="3873965" cy="627366"/>
          </a:xfrm>
        </p:grpSpPr>
        <p:pic>
          <p:nvPicPr>
            <p:cNvPr id="28" name="Picture 27" descr="Terms of Service">
              <a:extLst>
                <a:ext uri="{FF2B5EF4-FFF2-40B4-BE49-F238E27FC236}">
                  <a16:creationId xmlns:a16="http://schemas.microsoft.com/office/drawing/2014/main" id="{A92CF9B9-CBBF-5C09-1F94-FCC65103F528}"/>
                </a:ext>
              </a:extLst>
            </p:cNvPr>
            <p:cNvPicPr>
              <a:picLocks noChangeAspect="1"/>
            </p:cNvPicPr>
            <p:nvPr/>
          </p:nvPicPr>
          <p:blipFill>
            <a:blip r:embed="rId3"/>
            <a:stretch>
              <a:fillRect/>
            </a:stretch>
          </p:blipFill>
          <p:spPr>
            <a:xfrm>
              <a:off x="7583738" y="6162745"/>
              <a:ext cx="548640" cy="606731"/>
            </a:xfrm>
            <a:prstGeom prst="rect">
              <a:avLst/>
            </a:prstGeom>
          </p:spPr>
        </p:pic>
        <p:grpSp>
          <p:nvGrpSpPr>
            <p:cNvPr id="33" name="Group 32">
              <a:extLst>
                <a:ext uri="{FF2B5EF4-FFF2-40B4-BE49-F238E27FC236}">
                  <a16:creationId xmlns:a16="http://schemas.microsoft.com/office/drawing/2014/main" id="{EA36FEB7-E89B-E77E-1A3E-0B76008590B7}"/>
                </a:ext>
              </a:extLst>
            </p:cNvPr>
            <p:cNvGrpSpPr/>
            <p:nvPr/>
          </p:nvGrpSpPr>
          <p:grpSpPr>
            <a:xfrm>
              <a:off x="9536138" y="6142110"/>
              <a:ext cx="1921565" cy="627366"/>
              <a:chOff x="9558130" y="6142110"/>
              <a:chExt cx="1921565" cy="627366"/>
            </a:xfrm>
          </p:grpSpPr>
          <p:sp>
            <p:nvSpPr>
              <p:cNvPr id="30" name="Rectangle 29">
                <a:extLst>
                  <a:ext uri="{FF2B5EF4-FFF2-40B4-BE49-F238E27FC236}">
                    <a16:creationId xmlns:a16="http://schemas.microsoft.com/office/drawing/2014/main" id="{DF9C41C9-C42E-17C1-DF29-549E8D927D39}"/>
                  </a:ext>
                </a:extLst>
              </p:cNvPr>
              <p:cNvSpPr/>
              <p:nvPr/>
            </p:nvSpPr>
            <p:spPr>
              <a:xfrm>
                <a:off x="9587948" y="6142110"/>
                <a:ext cx="1861930" cy="62736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descr="MICCAI 2026 - 29. International Conference On Medical Image Computing &amp;  Computer Assisted Intervention">
                <a:extLst>
                  <a:ext uri="{FF2B5EF4-FFF2-40B4-BE49-F238E27FC236}">
                    <a16:creationId xmlns:a16="http://schemas.microsoft.com/office/drawing/2014/main" id="{C3FFC825-6CF2-E071-BA36-8DBE2AE80643}"/>
                  </a:ext>
                </a:extLst>
              </p:cNvPr>
              <p:cNvPicPr>
                <a:picLocks noChangeAspect="1"/>
              </p:cNvPicPr>
              <p:nvPr/>
            </p:nvPicPr>
            <p:blipFill>
              <a:blip r:embed="rId4"/>
              <a:stretch>
                <a:fillRect/>
              </a:stretch>
            </p:blipFill>
            <p:spPr>
              <a:xfrm>
                <a:off x="9558130" y="6167791"/>
                <a:ext cx="1921565" cy="585216"/>
              </a:xfrm>
              <a:prstGeom prst="rect">
                <a:avLst/>
              </a:prstGeom>
            </p:spPr>
          </p:pic>
        </p:grpSp>
        <p:pic>
          <p:nvPicPr>
            <p:cNvPr id="34" name="Picture 33" descr="CNIC">
              <a:extLst>
                <a:ext uri="{FF2B5EF4-FFF2-40B4-BE49-F238E27FC236}">
                  <a16:creationId xmlns:a16="http://schemas.microsoft.com/office/drawing/2014/main" id="{6A7BDB77-F6A7-06B7-F52F-F15A80E76D9B}"/>
                </a:ext>
              </a:extLst>
            </p:cNvPr>
            <p:cNvPicPr>
              <a:picLocks noChangeAspect="1"/>
            </p:cNvPicPr>
            <p:nvPr/>
          </p:nvPicPr>
          <p:blipFill>
            <a:blip r:embed="rId5"/>
            <a:stretch>
              <a:fillRect/>
            </a:stretch>
          </p:blipFill>
          <p:spPr>
            <a:xfrm>
              <a:off x="8272052" y="6159012"/>
              <a:ext cx="1170057" cy="610464"/>
            </a:xfrm>
            <a:prstGeom prst="rect">
              <a:avLst/>
            </a:prstGeom>
          </p:spPr>
        </p:pic>
      </p:grpSp>
      <p:pic>
        <p:nvPicPr>
          <p:cNvPr id="25" name="Picture 24">
            <a:extLst>
              <a:ext uri="{FF2B5EF4-FFF2-40B4-BE49-F238E27FC236}">
                <a16:creationId xmlns:a16="http://schemas.microsoft.com/office/drawing/2014/main" id="{9FDBDE57-D0C0-FB99-599D-3898D7CAF067}"/>
              </a:ext>
            </a:extLst>
          </p:cNvPr>
          <p:cNvPicPr>
            <a:picLocks noChangeAspect="1"/>
          </p:cNvPicPr>
          <p:nvPr/>
        </p:nvPicPr>
        <p:blipFill>
          <a:blip r:embed="rId6"/>
          <a:stretch>
            <a:fillRect/>
          </a:stretch>
        </p:blipFill>
        <p:spPr>
          <a:xfrm>
            <a:off x="7446057" y="1316910"/>
            <a:ext cx="4059600" cy="4224179"/>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8229600" cy="274320"/>
          </a:xfrm>
          <a:prstGeom prst="rect">
            <a:avLst/>
          </a:prstGeom>
          <a:noFill/>
          <a:ln/>
        </p:spPr>
        <p:txBody>
          <a:bodyPr wrap="square" lIns="0" tIns="0" rIns="0" bIns="0" rtlCol="0" anchor="ctr"/>
          <a:lstStyle/>
          <a:p>
            <a:pPr marL="0" indent="0">
              <a:buNone/>
            </a:pPr>
            <a:r>
              <a:rPr lang="en-US" sz="1200" b="1" kern="0" spc="300" dirty="0">
                <a:solidFill>
                  <a:srgbClr val="C2600A"/>
                </a:solidFill>
                <a:latin typeface="Calibri" pitchFamily="34" charset="0"/>
                <a:ea typeface="Calibri" pitchFamily="34" charset="-122"/>
                <a:cs typeface="Calibri" pitchFamily="34" charset="-120"/>
              </a:rPr>
              <a:t>INTRODUCTION &amp; MOTIVATION</a:t>
            </a:r>
            <a:endParaRPr lang="en-US" sz="1200" dirty="0"/>
          </a:p>
        </p:txBody>
      </p:sp>
      <p:sp>
        <p:nvSpPr>
          <p:cNvPr id="3" name="Text 1"/>
          <p:cNvSpPr txBox="1"/>
          <p:nvPr/>
        </p:nvSpPr>
        <p:spPr>
          <a:xfrm>
            <a:off x="548640" y="685800"/>
            <a:ext cx="11064240" cy="685800"/>
          </a:xfrm>
          <a:prstGeom prst="rect">
            <a:avLst/>
          </a:prstGeom>
          <a:noFill/>
          <a:ln/>
        </p:spPr>
        <p:txBody>
          <a:bodyPr wrap="square" lIns="0" tIns="0" rIns="0" bIns="0" rtlCol="0" anchor="t"/>
          <a:lstStyle/>
          <a:p>
            <a:pPr marL="0" indent="0">
              <a:buNone/>
            </a:pPr>
            <a:r>
              <a:rPr lang="en-US" sz="3200" b="1" dirty="0">
                <a:solidFill>
                  <a:srgbClr val="172033"/>
                </a:solidFill>
                <a:latin typeface="Cambria" pitchFamily="34" charset="0"/>
                <a:ea typeface="Cambria" pitchFamily="34" charset="-122"/>
                <a:cs typeface="Cambria" pitchFamily="34" charset="-120"/>
              </a:rPr>
              <a:t>Why early, scalable detection matters</a:t>
            </a:r>
            <a:endParaRPr lang="en-US" sz="3200" dirty="0"/>
          </a:p>
        </p:txBody>
      </p:sp>
      <p:sp>
        <p:nvSpPr>
          <p:cNvPr id="4" name="Shape 2"/>
          <p:cNvSpPr/>
          <p:nvPr/>
        </p:nvSpPr>
        <p:spPr>
          <a:xfrm>
            <a:off x="548640" y="1691640"/>
            <a:ext cx="3566160" cy="4480560"/>
          </a:xfrm>
          <a:prstGeom prst="roundRect">
            <a:avLst>
              <a:gd name="adj" fmla="val 3846"/>
            </a:avLst>
          </a:prstGeom>
          <a:solidFill>
            <a:srgbClr val="172033"/>
          </a:solidFill>
          <a:ln w="12700">
            <a:solidFill>
              <a:srgbClr val="172033"/>
            </a:solidFill>
            <a:prstDash val="solid"/>
          </a:ln>
        </p:spPr>
        <p:txBody>
          <a:bodyPr/>
          <a:lstStyle/>
          <a:p>
            <a:endParaRPr lang="en-US"/>
          </a:p>
        </p:txBody>
      </p:sp>
      <p:sp>
        <p:nvSpPr>
          <p:cNvPr id="5" name="Text 3"/>
          <p:cNvSpPr txBox="1"/>
          <p:nvPr/>
        </p:nvSpPr>
        <p:spPr>
          <a:xfrm>
            <a:off x="777240" y="2103120"/>
            <a:ext cx="3108960" cy="1188720"/>
          </a:xfrm>
          <a:prstGeom prst="rect">
            <a:avLst/>
          </a:prstGeom>
          <a:noFill/>
          <a:ln/>
        </p:spPr>
        <p:txBody>
          <a:bodyPr wrap="square" lIns="0" tIns="0" rIns="0" bIns="0" rtlCol="0" anchor="ctr"/>
          <a:lstStyle/>
          <a:p>
            <a:pPr marL="0" indent="0">
              <a:buNone/>
            </a:pPr>
            <a:r>
              <a:rPr lang="en-US" sz="6600" b="1" dirty="0">
                <a:solidFill>
                  <a:srgbClr val="F39A4B"/>
                </a:solidFill>
                <a:latin typeface="Cambria" pitchFamily="34" charset="0"/>
                <a:ea typeface="Cambria" pitchFamily="34" charset="-122"/>
                <a:cs typeface="Cambria" pitchFamily="34" charset="-120"/>
              </a:rPr>
              <a:t>98%+</a:t>
            </a:r>
            <a:endParaRPr lang="en-US" sz="6600" dirty="0"/>
          </a:p>
        </p:txBody>
      </p:sp>
      <p:sp>
        <p:nvSpPr>
          <p:cNvPr id="6" name="Text 4"/>
          <p:cNvSpPr txBox="1"/>
          <p:nvPr/>
        </p:nvSpPr>
        <p:spPr>
          <a:xfrm>
            <a:off x="777240" y="3429000"/>
            <a:ext cx="3108960" cy="914400"/>
          </a:xfrm>
          <a:prstGeom prst="rect">
            <a:avLst/>
          </a:prstGeom>
          <a:noFill/>
          <a:ln/>
        </p:spPr>
        <p:txBody>
          <a:bodyPr wrap="square" lIns="0" tIns="0" rIns="0" bIns="0" rtlCol="0" anchor="t"/>
          <a:lstStyle/>
          <a:p>
            <a:pPr marL="0" indent="0">
              <a:buNone/>
            </a:pPr>
            <a:r>
              <a:rPr lang="en-US" sz="1800" dirty="0">
                <a:solidFill>
                  <a:srgbClr val="FFFFFF"/>
                </a:solidFill>
                <a:latin typeface="Calibri" pitchFamily="34" charset="0"/>
                <a:ea typeface="Calibri" pitchFamily="34" charset="-122"/>
                <a:cs typeface="Calibri" pitchFamily="34" charset="-120"/>
              </a:rPr>
              <a:t>five-year survival when melanoma is caught while still localised</a:t>
            </a:r>
            <a:endParaRPr lang="en-US" sz="1800" dirty="0"/>
          </a:p>
        </p:txBody>
      </p:sp>
      <p:sp>
        <p:nvSpPr>
          <p:cNvPr id="7" name="Text 5"/>
          <p:cNvSpPr txBox="1"/>
          <p:nvPr/>
        </p:nvSpPr>
        <p:spPr>
          <a:xfrm>
            <a:off x="777240" y="4754880"/>
            <a:ext cx="3108960" cy="822960"/>
          </a:xfrm>
          <a:prstGeom prst="rect">
            <a:avLst/>
          </a:prstGeom>
          <a:noFill/>
          <a:ln/>
        </p:spPr>
        <p:txBody>
          <a:bodyPr wrap="square" lIns="0" tIns="0" rIns="0" bIns="0" rtlCol="0" anchor="t"/>
          <a:lstStyle/>
          <a:p>
            <a:pPr marL="0" indent="0">
              <a:buNone/>
            </a:pPr>
            <a:r>
              <a:rPr lang="en-US" sz="1400" dirty="0">
                <a:solidFill>
                  <a:srgbClr val="B8C1D6"/>
                </a:solidFill>
                <a:latin typeface="Calibri" pitchFamily="34" charset="0"/>
                <a:ea typeface="Calibri" pitchFamily="34" charset="-122"/>
                <a:cs typeface="Calibri" pitchFamily="34" charset="-120"/>
              </a:rPr>
              <a:t>Survival falls sharply once the disease spreads.</a:t>
            </a:r>
            <a:endParaRPr lang="en-US" sz="1400" dirty="0"/>
          </a:p>
        </p:txBody>
      </p:sp>
      <p:sp>
        <p:nvSpPr>
          <p:cNvPr id="8" name="Shape 6"/>
          <p:cNvSpPr/>
          <p:nvPr/>
        </p:nvSpPr>
        <p:spPr>
          <a:xfrm>
            <a:off x="4572000" y="1783080"/>
            <a:ext cx="566928" cy="566928"/>
          </a:xfrm>
          <a:prstGeom prst="ellipse">
            <a:avLst/>
          </a:prstGeom>
          <a:solidFill>
            <a:srgbClr val="222E4B"/>
          </a:solidFill>
          <a:ln w="12700">
            <a:solidFill>
              <a:srgbClr val="222E4B"/>
            </a:solidFill>
            <a:prstDash val="solid"/>
          </a:ln>
        </p:spPr>
        <p:txBody>
          <a:bodyPr/>
          <a:lstStyle/>
          <a:p>
            <a:endParaRPr lang="en-US"/>
          </a:p>
        </p:txBody>
      </p:sp>
      <p:pic>
        <p:nvPicPr>
          <p:cNvPr id="9" name="Image 0" descr="Rising melanoma burden icon"/>
          <p:cNvPicPr>
            <a:picLocks noChangeAspect="1"/>
          </p:cNvPicPr>
          <p:nvPr/>
        </p:nvPicPr>
        <p:blipFill>
          <a:blip r:embed="rId3"/>
          <a:stretch>
            <a:fillRect/>
          </a:stretch>
        </p:blipFill>
        <p:spPr>
          <a:xfrm>
            <a:off x="4718304" y="1929384"/>
            <a:ext cx="274320" cy="274320"/>
          </a:xfrm>
          <a:prstGeom prst="rect">
            <a:avLst/>
          </a:prstGeom>
        </p:spPr>
      </p:pic>
      <p:sp>
        <p:nvSpPr>
          <p:cNvPr id="10" name="Text 7"/>
          <p:cNvSpPr txBox="1"/>
          <p:nvPr/>
        </p:nvSpPr>
        <p:spPr>
          <a:xfrm>
            <a:off x="5394960" y="1719072"/>
            <a:ext cx="6217920" cy="310896"/>
          </a:xfrm>
          <a:prstGeom prst="rect">
            <a:avLst/>
          </a:prstGeom>
          <a:noFill/>
          <a:ln/>
        </p:spPr>
        <p:txBody>
          <a:bodyPr wrap="square" lIns="0" tIns="0" rIns="0" bIns="0" rtlCol="0" anchor="ctr"/>
          <a:lstStyle/>
          <a:p>
            <a:pPr marL="0" indent="0">
              <a:buNone/>
            </a:pPr>
            <a:r>
              <a:rPr lang="en-US" sz="1700" b="1" dirty="0">
                <a:solidFill>
                  <a:srgbClr val="172033"/>
                </a:solidFill>
                <a:latin typeface="Calibri" pitchFamily="34" charset="0"/>
                <a:ea typeface="Calibri" pitchFamily="34" charset="-122"/>
                <a:cs typeface="Calibri" pitchFamily="34" charset="-120"/>
              </a:rPr>
              <a:t>Rising melanoma burden</a:t>
            </a:r>
            <a:endParaRPr lang="en-US" sz="1700" dirty="0"/>
          </a:p>
        </p:txBody>
      </p:sp>
      <p:sp>
        <p:nvSpPr>
          <p:cNvPr id="11" name="Text 8"/>
          <p:cNvSpPr txBox="1"/>
          <p:nvPr/>
        </p:nvSpPr>
        <p:spPr>
          <a:xfrm>
            <a:off x="5394960" y="2039112"/>
            <a:ext cx="6217920" cy="457200"/>
          </a:xfrm>
          <a:prstGeom prst="rect">
            <a:avLst/>
          </a:prstGeom>
          <a:noFill/>
          <a:ln/>
        </p:spPr>
        <p:txBody>
          <a:bodyPr wrap="square" lIns="0" tIns="0" rIns="0" bIns="0" rtlCol="0" anchor="t"/>
          <a:lstStyle/>
          <a:p>
            <a:pPr marL="0" indent="0">
              <a:buNone/>
            </a:pPr>
            <a:r>
              <a:rPr lang="en-US" sz="1400" dirty="0">
                <a:solidFill>
                  <a:srgbClr val="6B7280"/>
                </a:solidFill>
                <a:latin typeface="Calibri" pitchFamily="34" charset="0"/>
                <a:ea typeface="Calibri" pitchFamily="34" charset="-122"/>
                <a:cs typeface="Calibri" pitchFamily="34" charset="-120"/>
              </a:rPr>
              <a:t>Incidence is rising globally, and melanoma causes most skin-cancer deaths.</a:t>
            </a:r>
            <a:endParaRPr lang="en-US" sz="1400" dirty="0"/>
          </a:p>
        </p:txBody>
      </p:sp>
      <p:sp>
        <p:nvSpPr>
          <p:cNvPr id="12" name="Shape 9"/>
          <p:cNvSpPr/>
          <p:nvPr/>
        </p:nvSpPr>
        <p:spPr>
          <a:xfrm>
            <a:off x="4572000" y="2697480"/>
            <a:ext cx="566928" cy="566928"/>
          </a:xfrm>
          <a:prstGeom prst="ellipse">
            <a:avLst/>
          </a:prstGeom>
          <a:solidFill>
            <a:srgbClr val="222E4B"/>
          </a:solidFill>
          <a:ln w="12700">
            <a:solidFill>
              <a:srgbClr val="222E4B"/>
            </a:solidFill>
            <a:prstDash val="solid"/>
          </a:ln>
        </p:spPr>
        <p:txBody>
          <a:bodyPr/>
          <a:lstStyle/>
          <a:p>
            <a:endParaRPr lang="en-US"/>
          </a:p>
        </p:txBody>
      </p:sp>
      <p:pic>
        <p:nvPicPr>
          <p:cNvPr id="13" name="Image 1" descr="Early detection saves lives icon"/>
          <p:cNvPicPr>
            <a:picLocks noChangeAspect="1"/>
          </p:cNvPicPr>
          <p:nvPr/>
        </p:nvPicPr>
        <p:blipFill>
          <a:blip r:embed="rId4"/>
          <a:stretch>
            <a:fillRect/>
          </a:stretch>
        </p:blipFill>
        <p:spPr>
          <a:xfrm>
            <a:off x="4718304" y="2843784"/>
            <a:ext cx="274320" cy="274320"/>
          </a:xfrm>
          <a:prstGeom prst="rect">
            <a:avLst/>
          </a:prstGeom>
        </p:spPr>
      </p:pic>
      <p:sp>
        <p:nvSpPr>
          <p:cNvPr id="14" name="Text 10"/>
          <p:cNvSpPr txBox="1"/>
          <p:nvPr/>
        </p:nvSpPr>
        <p:spPr>
          <a:xfrm>
            <a:off x="5394960" y="2633472"/>
            <a:ext cx="6217920" cy="310896"/>
          </a:xfrm>
          <a:prstGeom prst="rect">
            <a:avLst/>
          </a:prstGeom>
          <a:noFill/>
          <a:ln/>
        </p:spPr>
        <p:txBody>
          <a:bodyPr wrap="square" lIns="0" tIns="0" rIns="0" bIns="0" rtlCol="0" anchor="ctr"/>
          <a:lstStyle/>
          <a:p>
            <a:pPr marL="0" indent="0">
              <a:buNone/>
            </a:pPr>
            <a:r>
              <a:rPr lang="en-US" sz="1700" b="1" dirty="0">
                <a:solidFill>
                  <a:srgbClr val="172033"/>
                </a:solidFill>
                <a:latin typeface="Calibri" pitchFamily="34" charset="0"/>
                <a:ea typeface="Calibri" pitchFamily="34" charset="-122"/>
                <a:cs typeface="Calibri" pitchFamily="34" charset="-120"/>
              </a:rPr>
              <a:t>Early detection saves lives</a:t>
            </a:r>
            <a:endParaRPr lang="en-US" sz="1700" dirty="0"/>
          </a:p>
        </p:txBody>
      </p:sp>
      <p:sp>
        <p:nvSpPr>
          <p:cNvPr id="15" name="Text 11"/>
          <p:cNvSpPr txBox="1"/>
          <p:nvPr/>
        </p:nvSpPr>
        <p:spPr>
          <a:xfrm>
            <a:off x="5394960" y="2953512"/>
            <a:ext cx="6217920" cy="457200"/>
          </a:xfrm>
          <a:prstGeom prst="rect">
            <a:avLst/>
          </a:prstGeom>
          <a:noFill/>
          <a:ln/>
        </p:spPr>
        <p:txBody>
          <a:bodyPr wrap="square" lIns="0" tIns="0" rIns="0" bIns="0" rtlCol="0" anchor="t"/>
          <a:lstStyle/>
          <a:p>
            <a:pPr marL="0" indent="0">
              <a:buNone/>
            </a:pPr>
            <a:r>
              <a:rPr lang="en-US" sz="1400" dirty="0">
                <a:solidFill>
                  <a:srgbClr val="6B7280"/>
                </a:solidFill>
                <a:latin typeface="Calibri" pitchFamily="34" charset="0"/>
                <a:ea typeface="Calibri" pitchFamily="34" charset="-122"/>
                <a:cs typeface="Calibri" pitchFamily="34" charset="-120"/>
              </a:rPr>
              <a:t>Early diagnosis significantly improves treatment success and survival.</a:t>
            </a:r>
            <a:endParaRPr lang="en-US" sz="1400" dirty="0"/>
          </a:p>
        </p:txBody>
      </p:sp>
      <p:sp>
        <p:nvSpPr>
          <p:cNvPr id="16" name="Shape 12"/>
          <p:cNvSpPr/>
          <p:nvPr/>
        </p:nvSpPr>
        <p:spPr>
          <a:xfrm>
            <a:off x="4572000" y="3611880"/>
            <a:ext cx="566928" cy="566928"/>
          </a:xfrm>
          <a:prstGeom prst="ellipse">
            <a:avLst/>
          </a:prstGeom>
          <a:solidFill>
            <a:srgbClr val="222E4B"/>
          </a:solidFill>
          <a:ln w="12700">
            <a:solidFill>
              <a:srgbClr val="222E4B"/>
            </a:solidFill>
            <a:prstDash val="solid"/>
          </a:ln>
        </p:spPr>
        <p:txBody>
          <a:bodyPr/>
          <a:lstStyle/>
          <a:p>
            <a:endParaRPr lang="en-US"/>
          </a:p>
        </p:txBody>
      </p:sp>
      <p:pic>
        <p:nvPicPr>
          <p:cNvPr id="17" name="Image 2" descr="Manual exams don't scale icon"/>
          <p:cNvPicPr>
            <a:picLocks noChangeAspect="1"/>
          </p:cNvPicPr>
          <p:nvPr/>
        </p:nvPicPr>
        <p:blipFill>
          <a:blip r:embed="rId5"/>
          <a:stretch>
            <a:fillRect/>
          </a:stretch>
        </p:blipFill>
        <p:spPr>
          <a:xfrm>
            <a:off x="4718304" y="3758184"/>
            <a:ext cx="274320" cy="274320"/>
          </a:xfrm>
          <a:prstGeom prst="rect">
            <a:avLst/>
          </a:prstGeom>
        </p:spPr>
      </p:pic>
      <p:sp>
        <p:nvSpPr>
          <p:cNvPr id="18" name="Text 13"/>
          <p:cNvSpPr txBox="1"/>
          <p:nvPr/>
        </p:nvSpPr>
        <p:spPr>
          <a:xfrm>
            <a:off x="5394960" y="3547872"/>
            <a:ext cx="6217920" cy="310896"/>
          </a:xfrm>
          <a:prstGeom prst="rect">
            <a:avLst/>
          </a:prstGeom>
          <a:noFill/>
          <a:ln/>
        </p:spPr>
        <p:txBody>
          <a:bodyPr wrap="square" lIns="0" tIns="0" rIns="0" bIns="0" rtlCol="0" anchor="ctr"/>
          <a:lstStyle/>
          <a:p>
            <a:pPr marL="0" indent="0">
              <a:buNone/>
            </a:pPr>
            <a:r>
              <a:rPr lang="en-US" sz="1700" b="1" dirty="0">
                <a:solidFill>
                  <a:srgbClr val="172033"/>
                </a:solidFill>
                <a:latin typeface="Calibri" pitchFamily="34" charset="0"/>
                <a:ea typeface="Calibri" pitchFamily="34" charset="-122"/>
                <a:cs typeface="Calibri" pitchFamily="34" charset="-120"/>
              </a:rPr>
              <a:t>Manual exams don't scale</a:t>
            </a:r>
            <a:endParaRPr lang="en-US" sz="1700" dirty="0"/>
          </a:p>
        </p:txBody>
      </p:sp>
      <p:sp>
        <p:nvSpPr>
          <p:cNvPr id="19" name="Text 14"/>
          <p:cNvSpPr txBox="1"/>
          <p:nvPr/>
        </p:nvSpPr>
        <p:spPr>
          <a:xfrm>
            <a:off x="5394960" y="3867912"/>
            <a:ext cx="6217920" cy="457200"/>
          </a:xfrm>
          <a:prstGeom prst="rect">
            <a:avLst/>
          </a:prstGeom>
          <a:noFill/>
          <a:ln/>
        </p:spPr>
        <p:txBody>
          <a:bodyPr wrap="square" lIns="0" tIns="0" rIns="0" bIns="0" rtlCol="0" anchor="t"/>
          <a:lstStyle/>
          <a:p>
            <a:pPr marL="0" indent="0">
              <a:buNone/>
            </a:pPr>
            <a:r>
              <a:rPr lang="en-US" sz="1400" dirty="0">
                <a:solidFill>
                  <a:srgbClr val="6B7280"/>
                </a:solidFill>
                <a:latin typeface="Calibri" pitchFamily="34" charset="0"/>
                <a:ea typeface="Calibri" pitchFamily="34" charset="-122"/>
                <a:cs typeface="Calibri" pitchFamily="34" charset="-120"/>
              </a:rPr>
              <a:t>Skin checks are time-consuming, depend on clinician expertise and vary between observers.</a:t>
            </a:r>
            <a:endParaRPr lang="en-US" sz="1400" dirty="0"/>
          </a:p>
        </p:txBody>
      </p:sp>
      <p:sp>
        <p:nvSpPr>
          <p:cNvPr id="20" name="Shape 15"/>
          <p:cNvSpPr/>
          <p:nvPr/>
        </p:nvSpPr>
        <p:spPr>
          <a:xfrm>
            <a:off x="4572000" y="4526280"/>
            <a:ext cx="566928" cy="566928"/>
          </a:xfrm>
          <a:prstGeom prst="ellipse">
            <a:avLst/>
          </a:prstGeom>
          <a:solidFill>
            <a:srgbClr val="222E4B"/>
          </a:solidFill>
          <a:ln w="12700">
            <a:solidFill>
              <a:srgbClr val="222E4B"/>
            </a:solidFill>
            <a:prstDash val="solid"/>
          </a:ln>
        </p:spPr>
        <p:txBody>
          <a:bodyPr/>
          <a:lstStyle/>
          <a:p>
            <a:endParaRPr lang="en-US"/>
          </a:p>
        </p:txBody>
      </p:sp>
      <p:pic>
        <p:nvPicPr>
          <p:cNvPr id="21" name="Image 3" descr="TBP automates capture icon"/>
          <p:cNvPicPr>
            <a:picLocks noChangeAspect="1"/>
          </p:cNvPicPr>
          <p:nvPr/>
        </p:nvPicPr>
        <p:blipFill>
          <a:blip r:embed="rId6"/>
          <a:stretch>
            <a:fillRect/>
          </a:stretch>
        </p:blipFill>
        <p:spPr>
          <a:xfrm>
            <a:off x="4718304" y="4672584"/>
            <a:ext cx="274320" cy="274320"/>
          </a:xfrm>
          <a:prstGeom prst="rect">
            <a:avLst/>
          </a:prstGeom>
        </p:spPr>
      </p:pic>
      <p:sp>
        <p:nvSpPr>
          <p:cNvPr id="22" name="Text 16"/>
          <p:cNvSpPr txBox="1"/>
          <p:nvPr/>
        </p:nvSpPr>
        <p:spPr>
          <a:xfrm>
            <a:off x="5394960" y="4462272"/>
            <a:ext cx="6217920" cy="310896"/>
          </a:xfrm>
          <a:prstGeom prst="rect">
            <a:avLst/>
          </a:prstGeom>
          <a:noFill/>
          <a:ln/>
        </p:spPr>
        <p:txBody>
          <a:bodyPr wrap="square" lIns="0" tIns="0" rIns="0" bIns="0" rtlCol="0" anchor="ctr"/>
          <a:lstStyle/>
          <a:p>
            <a:pPr marL="0" indent="0">
              <a:buNone/>
            </a:pPr>
            <a:r>
              <a:rPr lang="en-US" sz="1700" b="1" dirty="0">
                <a:solidFill>
                  <a:srgbClr val="172033"/>
                </a:solidFill>
                <a:latin typeface="Calibri" pitchFamily="34" charset="0"/>
                <a:ea typeface="Calibri" pitchFamily="34" charset="-122"/>
                <a:cs typeface="Calibri" pitchFamily="34" charset="-120"/>
              </a:rPr>
              <a:t>TBP automates capture</a:t>
            </a:r>
            <a:endParaRPr lang="en-US" sz="1700" dirty="0"/>
          </a:p>
        </p:txBody>
      </p:sp>
      <p:sp>
        <p:nvSpPr>
          <p:cNvPr id="23" name="Text 17"/>
          <p:cNvSpPr txBox="1"/>
          <p:nvPr/>
        </p:nvSpPr>
        <p:spPr>
          <a:xfrm>
            <a:off x="5394960" y="4782312"/>
            <a:ext cx="6217920" cy="457200"/>
          </a:xfrm>
          <a:prstGeom prst="rect">
            <a:avLst/>
          </a:prstGeom>
          <a:noFill/>
          <a:ln/>
        </p:spPr>
        <p:txBody>
          <a:bodyPr wrap="square" lIns="0" tIns="0" rIns="0" bIns="0" rtlCol="0" anchor="t"/>
          <a:lstStyle/>
          <a:p>
            <a:pPr marL="0" indent="0">
              <a:buNone/>
            </a:pPr>
            <a:r>
              <a:rPr lang="en-US" sz="1400" dirty="0">
                <a:solidFill>
                  <a:srgbClr val="6B7280"/>
                </a:solidFill>
                <a:latin typeface="Calibri" pitchFamily="34" charset="0"/>
                <a:ea typeface="Calibri" pitchFamily="34" charset="-122"/>
                <a:cs typeface="Calibri" pitchFamily="34" charset="-120"/>
              </a:rPr>
              <a:t>Total body photography records the entire skin surface in a single session.</a:t>
            </a:r>
            <a:endParaRPr lang="en-US" sz="1400" dirty="0"/>
          </a:p>
        </p:txBody>
      </p:sp>
      <p:sp>
        <p:nvSpPr>
          <p:cNvPr id="24" name="Shape 18"/>
          <p:cNvSpPr/>
          <p:nvPr/>
        </p:nvSpPr>
        <p:spPr>
          <a:xfrm>
            <a:off x="4572000" y="5440680"/>
            <a:ext cx="566928" cy="566928"/>
          </a:xfrm>
          <a:prstGeom prst="ellipse">
            <a:avLst/>
          </a:prstGeom>
          <a:solidFill>
            <a:srgbClr val="222E4B"/>
          </a:solidFill>
          <a:ln w="12700">
            <a:solidFill>
              <a:srgbClr val="222E4B"/>
            </a:solidFill>
            <a:prstDash val="solid"/>
          </a:ln>
        </p:spPr>
        <p:txBody>
          <a:bodyPr/>
          <a:lstStyle/>
          <a:p>
            <a:endParaRPr lang="en-US"/>
          </a:p>
        </p:txBody>
      </p:sp>
      <p:pic>
        <p:nvPicPr>
          <p:cNvPr id="25" name="Image 4" descr="AI-assisted diagnosis icon"/>
          <p:cNvPicPr>
            <a:picLocks noChangeAspect="1"/>
          </p:cNvPicPr>
          <p:nvPr/>
        </p:nvPicPr>
        <p:blipFill>
          <a:blip r:embed="rId7"/>
          <a:stretch>
            <a:fillRect/>
          </a:stretch>
        </p:blipFill>
        <p:spPr>
          <a:xfrm>
            <a:off x="4718304" y="5586984"/>
            <a:ext cx="274320" cy="274320"/>
          </a:xfrm>
          <a:prstGeom prst="rect">
            <a:avLst/>
          </a:prstGeom>
        </p:spPr>
      </p:pic>
      <p:sp>
        <p:nvSpPr>
          <p:cNvPr id="26" name="Text 19"/>
          <p:cNvSpPr txBox="1"/>
          <p:nvPr/>
        </p:nvSpPr>
        <p:spPr>
          <a:xfrm>
            <a:off x="5394960" y="5376672"/>
            <a:ext cx="6217920" cy="310896"/>
          </a:xfrm>
          <a:prstGeom prst="rect">
            <a:avLst/>
          </a:prstGeom>
          <a:noFill/>
          <a:ln/>
        </p:spPr>
        <p:txBody>
          <a:bodyPr wrap="square" lIns="0" tIns="0" rIns="0" bIns="0" rtlCol="0" anchor="ctr"/>
          <a:lstStyle/>
          <a:p>
            <a:pPr marL="0" indent="0">
              <a:buNone/>
            </a:pPr>
            <a:r>
              <a:rPr lang="en-US" sz="1700" b="1" dirty="0">
                <a:solidFill>
                  <a:srgbClr val="172033"/>
                </a:solidFill>
                <a:latin typeface="Calibri" pitchFamily="34" charset="0"/>
                <a:ea typeface="Calibri" pitchFamily="34" charset="-122"/>
                <a:cs typeface="Calibri" pitchFamily="34" charset="-120"/>
              </a:rPr>
              <a:t>AI-assisted diagnosis</a:t>
            </a:r>
            <a:endParaRPr lang="en-US" sz="1700" dirty="0"/>
          </a:p>
        </p:txBody>
      </p:sp>
      <p:sp>
        <p:nvSpPr>
          <p:cNvPr id="27" name="Text 20"/>
          <p:cNvSpPr txBox="1"/>
          <p:nvPr/>
        </p:nvSpPr>
        <p:spPr>
          <a:xfrm>
            <a:off x="5394960" y="5696712"/>
            <a:ext cx="6217920" cy="457200"/>
          </a:xfrm>
          <a:prstGeom prst="rect">
            <a:avLst/>
          </a:prstGeom>
          <a:noFill/>
          <a:ln/>
        </p:spPr>
        <p:txBody>
          <a:bodyPr wrap="square" lIns="0" tIns="0" rIns="0" bIns="0" rtlCol="0" anchor="t"/>
          <a:lstStyle/>
          <a:p>
            <a:pPr marL="0" indent="0">
              <a:buNone/>
            </a:pPr>
            <a:r>
              <a:rPr lang="en-US" sz="1400" dirty="0">
                <a:solidFill>
                  <a:srgbClr val="6B7280"/>
                </a:solidFill>
                <a:latin typeface="Calibri" pitchFamily="34" charset="0"/>
                <a:ea typeface="Calibri" pitchFamily="34" charset="-122"/>
                <a:cs typeface="Calibri" pitchFamily="34" charset="-120"/>
              </a:rPr>
              <a:t>Intelligent tools support clinicians with faster, more accurate risk assessment.</a:t>
            </a:r>
            <a:endParaRPr lang="en-US" sz="1400" dirty="0"/>
          </a:p>
        </p:txBody>
      </p:sp>
      <p:sp>
        <p:nvSpPr>
          <p:cNvPr id="28" name="Text 21"/>
          <p:cNvSpPr txBox="1"/>
          <p:nvPr/>
        </p:nvSpPr>
        <p:spPr>
          <a:xfrm>
            <a:off x="548640" y="6400800"/>
            <a:ext cx="5486400" cy="228600"/>
          </a:xfrm>
          <a:prstGeom prst="rect">
            <a:avLst/>
          </a:prstGeom>
          <a:noFill/>
          <a:ln/>
        </p:spPr>
        <p:txBody>
          <a:bodyPr wrap="square" lIns="0" tIns="0" rIns="0" bIns="0" rtlCol="0" anchor="ctr"/>
          <a:lstStyle/>
          <a:p>
            <a:pPr marL="0" indent="0">
              <a:buNone/>
            </a:pPr>
            <a:r>
              <a:rPr lang="en-US" sz="1000" dirty="0">
                <a:solidFill>
                  <a:srgbClr val="6B7280"/>
                </a:solidFill>
                <a:latin typeface="Calibri" pitchFamily="34" charset="0"/>
                <a:ea typeface="Calibri" pitchFamily="34" charset="-122"/>
                <a:cs typeface="Calibri" pitchFamily="34" charset="-120"/>
              </a:rPr>
              <a:t>Automated Skin Lesion Detection in TBP</a:t>
            </a:r>
            <a:endParaRPr lang="en-US" sz="1000" dirty="0"/>
          </a:p>
        </p:txBody>
      </p:sp>
      <p:sp>
        <p:nvSpPr>
          <p:cNvPr id="29" name="Text 22"/>
          <p:cNvSpPr txBox="1"/>
          <p:nvPr/>
        </p:nvSpPr>
        <p:spPr>
          <a:xfrm>
            <a:off x="10725912" y="6400800"/>
            <a:ext cx="914400" cy="228600"/>
          </a:xfrm>
          <a:prstGeom prst="rect">
            <a:avLst/>
          </a:prstGeom>
          <a:noFill/>
          <a:ln/>
        </p:spPr>
        <p:txBody>
          <a:bodyPr wrap="square" lIns="0" tIns="0" rIns="0" bIns="0"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2</a:t>
            </a:r>
            <a:endParaRPr lang="en-US" sz="1000" dirty="0"/>
          </a:p>
        </p:txBody>
      </p:sp>
    </p:spTree>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8229600" cy="274320"/>
          </a:xfrm>
          <a:prstGeom prst="rect">
            <a:avLst/>
          </a:prstGeom>
          <a:noFill/>
          <a:ln/>
        </p:spPr>
        <p:txBody>
          <a:bodyPr wrap="square" lIns="0" tIns="0" rIns="0" bIns="0" rtlCol="0" anchor="ctr"/>
          <a:lstStyle/>
          <a:p>
            <a:pPr marL="0" indent="0">
              <a:buNone/>
            </a:pPr>
            <a:r>
              <a:rPr lang="en-US" sz="1200" b="1" kern="0" spc="300" dirty="0">
                <a:solidFill>
                  <a:srgbClr val="C2600A"/>
                </a:solidFill>
                <a:latin typeface="Calibri" pitchFamily="34" charset="0"/>
                <a:ea typeface="Calibri" pitchFamily="34" charset="-122"/>
                <a:cs typeface="Calibri" pitchFamily="34" charset="-120"/>
              </a:rPr>
              <a:t>BACKGROUND</a:t>
            </a:r>
            <a:endParaRPr lang="en-US" sz="1200" dirty="0"/>
          </a:p>
        </p:txBody>
      </p:sp>
      <p:sp>
        <p:nvSpPr>
          <p:cNvPr id="3" name="Text 1"/>
          <p:cNvSpPr txBox="1"/>
          <p:nvPr/>
        </p:nvSpPr>
        <p:spPr>
          <a:xfrm>
            <a:off x="548640" y="685800"/>
            <a:ext cx="11064240" cy="685800"/>
          </a:xfrm>
          <a:prstGeom prst="rect">
            <a:avLst/>
          </a:prstGeom>
          <a:noFill/>
          <a:ln/>
        </p:spPr>
        <p:txBody>
          <a:bodyPr wrap="square" lIns="0" tIns="0" rIns="0" bIns="0" rtlCol="0" anchor="t"/>
          <a:lstStyle/>
          <a:p>
            <a:pPr marL="0" indent="0">
              <a:buNone/>
            </a:pPr>
            <a:r>
              <a:rPr lang="en-US" sz="3200" b="1" dirty="0">
                <a:solidFill>
                  <a:srgbClr val="172033"/>
                </a:solidFill>
                <a:latin typeface="Cambria" pitchFamily="34" charset="0"/>
                <a:ea typeface="Cambria" pitchFamily="34" charset="-122"/>
                <a:cs typeface="Cambria" pitchFamily="34" charset="-120"/>
              </a:rPr>
              <a:t>Detection is the missing first step</a:t>
            </a:r>
            <a:endParaRPr lang="en-US" sz="3200" dirty="0"/>
          </a:p>
        </p:txBody>
      </p:sp>
      <p:sp>
        <p:nvSpPr>
          <p:cNvPr id="4" name="Shape 2"/>
          <p:cNvSpPr/>
          <p:nvPr/>
        </p:nvSpPr>
        <p:spPr>
          <a:xfrm>
            <a:off x="548640" y="1691640"/>
            <a:ext cx="4846320" cy="3566160"/>
          </a:xfrm>
          <a:prstGeom prst="roundRect">
            <a:avLst>
              <a:gd name="adj" fmla="val 3077"/>
            </a:avLst>
          </a:prstGeom>
          <a:solidFill>
            <a:srgbClr val="F3F5F8"/>
          </a:solidFill>
          <a:ln w="12700">
            <a:solidFill>
              <a:srgbClr val="F3F5F8"/>
            </a:solidFill>
            <a:prstDash val="solid"/>
          </a:ln>
        </p:spPr>
        <p:txBody>
          <a:bodyPr/>
          <a:lstStyle/>
          <a:p>
            <a:endParaRPr lang="en-US"/>
          </a:p>
        </p:txBody>
      </p:sp>
      <p:sp>
        <p:nvSpPr>
          <p:cNvPr id="5" name="Text 3"/>
          <p:cNvSpPr txBox="1"/>
          <p:nvPr/>
        </p:nvSpPr>
        <p:spPr>
          <a:xfrm>
            <a:off x="777240" y="1828800"/>
            <a:ext cx="4389120" cy="365760"/>
          </a:xfrm>
          <a:prstGeom prst="rect">
            <a:avLst/>
          </a:prstGeom>
          <a:noFill/>
          <a:ln/>
        </p:spPr>
        <p:txBody>
          <a:bodyPr wrap="square" lIns="0" tIns="0" rIns="0" bIns="0" rtlCol="0" anchor="ctr"/>
          <a:lstStyle/>
          <a:p>
            <a:pPr marL="0" indent="0">
              <a:buNone/>
            </a:pPr>
            <a:r>
              <a:rPr lang="en-US" sz="1700" b="1" dirty="0">
                <a:solidFill>
                  <a:srgbClr val="172033"/>
                </a:solidFill>
                <a:latin typeface="Calibri" pitchFamily="34" charset="0"/>
                <a:ea typeface="Calibri" pitchFamily="34" charset="-122"/>
                <a:cs typeface="Calibri" pitchFamily="34" charset="-120"/>
              </a:rPr>
              <a:t>What most dermatological AI assumes</a:t>
            </a:r>
            <a:endParaRPr lang="en-US" sz="1700" dirty="0"/>
          </a:p>
        </p:txBody>
      </p:sp>
      <p:sp>
        <p:nvSpPr>
          <p:cNvPr id="8" name="Text 6"/>
          <p:cNvSpPr txBox="1"/>
          <p:nvPr/>
        </p:nvSpPr>
        <p:spPr>
          <a:xfrm>
            <a:off x="777240" y="4480560"/>
            <a:ext cx="4389120" cy="685800"/>
          </a:xfrm>
          <a:prstGeom prst="rect">
            <a:avLst/>
          </a:prstGeom>
          <a:noFill/>
          <a:ln/>
        </p:spPr>
        <p:txBody>
          <a:bodyPr wrap="square" lIns="0" tIns="0" rIns="0" bIns="0" rtlCol="0" anchor="t"/>
          <a:lstStyle/>
          <a:p>
            <a:pPr marL="0" indent="0">
              <a:buNone/>
            </a:pPr>
            <a:r>
              <a:rPr lang="en-US" sz="1400" dirty="0">
                <a:solidFill>
                  <a:srgbClr val="1F2937"/>
                </a:solidFill>
                <a:latin typeface="Calibri" pitchFamily="34" charset="0"/>
                <a:ea typeface="Calibri" pitchFamily="34" charset="-122"/>
                <a:cs typeface="Calibri" pitchFamily="34" charset="-120"/>
              </a:rPr>
              <a:t>The lesion is already isolated: a pre-cropped, lesion-centred image to classify.</a:t>
            </a:r>
            <a:endParaRPr lang="en-US" sz="1400" dirty="0"/>
          </a:p>
        </p:txBody>
      </p:sp>
      <p:sp>
        <p:nvSpPr>
          <p:cNvPr id="9" name="Shape 7"/>
          <p:cNvSpPr/>
          <p:nvPr/>
        </p:nvSpPr>
        <p:spPr>
          <a:xfrm>
            <a:off x="5852160" y="1691640"/>
            <a:ext cx="5788152" cy="3566160"/>
          </a:xfrm>
          <a:prstGeom prst="roundRect">
            <a:avLst>
              <a:gd name="adj" fmla="val 3077"/>
            </a:avLst>
          </a:prstGeom>
          <a:solidFill>
            <a:srgbClr val="F3F5F8"/>
          </a:solidFill>
          <a:ln w="12700">
            <a:solidFill>
              <a:srgbClr val="F3F5F8"/>
            </a:solidFill>
            <a:prstDash val="solid"/>
          </a:ln>
        </p:spPr>
        <p:txBody>
          <a:bodyPr/>
          <a:lstStyle/>
          <a:p>
            <a:endParaRPr lang="en-US"/>
          </a:p>
        </p:txBody>
      </p:sp>
      <p:sp>
        <p:nvSpPr>
          <p:cNvPr id="10" name="Text 8"/>
          <p:cNvSpPr txBox="1"/>
          <p:nvPr/>
        </p:nvSpPr>
        <p:spPr>
          <a:xfrm>
            <a:off x="6080760" y="1828800"/>
            <a:ext cx="5303520" cy="365760"/>
          </a:xfrm>
          <a:prstGeom prst="rect">
            <a:avLst/>
          </a:prstGeom>
          <a:noFill/>
          <a:ln/>
        </p:spPr>
        <p:txBody>
          <a:bodyPr wrap="square" lIns="0" tIns="0" rIns="0" bIns="0" rtlCol="0" anchor="ctr"/>
          <a:lstStyle/>
          <a:p>
            <a:pPr marL="0" indent="0">
              <a:buNone/>
            </a:pPr>
            <a:r>
              <a:rPr lang="en-US" sz="1700" b="1" dirty="0">
                <a:solidFill>
                  <a:srgbClr val="172033"/>
                </a:solidFill>
                <a:latin typeface="Calibri" pitchFamily="34" charset="0"/>
                <a:ea typeface="Calibri" pitchFamily="34" charset="-122"/>
                <a:cs typeface="Calibri" pitchFamily="34" charset="-120"/>
              </a:rPr>
              <a:t>What TBP actually presents</a:t>
            </a:r>
            <a:endParaRPr lang="en-US" sz="1700" dirty="0"/>
          </a:p>
        </p:txBody>
      </p:sp>
      <p:sp>
        <p:nvSpPr>
          <p:cNvPr id="34" name="Text 32"/>
          <p:cNvSpPr txBox="1"/>
          <p:nvPr/>
        </p:nvSpPr>
        <p:spPr>
          <a:xfrm>
            <a:off x="9344184" y="2719716"/>
            <a:ext cx="2057400" cy="1546316"/>
          </a:xfrm>
          <a:prstGeom prst="rect">
            <a:avLst/>
          </a:prstGeom>
          <a:noFill/>
          <a:ln/>
        </p:spPr>
        <p:txBody>
          <a:bodyPr wrap="square" lIns="0" tIns="0" rIns="0" bIns="0" rtlCol="0" anchor="t"/>
          <a:lstStyle/>
          <a:p>
            <a:pPr marL="203200" indent="-203200">
              <a:spcAft>
                <a:spcPts val="800"/>
              </a:spcAft>
              <a:buSzPct val="100000"/>
              <a:buChar char="•"/>
            </a:pPr>
            <a:r>
              <a:rPr lang="en-US" sz="1300" dirty="0">
                <a:solidFill>
                  <a:srgbClr val="1F2937"/>
                </a:solidFill>
                <a:latin typeface="Calibri" pitchFamily="34" charset="0"/>
                <a:ea typeface="Calibri" pitchFamily="34" charset="-122"/>
                <a:cs typeface="Calibri" pitchFamily="34" charset="-120"/>
              </a:rPr>
              <a:t>Tens of cm² of skin per patch</a:t>
            </a:r>
            <a:endParaRPr lang="en-US" sz="1300" dirty="0"/>
          </a:p>
          <a:p>
            <a:pPr marL="203200" indent="-203200">
              <a:spcAft>
                <a:spcPts val="800"/>
              </a:spcAft>
              <a:buSzPct val="100000"/>
              <a:buChar char="•"/>
            </a:pPr>
            <a:r>
              <a:rPr lang="en-US" sz="1300" dirty="0">
                <a:solidFill>
                  <a:srgbClr val="1F2937"/>
                </a:solidFill>
                <a:latin typeface="Calibri" pitchFamily="34" charset="0"/>
                <a:ea typeface="Calibri" pitchFamily="34" charset="-122"/>
                <a:cs typeface="Calibri" pitchFamily="34" charset="-120"/>
              </a:rPr>
              <a:t>Normal anatomy, variable texture</a:t>
            </a:r>
            <a:endParaRPr lang="en-US" sz="1300" dirty="0"/>
          </a:p>
          <a:p>
            <a:pPr marL="203200" indent="-203200">
              <a:spcAft>
                <a:spcPts val="800"/>
              </a:spcAft>
              <a:buSzPct val="100000"/>
              <a:buChar char="•"/>
            </a:pPr>
            <a:r>
              <a:rPr lang="en-US" sz="1300" dirty="0">
                <a:solidFill>
                  <a:srgbClr val="1F2937"/>
                </a:solidFill>
                <a:latin typeface="Calibri" pitchFamily="34" charset="0"/>
                <a:ea typeface="Calibri" pitchFamily="34" charset="-122"/>
                <a:cs typeface="Calibri" pitchFamily="34" charset="-120"/>
              </a:rPr>
              <a:t>Hair, shadows, imaging artefacts</a:t>
            </a:r>
            <a:endParaRPr lang="en-US" sz="1300" dirty="0"/>
          </a:p>
        </p:txBody>
      </p:sp>
      <p:sp>
        <p:nvSpPr>
          <p:cNvPr id="35" name="Text 33"/>
          <p:cNvSpPr txBox="1"/>
          <p:nvPr/>
        </p:nvSpPr>
        <p:spPr>
          <a:xfrm>
            <a:off x="6080760" y="4937760"/>
            <a:ext cx="5303520" cy="326568"/>
          </a:xfrm>
          <a:prstGeom prst="rect">
            <a:avLst/>
          </a:prstGeom>
          <a:noFill/>
          <a:ln/>
        </p:spPr>
        <p:txBody>
          <a:bodyPr wrap="square" lIns="0" tIns="0" rIns="0" bIns="0" rtlCol="0" anchor="t"/>
          <a:lstStyle/>
          <a:p>
            <a:pPr marL="0" indent="0">
              <a:buNone/>
            </a:pPr>
            <a:r>
              <a:rPr lang="en-US" sz="1400" dirty="0">
                <a:solidFill>
                  <a:srgbClr val="1F2937"/>
                </a:solidFill>
                <a:latin typeface="Calibri" pitchFamily="34" charset="0"/>
                <a:ea typeface="Calibri" pitchFamily="34" charset="-122"/>
                <a:cs typeface="Calibri" pitchFamily="34" charset="-120"/>
              </a:rPr>
              <a:t>Lesions must first be localised among normal anatomy, then classified.</a:t>
            </a:r>
            <a:endParaRPr lang="en-US" sz="1400" dirty="0"/>
          </a:p>
        </p:txBody>
      </p:sp>
      <p:sp>
        <p:nvSpPr>
          <p:cNvPr id="36" name="Shape 34"/>
          <p:cNvSpPr/>
          <p:nvPr/>
        </p:nvSpPr>
        <p:spPr>
          <a:xfrm>
            <a:off x="548640" y="5486400"/>
            <a:ext cx="11091672" cy="685800"/>
          </a:xfrm>
          <a:prstGeom prst="roundRect">
            <a:avLst>
              <a:gd name="adj" fmla="val 16000"/>
            </a:avLst>
          </a:prstGeom>
          <a:solidFill>
            <a:srgbClr val="FBE9DA"/>
          </a:solidFill>
          <a:ln w="12700">
            <a:solidFill>
              <a:srgbClr val="FBE9DA"/>
            </a:solidFill>
            <a:prstDash val="solid"/>
          </a:ln>
        </p:spPr>
        <p:txBody>
          <a:bodyPr/>
          <a:lstStyle/>
          <a:p>
            <a:endParaRPr lang="en-US"/>
          </a:p>
        </p:txBody>
      </p:sp>
      <p:sp>
        <p:nvSpPr>
          <p:cNvPr id="37" name="Text 35"/>
          <p:cNvSpPr txBox="1"/>
          <p:nvPr/>
        </p:nvSpPr>
        <p:spPr>
          <a:xfrm>
            <a:off x="777240" y="5486400"/>
            <a:ext cx="10607040" cy="685800"/>
          </a:xfrm>
          <a:prstGeom prst="rect">
            <a:avLst/>
          </a:prstGeom>
          <a:noFill/>
          <a:ln/>
        </p:spPr>
        <p:txBody>
          <a:bodyPr wrap="square" lIns="0" tIns="0" rIns="0" bIns="0" rtlCol="0" anchor="ctr"/>
          <a:lstStyle/>
          <a:p>
            <a:pPr marL="0" indent="0">
              <a:buNone/>
            </a:pPr>
            <a:r>
              <a:rPr lang="en-US" sz="1700" b="1" dirty="0">
                <a:solidFill>
                  <a:srgbClr val="C2600A"/>
                </a:solidFill>
                <a:latin typeface="Calibri" pitchFamily="34" charset="0"/>
                <a:ea typeface="Calibri" pitchFamily="34" charset="-122"/>
                <a:cs typeface="Calibri" pitchFamily="34" charset="-120"/>
              </a:rPr>
              <a:t>Detection itself remains largely unexplored</a:t>
            </a:r>
            <a:r>
              <a:rPr lang="en-US" sz="1700" dirty="0">
                <a:solidFill>
                  <a:srgbClr val="1F2937"/>
                </a:solidFill>
                <a:latin typeface="Calibri" pitchFamily="34" charset="0"/>
                <a:ea typeface="Calibri" pitchFamily="34" charset="-122"/>
                <a:cs typeface="Calibri" pitchFamily="34" charset="-120"/>
              </a:rPr>
              <a:t>, mainly because annotated data has been lacking.</a:t>
            </a:r>
            <a:endParaRPr lang="en-US" sz="1700" dirty="0"/>
          </a:p>
        </p:txBody>
      </p:sp>
      <p:sp>
        <p:nvSpPr>
          <p:cNvPr id="38" name="Text 36"/>
          <p:cNvSpPr txBox="1"/>
          <p:nvPr/>
        </p:nvSpPr>
        <p:spPr>
          <a:xfrm>
            <a:off x="548640" y="6400800"/>
            <a:ext cx="5486400" cy="228600"/>
          </a:xfrm>
          <a:prstGeom prst="rect">
            <a:avLst/>
          </a:prstGeom>
          <a:noFill/>
          <a:ln/>
        </p:spPr>
        <p:txBody>
          <a:bodyPr wrap="square" lIns="0" tIns="0" rIns="0" bIns="0" rtlCol="0" anchor="ctr"/>
          <a:lstStyle/>
          <a:p>
            <a:pPr marL="0" indent="0">
              <a:buNone/>
            </a:pPr>
            <a:r>
              <a:rPr lang="en-US" sz="1000" dirty="0">
                <a:solidFill>
                  <a:srgbClr val="6B7280"/>
                </a:solidFill>
                <a:latin typeface="Calibri" pitchFamily="34" charset="0"/>
                <a:ea typeface="Calibri" pitchFamily="34" charset="-122"/>
                <a:cs typeface="Calibri" pitchFamily="34" charset="-120"/>
              </a:rPr>
              <a:t>Automated Skin Lesion Detection in TBP</a:t>
            </a:r>
            <a:endParaRPr lang="en-US" sz="1000" dirty="0"/>
          </a:p>
        </p:txBody>
      </p:sp>
      <p:sp>
        <p:nvSpPr>
          <p:cNvPr id="39" name="Text 37"/>
          <p:cNvSpPr txBox="1"/>
          <p:nvPr/>
        </p:nvSpPr>
        <p:spPr>
          <a:xfrm>
            <a:off x="10725912" y="6400800"/>
            <a:ext cx="914400" cy="228600"/>
          </a:xfrm>
          <a:prstGeom prst="rect">
            <a:avLst/>
          </a:prstGeom>
          <a:noFill/>
          <a:ln/>
        </p:spPr>
        <p:txBody>
          <a:bodyPr wrap="square" lIns="0" tIns="0" rIns="0" bIns="0"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3</a:t>
            </a:r>
            <a:endParaRPr lang="en-US" sz="1000" dirty="0"/>
          </a:p>
        </p:txBody>
      </p:sp>
      <p:pic>
        <p:nvPicPr>
          <p:cNvPr id="40" name="Picture 39">
            <a:extLst>
              <a:ext uri="{FF2B5EF4-FFF2-40B4-BE49-F238E27FC236}">
                <a16:creationId xmlns:a16="http://schemas.microsoft.com/office/drawing/2014/main" id="{BC7DC96C-6EF5-F922-E5F6-CB27C5A5F4CB}"/>
              </a:ext>
            </a:extLst>
          </p:cNvPr>
          <p:cNvPicPr>
            <a:picLocks noChangeAspect="1"/>
          </p:cNvPicPr>
          <p:nvPr/>
        </p:nvPicPr>
        <p:blipFill>
          <a:blip r:embed="rId3"/>
          <a:stretch>
            <a:fillRect/>
          </a:stretch>
        </p:blipFill>
        <p:spPr>
          <a:xfrm>
            <a:off x="1665133" y="2381916"/>
            <a:ext cx="2473125" cy="1871053"/>
          </a:xfrm>
          <a:prstGeom prst="rect">
            <a:avLst/>
          </a:prstGeom>
          <a:ln>
            <a:noFill/>
          </a:ln>
          <a:effectLst>
            <a:outerShdw blurRad="292100" dist="139700" dir="2700000" algn="tl" rotWithShape="0">
              <a:srgbClr val="333333">
                <a:alpha val="65000"/>
              </a:srgbClr>
            </a:outerShdw>
          </a:effectLst>
        </p:spPr>
      </p:pic>
      <p:pic>
        <p:nvPicPr>
          <p:cNvPr id="42" name="Picture 41">
            <a:extLst>
              <a:ext uri="{FF2B5EF4-FFF2-40B4-BE49-F238E27FC236}">
                <a16:creationId xmlns:a16="http://schemas.microsoft.com/office/drawing/2014/main" id="{BED62B74-A575-5207-9A70-D9AD2BBF14A0}"/>
              </a:ext>
            </a:extLst>
          </p:cNvPr>
          <p:cNvPicPr>
            <a:picLocks noChangeAspect="1"/>
          </p:cNvPicPr>
          <p:nvPr/>
        </p:nvPicPr>
        <p:blipFill>
          <a:blip r:embed="rId4"/>
          <a:stretch>
            <a:fillRect/>
          </a:stretch>
        </p:blipFill>
        <p:spPr>
          <a:xfrm>
            <a:off x="6124792" y="2302158"/>
            <a:ext cx="3010980" cy="2431494"/>
          </a:xfrm>
          <a:prstGeom prst="rect">
            <a:avLst/>
          </a:prstGeom>
          <a:ln>
            <a:noFill/>
          </a:ln>
          <a:effectLst>
            <a:outerShdw blurRad="292100" dist="139700" dir="2700000" algn="tl" rotWithShape="0">
              <a:srgbClr val="333333">
                <a:alpha val="65000"/>
              </a:srgbClr>
            </a:outerShdw>
          </a:effectLst>
        </p:spPr>
      </p:pic>
      <p:sp>
        <p:nvSpPr>
          <p:cNvPr id="43" name="Rectangle 42">
            <a:extLst>
              <a:ext uri="{FF2B5EF4-FFF2-40B4-BE49-F238E27FC236}">
                <a16:creationId xmlns:a16="http://schemas.microsoft.com/office/drawing/2014/main" id="{8432386E-7670-9F40-61DC-4FA1CE9CC638}"/>
              </a:ext>
            </a:extLst>
          </p:cNvPr>
          <p:cNvSpPr/>
          <p:nvPr/>
        </p:nvSpPr>
        <p:spPr>
          <a:xfrm>
            <a:off x="6461954" y="2302158"/>
            <a:ext cx="107748" cy="7975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45" name="Rectangle 44">
            <a:extLst>
              <a:ext uri="{FF2B5EF4-FFF2-40B4-BE49-F238E27FC236}">
                <a16:creationId xmlns:a16="http://schemas.microsoft.com/office/drawing/2014/main" id="{230023D1-4705-256C-A0A8-8942A1AE90D4}"/>
              </a:ext>
            </a:extLst>
          </p:cNvPr>
          <p:cNvSpPr/>
          <p:nvPr/>
        </p:nvSpPr>
        <p:spPr>
          <a:xfrm>
            <a:off x="6952158" y="2318910"/>
            <a:ext cx="107748" cy="6300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47" name="Rectangle 46">
            <a:extLst>
              <a:ext uri="{FF2B5EF4-FFF2-40B4-BE49-F238E27FC236}">
                <a16:creationId xmlns:a16="http://schemas.microsoft.com/office/drawing/2014/main" id="{4D18504F-2D8E-33AB-7057-26AE4F803A9C}"/>
              </a:ext>
            </a:extLst>
          </p:cNvPr>
          <p:cNvSpPr/>
          <p:nvPr/>
        </p:nvSpPr>
        <p:spPr>
          <a:xfrm>
            <a:off x="7576408" y="2534316"/>
            <a:ext cx="107748" cy="7975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49" name="Rectangle 48">
            <a:extLst>
              <a:ext uri="{FF2B5EF4-FFF2-40B4-BE49-F238E27FC236}">
                <a16:creationId xmlns:a16="http://schemas.microsoft.com/office/drawing/2014/main" id="{5B7F6197-3946-C79B-9DDC-39829B35738D}"/>
              </a:ext>
            </a:extLst>
          </p:cNvPr>
          <p:cNvSpPr/>
          <p:nvPr/>
        </p:nvSpPr>
        <p:spPr>
          <a:xfrm>
            <a:off x="6317320" y="3277563"/>
            <a:ext cx="86392" cy="5096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51" name="Rectangle 50">
            <a:extLst>
              <a:ext uri="{FF2B5EF4-FFF2-40B4-BE49-F238E27FC236}">
                <a16:creationId xmlns:a16="http://schemas.microsoft.com/office/drawing/2014/main" id="{5F68164D-CC63-6984-DB93-6702FDD22921}"/>
              </a:ext>
            </a:extLst>
          </p:cNvPr>
          <p:cNvSpPr/>
          <p:nvPr/>
        </p:nvSpPr>
        <p:spPr>
          <a:xfrm>
            <a:off x="6534272" y="3509721"/>
            <a:ext cx="86392" cy="5096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53" name="Rectangle 52">
            <a:extLst>
              <a:ext uri="{FF2B5EF4-FFF2-40B4-BE49-F238E27FC236}">
                <a16:creationId xmlns:a16="http://schemas.microsoft.com/office/drawing/2014/main" id="{DF4425BB-3029-85D2-6EB2-9AA1532F57B4}"/>
              </a:ext>
            </a:extLst>
          </p:cNvPr>
          <p:cNvSpPr/>
          <p:nvPr/>
        </p:nvSpPr>
        <p:spPr>
          <a:xfrm>
            <a:off x="7991772" y="2690283"/>
            <a:ext cx="86392" cy="5096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55" name="Rectangle 54">
            <a:extLst>
              <a:ext uri="{FF2B5EF4-FFF2-40B4-BE49-F238E27FC236}">
                <a16:creationId xmlns:a16="http://schemas.microsoft.com/office/drawing/2014/main" id="{CA63695F-973F-64BF-EC4E-C111C3B1B6E0}"/>
              </a:ext>
            </a:extLst>
          </p:cNvPr>
          <p:cNvSpPr/>
          <p:nvPr/>
        </p:nvSpPr>
        <p:spPr>
          <a:xfrm>
            <a:off x="8248856" y="3076473"/>
            <a:ext cx="86392" cy="8448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57" name="Rectangle 56">
            <a:extLst>
              <a:ext uri="{FF2B5EF4-FFF2-40B4-BE49-F238E27FC236}">
                <a16:creationId xmlns:a16="http://schemas.microsoft.com/office/drawing/2014/main" id="{C48C2B0E-A7DC-9486-BB91-DE6D8D99D3B4}"/>
              </a:ext>
            </a:extLst>
          </p:cNvPr>
          <p:cNvSpPr/>
          <p:nvPr/>
        </p:nvSpPr>
        <p:spPr>
          <a:xfrm>
            <a:off x="8833137" y="2324928"/>
            <a:ext cx="86392" cy="5096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59" name="Rectangle 58">
            <a:extLst>
              <a:ext uri="{FF2B5EF4-FFF2-40B4-BE49-F238E27FC236}">
                <a16:creationId xmlns:a16="http://schemas.microsoft.com/office/drawing/2014/main" id="{552B8A1D-289B-F670-DE27-605B5037EFDC}"/>
              </a:ext>
            </a:extLst>
          </p:cNvPr>
          <p:cNvSpPr/>
          <p:nvPr/>
        </p:nvSpPr>
        <p:spPr>
          <a:xfrm>
            <a:off x="7211205" y="3670286"/>
            <a:ext cx="57103" cy="5096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1" name="Rectangle 60">
            <a:extLst>
              <a:ext uri="{FF2B5EF4-FFF2-40B4-BE49-F238E27FC236}">
                <a16:creationId xmlns:a16="http://schemas.microsoft.com/office/drawing/2014/main" id="{B08D7B53-6DE8-23E6-5290-829489F54967}"/>
              </a:ext>
            </a:extLst>
          </p:cNvPr>
          <p:cNvSpPr/>
          <p:nvPr/>
        </p:nvSpPr>
        <p:spPr>
          <a:xfrm>
            <a:off x="7587086" y="4089315"/>
            <a:ext cx="62222" cy="7975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3" name="Rectangle 62">
            <a:extLst>
              <a:ext uri="{FF2B5EF4-FFF2-40B4-BE49-F238E27FC236}">
                <a16:creationId xmlns:a16="http://schemas.microsoft.com/office/drawing/2014/main" id="{04BD2139-9323-E538-DFA9-C2C4F28D7C1E}"/>
              </a:ext>
            </a:extLst>
          </p:cNvPr>
          <p:cNvSpPr/>
          <p:nvPr/>
        </p:nvSpPr>
        <p:spPr>
          <a:xfrm>
            <a:off x="8848075" y="3352546"/>
            <a:ext cx="129977" cy="13233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8229600" cy="274320"/>
          </a:xfrm>
          <a:prstGeom prst="rect">
            <a:avLst/>
          </a:prstGeom>
          <a:noFill/>
          <a:ln/>
        </p:spPr>
        <p:txBody>
          <a:bodyPr wrap="square" lIns="0" tIns="0" rIns="0" bIns="0" rtlCol="0" anchor="ctr"/>
          <a:lstStyle/>
          <a:p>
            <a:pPr marL="0" indent="0">
              <a:buNone/>
            </a:pPr>
            <a:r>
              <a:rPr lang="en-US" sz="1200" b="1" kern="0" spc="300" dirty="0">
                <a:solidFill>
                  <a:srgbClr val="C2600A"/>
                </a:solidFill>
                <a:latin typeface="Calibri" pitchFamily="34" charset="0"/>
                <a:ea typeface="Calibri" pitchFamily="34" charset="-122"/>
                <a:cs typeface="Calibri" pitchFamily="34" charset="-120"/>
              </a:rPr>
              <a:t>SOLUTION</a:t>
            </a:r>
            <a:endParaRPr lang="en-US" sz="1200" dirty="0"/>
          </a:p>
        </p:txBody>
      </p:sp>
      <p:sp>
        <p:nvSpPr>
          <p:cNvPr id="3" name="Text 1"/>
          <p:cNvSpPr txBox="1"/>
          <p:nvPr/>
        </p:nvSpPr>
        <p:spPr>
          <a:xfrm>
            <a:off x="548640" y="685800"/>
            <a:ext cx="11064240" cy="685800"/>
          </a:xfrm>
          <a:prstGeom prst="rect">
            <a:avLst/>
          </a:prstGeom>
          <a:noFill/>
          <a:ln/>
        </p:spPr>
        <p:txBody>
          <a:bodyPr wrap="square" lIns="0" tIns="0" rIns="0" bIns="0" rtlCol="0" anchor="t"/>
          <a:lstStyle/>
          <a:p>
            <a:pPr marL="0" indent="0">
              <a:buNone/>
            </a:pPr>
            <a:r>
              <a:rPr lang="en-US" sz="3200" b="1" dirty="0">
                <a:solidFill>
                  <a:srgbClr val="172033"/>
                </a:solidFill>
                <a:latin typeface="Cambria" pitchFamily="34" charset="0"/>
                <a:ea typeface="Cambria" pitchFamily="34" charset="-122"/>
                <a:cs typeface="Cambria" pitchFamily="34" charset="-120"/>
              </a:rPr>
              <a:t>Closing the gap with iToBoS</a:t>
            </a:r>
            <a:endParaRPr lang="en-US" sz="3200" dirty="0"/>
          </a:p>
        </p:txBody>
      </p:sp>
      <p:sp>
        <p:nvSpPr>
          <p:cNvPr id="4" name="Shape 2"/>
          <p:cNvSpPr/>
          <p:nvPr/>
        </p:nvSpPr>
        <p:spPr>
          <a:xfrm>
            <a:off x="548640" y="1691640"/>
            <a:ext cx="5257800" cy="2926080"/>
          </a:xfrm>
          <a:prstGeom prst="roundRect">
            <a:avLst>
              <a:gd name="adj" fmla="val 3750"/>
            </a:avLst>
          </a:prstGeom>
          <a:solidFill>
            <a:srgbClr val="F3F5F8"/>
          </a:solidFill>
          <a:ln w="12700">
            <a:solidFill>
              <a:srgbClr val="F3F5F8"/>
            </a:solidFill>
            <a:prstDash val="solid"/>
          </a:ln>
        </p:spPr>
        <p:txBody>
          <a:bodyPr/>
          <a:lstStyle/>
          <a:p>
            <a:endParaRPr lang="en-US"/>
          </a:p>
        </p:txBody>
      </p:sp>
      <p:sp>
        <p:nvSpPr>
          <p:cNvPr id="5" name="Shape 3"/>
          <p:cNvSpPr/>
          <p:nvPr/>
        </p:nvSpPr>
        <p:spPr>
          <a:xfrm>
            <a:off x="822960" y="1965960"/>
            <a:ext cx="731520" cy="731520"/>
          </a:xfrm>
          <a:prstGeom prst="ellipse">
            <a:avLst/>
          </a:prstGeom>
          <a:solidFill>
            <a:srgbClr val="172033"/>
          </a:solidFill>
          <a:ln w="12700">
            <a:solidFill>
              <a:srgbClr val="172033"/>
            </a:solidFill>
            <a:prstDash val="solid"/>
          </a:ln>
        </p:spPr>
        <p:txBody>
          <a:bodyPr/>
          <a:lstStyle/>
          <a:p>
            <a:endParaRPr lang="en-US"/>
          </a:p>
        </p:txBody>
      </p:sp>
      <p:pic>
        <p:nvPicPr>
          <p:cNvPr id="6" name="Image 0" descr="The enabler: iToBoS dataset icon"/>
          <p:cNvPicPr>
            <a:picLocks noChangeAspect="1"/>
          </p:cNvPicPr>
          <p:nvPr/>
        </p:nvPicPr>
        <p:blipFill>
          <a:blip r:embed="rId3"/>
          <a:stretch>
            <a:fillRect/>
          </a:stretch>
        </p:blipFill>
        <p:spPr>
          <a:xfrm>
            <a:off x="1005840" y="2148840"/>
            <a:ext cx="365760" cy="365760"/>
          </a:xfrm>
          <a:prstGeom prst="rect">
            <a:avLst/>
          </a:prstGeom>
        </p:spPr>
      </p:pic>
      <p:sp>
        <p:nvSpPr>
          <p:cNvPr id="7" name="Text 4"/>
          <p:cNvSpPr txBox="1"/>
          <p:nvPr/>
        </p:nvSpPr>
        <p:spPr>
          <a:xfrm>
            <a:off x="822960" y="2880360"/>
            <a:ext cx="4709160" cy="411480"/>
          </a:xfrm>
          <a:prstGeom prst="rect">
            <a:avLst/>
          </a:prstGeom>
          <a:noFill/>
          <a:ln/>
        </p:spPr>
        <p:txBody>
          <a:bodyPr wrap="square" lIns="0" tIns="0" rIns="0" bIns="0" rtlCol="0" anchor="ctr"/>
          <a:lstStyle/>
          <a:p>
            <a:pPr marL="0" indent="0">
              <a:buNone/>
            </a:pPr>
            <a:r>
              <a:rPr lang="en-US" sz="2000" b="1" dirty="0">
                <a:solidFill>
                  <a:srgbClr val="172033"/>
                </a:solidFill>
                <a:latin typeface="Cambria" pitchFamily="34" charset="0"/>
                <a:ea typeface="Cambria" pitchFamily="34" charset="-122"/>
                <a:cs typeface="Cambria" pitchFamily="34" charset="-120"/>
              </a:rPr>
              <a:t>The enabler: iToBoS dataset</a:t>
            </a:r>
            <a:endParaRPr lang="en-US" sz="2000" dirty="0"/>
          </a:p>
        </p:txBody>
      </p:sp>
      <p:sp>
        <p:nvSpPr>
          <p:cNvPr id="8" name="Text 5"/>
          <p:cNvSpPr txBox="1"/>
          <p:nvPr/>
        </p:nvSpPr>
        <p:spPr>
          <a:xfrm>
            <a:off x="822960" y="3337560"/>
            <a:ext cx="4709160" cy="1097280"/>
          </a:xfrm>
          <a:prstGeom prst="rect">
            <a:avLst/>
          </a:prstGeom>
          <a:noFill/>
          <a:ln/>
        </p:spPr>
        <p:txBody>
          <a:bodyPr wrap="square" lIns="0" tIns="0" rIns="0" bIns="0" rtlCol="0" anchor="t"/>
          <a:lstStyle/>
          <a:p>
            <a:pPr marL="0" indent="0">
              <a:buNone/>
            </a:pPr>
            <a:r>
              <a:rPr lang="en-US" sz="1600" dirty="0">
                <a:solidFill>
                  <a:srgbClr val="1F2937"/>
                </a:solidFill>
                <a:latin typeface="Calibri" pitchFamily="34" charset="0"/>
                <a:ea typeface="Calibri" pitchFamily="34" charset="-122"/>
                <a:cs typeface="Calibri" pitchFamily="34" charset="-120"/>
              </a:rPr>
              <a:t>Bounding-box annotations from a clinical TBP system close the data gap and let lesion detection be studied directly.</a:t>
            </a:r>
            <a:endParaRPr lang="en-US" sz="1600" dirty="0"/>
          </a:p>
        </p:txBody>
      </p:sp>
      <p:sp>
        <p:nvSpPr>
          <p:cNvPr id="9" name="Shape 6"/>
          <p:cNvSpPr/>
          <p:nvPr/>
        </p:nvSpPr>
        <p:spPr>
          <a:xfrm>
            <a:off x="6382512" y="1691640"/>
            <a:ext cx="5257800" cy="2926080"/>
          </a:xfrm>
          <a:prstGeom prst="roundRect">
            <a:avLst>
              <a:gd name="adj" fmla="val 3750"/>
            </a:avLst>
          </a:prstGeom>
          <a:solidFill>
            <a:srgbClr val="F3F5F8"/>
          </a:solidFill>
          <a:ln w="12700">
            <a:solidFill>
              <a:srgbClr val="F3F5F8"/>
            </a:solidFill>
            <a:prstDash val="solid"/>
          </a:ln>
        </p:spPr>
        <p:txBody>
          <a:bodyPr/>
          <a:lstStyle/>
          <a:p>
            <a:endParaRPr lang="en-US"/>
          </a:p>
        </p:txBody>
      </p:sp>
      <p:sp>
        <p:nvSpPr>
          <p:cNvPr id="10" name="Shape 7"/>
          <p:cNvSpPr/>
          <p:nvPr/>
        </p:nvSpPr>
        <p:spPr>
          <a:xfrm>
            <a:off x="6656832" y="1965960"/>
            <a:ext cx="731520" cy="731520"/>
          </a:xfrm>
          <a:prstGeom prst="ellipse">
            <a:avLst/>
          </a:prstGeom>
          <a:solidFill>
            <a:srgbClr val="172033"/>
          </a:solidFill>
          <a:ln w="12700">
            <a:solidFill>
              <a:srgbClr val="172033"/>
            </a:solidFill>
            <a:prstDash val="solid"/>
          </a:ln>
        </p:spPr>
        <p:txBody>
          <a:bodyPr/>
          <a:lstStyle/>
          <a:p>
            <a:endParaRPr lang="en-US"/>
          </a:p>
        </p:txBody>
      </p:sp>
      <p:pic>
        <p:nvPicPr>
          <p:cNvPr id="11" name="Image 1" descr="Our open-source benchmark icon"/>
          <p:cNvPicPr>
            <a:picLocks noChangeAspect="1"/>
          </p:cNvPicPr>
          <p:nvPr/>
        </p:nvPicPr>
        <p:blipFill>
          <a:blip r:embed="rId4"/>
          <a:stretch>
            <a:fillRect/>
          </a:stretch>
        </p:blipFill>
        <p:spPr>
          <a:xfrm>
            <a:off x="6839712" y="2148840"/>
            <a:ext cx="365760" cy="365760"/>
          </a:xfrm>
          <a:prstGeom prst="rect">
            <a:avLst/>
          </a:prstGeom>
        </p:spPr>
      </p:pic>
      <p:sp>
        <p:nvSpPr>
          <p:cNvPr id="12" name="Text 8"/>
          <p:cNvSpPr txBox="1"/>
          <p:nvPr/>
        </p:nvSpPr>
        <p:spPr>
          <a:xfrm>
            <a:off x="6656832" y="2880360"/>
            <a:ext cx="4709160" cy="411480"/>
          </a:xfrm>
          <a:prstGeom prst="rect">
            <a:avLst/>
          </a:prstGeom>
          <a:noFill/>
          <a:ln/>
        </p:spPr>
        <p:txBody>
          <a:bodyPr wrap="square" lIns="0" tIns="0" rIns="0" bIns="0" rtlCol="0" anchor="ctr"/>
          <a:lstStyle/>
          <a:p>
            <a:pPr marL="0" indent="0">
              <a:buNone/>
            </a:pPr>
            <a:r>
              <a:rPr lang="en-US" sz="2000" b="1" dirty="0">
                <a:solidFill>
                  <a:srgbClr val="172033"/>
                </a:solidFill>
                <a:latin typeface="Cambria" pitchFamily="34" charset="0"/>
                <a:ea typeface="Cambria" pitchFamily="34" charset="-122"/>
                <a:cs typeface="Cambria" pitchFamily="34" charset="-120"/>
              </a:rPr>
              <a:t>Our open-source benchmark</a:t>
            </a:r>
            <a:endParaRPr lang="en-US" sz="2000" dirty="0"/>
          </a:p>
        </p:txBody>
      </p:sp>
      <p:sp>
        <p:nvSpPr>
          <p:cNvPr id="13" name="Text 9"/>
          <p:cNvSpPr txBox="1"/>
          <p:nvPr/>
        </p:nvSpPr>
        <p:spPr>
          <a:xfrm>
            <a:off x="6656832" y="3337560"/>
            <a:ext cx="4709160" cy="1097280"/>
          </a:xfrm>
          <a:prstGeom prst="rect">
            <a:avLst/>
          </a:prstGeom>
          <a:noFill/>
          <a:ln/>
        </p:spPr>
        <p:txBody>
          <a:bodyPr wrap="square" lIns="0" tIns="0" rIns="0" bIns="0" rtlCol="0" anchor="t"/>
          <a:lstStyle/>
          <a:p>
            <a:pPr marL="0" indent="0">
              <a:buNone/>
            </a:pPr>
            <a:r>
              <a:rPr lang="en-US" sz="1600" dirty="0">
                <a:solidFill>
                  <a:srgbClr val="1F2937"/>
                </a:solidFill>
                <a:latin typeface="Calibri" pitchFamily="34" charset="0"/>
                <a:ea typeface="Calibri" pitchFamily="34" charset="-122"/>
                <a:cs typeface="Calibri" pitchFamily="34" charset="-120"/>
              </a:rPr>
              <a:t>A multi-architecture benchmark for lesion detection in TBP, with thorough error analysis and profiling for clinical deployment.</a:t>
            </a:r>
            <a:endParaRPr lang="en-US" sz="1600" dirty="0"/>
          </a:p>
        </p:txBody>
      </p:sp>
      <p:sp>
        <p:nvSpPr>
          <p:cNvPr id="14" name="Shape 10"/>
          <p:cNvSpPr/>
          <p:nvPr/>
        </p:nvSpPr>
        <p:spPr>
          <a:xfrm>
            <a:off x="5870448" y="2880360"/>
            <a:ext cx="411480" cy="365760"/>
          </a:xfrm>
          <a:prstGeom prst="rightArrow">
            <a:avLst/>
          </a:prstGeom>
          <a:solidFill>
            <a:srgbClr val="C2600A"/>
          </a:solidFill>
          <a:ln w="12700">
            <a:solidFill>
              <a:srgbClr val="C2600A"/>
            </a:solidFill>
            <a:prstDash val="solid"/>
          </a:ln>
        </p:spPr>
        <p:txBody>
          <a:bodyPr/>
          <a:lstStyle/>
          <a:p>
            <a:endParaRPr lang="en-US"/>
          </a:p>
        </p:txBody>
      </p:sp>
      <p:sp>
        <p:nvSpPr>
          <p:cNvPr id="15" name="Shape 11"/>
          <p:cNvSpPr/>
          <p:nvPr/>
        </p:nvSpPr>
        <p:spPr>
          <a:xfrm>
            <a:off x="548640" y="4892040"/>
            <a:ext cx="2606040" cy="1188720"/>
          </a:xfrm>
          <a:prstGeom prst="roundRect">
            <a:avLst>
              <a:gd name="adj" fmla="val 9231"/>
            </a:avLst>
          </a:prstGeom>
          <a:solidFill>
            <a:srgbClr val="FFFFFF">
              <a:alpha val="0"/>
            </a:srgbClr>
          </a:solidFill>
          <a:ln w="12700">
            <a:solidFill>
              <a:srgbClr val="E5E7EB"/>
            </a:solidFill>
            <a:prstDash val="solid"/>
          </a:ln>
        </p:spPr>
        <p:txBody>
          <a:bodyPr/>
          <a:lstStyle/>
          <a:p>
            <a:endParaRPr lang="en-US"/>
          </a:p>
        </p:txBody>
      </p:sp>
      <p:sp>
        <p:nvSpPr>
          <p:cNvPr id="16" name="Text 12"/>
          <p:cNvSpPr txBox="1"/>
          <p:nvPr/>
        </p:nvSpPr>
        <p:spPr>
          <a:xfrm>
            <a:off x="777240" y="4956048"/>
            <a:ext cx="2194560" cy="640080"/>
          </a:xfrm>
          <a:prstGeom prst="rect">
            <a:avLst/>
          </a:prstGeom>
          <a:noFill/>
          <a:ln/>
        </p:spPr>
        <p:txBody>
          <a:bodyPr wrap="square" lIns="0" tIns="0" rIns="0" bIns="0" rtlCol="0" anchor="ctr"/>
          <a:lstStyle/>
          <a:p>
            <a:pPr marL="0" indent="0">
              <a:buNone/>
            </a:pPr>
            <a:r>
              <a:rPr lang="en-US" sz="3400" b="1" dirty="0">
                <a:solidFill>
                  <a:srgbClr val="C2600A"/>
                </a:solidFill>
                <a:latin typeface="Cambria" pitchFamily="34" charset="0"/>
                <a:ea typeface="Cambria" pitchFamily="34" charset="-122"/>
                <a:cs typeface="Cambria" pitchFamily="34" charset="-120"/>
              </a:rPr>
              <a:t>7</a:t>
            </a:r>
            <a:endParaRPr lang="en-US" sz="3400" dirty="0"/>
          </a:p>
        </p:txBody>
      </p:sp>
      <p:sp>
        <p:nvSpPr>
          <p:cNvPr id="17" name="Text 13"/>
          <p:cNvSpPr txBox="1"/>
          <p:nvPr/>
        </p:nvSpPr>
        <p:spPr>
          <a:xfrm>
            <a:off x="777240" y="5577840"/>
            <a:ext cx="2240280" cy="411480"/>
          </a:xfrm>
          <a:prstGeom prst="rect">
            <a:avLst/>
          </a:prstGeom>
          <a:noFill/>
          <a:ln/>
        </p:spPr>
        <p:txBody>
          <a:bodyPr wrap="square" lIns="0" tIns="0" rIns="0" bIns="0" rtlCol="0" anchor="t"/>
          <a:lstStyle/>
          <a:p>
            <a:pPr marL="0" indent="0">
              <a:buNone/>
            </a:pPr>
            <a:r>
              <a:rPr lang="en-US" sz="1400" dirty="0">
                <a:solidFill>
                  <a:srgbClr val="1F2937"/>
                </a:solidFill>
                <a:latin typeface="Calibri" pitchFamily="34" charset="0"/>
                <a:ea typeface="Calibri" pitchFamily="34" charset="-122"/>
                <a:cs typeface="Calibri" pitchFamily="34" charset="-120"/>
              </a:rPr>
              <a:t>architectures</a:t>
            </a:r>
            <a:endParaRPr lang="en-US" sz="1400" dirty="0"/>
          </a:p>
        </p:txBody>
      </p:sp>
      <p:sp>
        <p:nvSpPr>
          <p:cNvPr id="18" name="Shape 14"/>
          <p:cNvSpPr/>
          <p:nvPr/>
        </p:nvSpPr>
        <p:spPr>
          <a:xfrm>
            <a:off x="3380262" y="4892040"/>
            <a:ext cx="2606040" cy="1188720"/>
          </a:xfrm>
          <a:prstGeom prst="roundRect">
            <a:avLst>
              <a:gd name="adj" fmla="val 9231"/>
            </a:avLst>
          </a:prstGeom>
          <a:solidFill>
            <a:srgbClr val="FFFFFF">
              <a:alpha val="0"/>
            </a:srgbClr>
          </a:solidFill>
          <a:ln w="12700">
            <a:solidFill>
              <a:srgbClr val="E5E7EB"/>
            </a:solidFill>
            <a:prstDash val="solid"/>
          </a:ln>
        </p:spPr>
        <p:txBody>
          <a:bodyPr/>
          <a:lstStyle/>
          <a:p>
            <a:endParaRPr lang="en-US"/>
          </a:p>
        </p:txBody>
      </p:sp>
      <p:sp>
        <p:nvSpPr>
          <p:cNvPr id="19" name="Text 15"/>
          <p:cNvSpPr txBox="1"/>
          <p:nvPr/>
        </p:nvSpPr>
        <p:spPr>
          <a:xfrm>
            <a:off x="3608862" y="4956048"/>
            <a:ext cx="2194560" cy="640080"/>
          </a:xfrm>
          <a:prstGeom prst="rect">
            <a:avLst/>
          </a:prstGeom>
          <a:noFill/>
          <a:ln/>
        </p:spPr>
        <p:txBody>
          <a:bodyPr wrap="square" lIns="0" tIns="0" rIns="0" bIns="0" rtlCol="0" anchor="ctr"/>
          <a:lstStyle/>
          <a:p>
            <a:pPr marL="0" indent="0">
              <a:buNone/>
            </a:pPr>
            <a:r>
              <a:rPr lang="en-US" sz="3400" b="1" dirty="0">
                <a:solidFill>
                  <a:srgbClr val="C2600A"/>
                </a:solidFill>
                <a:latin typeface="Cambria" pitchFamily="34" charset="0"/>
                <a:ea typeface="Cambria" pitchFamily="34" charset="-122"/>
                <a:cs typeface="Cambria" pitchFamily="34" charset="-120"/>
              </a:rPr>
              <a:t>14</a:t>
            </a:r>
            <a:endParaRPr lang="en-US" sz="3400" dirty="0"/>
          </a:p>
        </p:txBody>
      </p:sp>
      <p:sp>
        <p:nvSpPr>
          <p:cNvPr id="20" name="Text 16"/>
          <p:cNvSpPr txBox="1"/>
          <p:nvPr/>
        </p:nvSpPr>
        <p:spPr>
          <a:xfrm>
            <a:off x="3608862" y="5577840"/>
            <a:ext cx="2240280" cy="411480"/>
          </a:xfrm>
          <a:prstGeom prst="rect">
            <a:avLst/>
          </a:prstGeom>
          <a:noFill/>
          <a:ln/>
        </p:spPr>
        <p:txBody>
          <a:bodyPr wrap="square" lIns="0" tIns="0" rIns="0" bIns="0" rtlCol="0" anchor="t"/>
          <a:lstStyle/>
          <a:p>
            <a:pPr marL="0" indent="0">
              <a:buNone/>
            </a:pPr>
            <a:r>
              <a:rPr lang="en-US" sz="1400" dirty="0">
                <a:solidFill>
                  <a:srgbClr val="1F2937"/>
                </a:solidFill>
                <a:latin typeface="Calibri" pitchFamily="34" charset="0"/>
                <a:ea typeface="Calibri" pitchFamily="34" charset="-122"/>
                <a:cs typeface="Calibri" pitchFamily="34" charset="-120"/>
              </a:rPr>
              <a:t>configurations</a:t>
            </a:r>
            <a:endParaRPr lang="en-US" sz="1400" dirty="0"/>
          </a:p>
        </p:txBody>
      </p:sp>
      <p:sp>
        <p:nvSpPr>
          <p:cNvPr id="21" name="Shape 17"/>
          <p:cNvSpPr/>
          <p:nvPr/>
        </p:nvSpPr>
        <p:spPr>
          <a:xfrm>
            <a:off x="6211885" y="4892040"/>
            <a:ext cx="2606040" cy="1188720"/>
          </a:xfrm>
          <a:prstGeom prst="roundRect">
            <a:avLst>
              <a:gd name="adj" fmla="val 9231"/>
            </a:avLst>
          </a:prstGeom>
          <a:solidFill>
            <a:srgbClr val="FFFFFF">
              <a:alpha val="0"/>
            </a:srgbClr>
          </a:solidFill>
          <a:ln w="12700">
            <a:solidFill>
              <a:srgbClr val="E5E7EB"/>
            </a:solidFill>
            <a:prstDash val="solid"/>
          </a:ln>
        </p:spPr>
        <p:txBody>
          <a:bodyPr/>
          <a:lstStyle/>
          <a:p>
            <a:endParaRPr lang="en-US"/>
          </a:p>
        </p:txBody>
      </p:sp>
      <p:sp>
        <p:nvSpPr>
          <p:cNvPr id="22" name="Text 18"/>
          <p:cNvSpPr txBox="1"/>
          <p:nvPr/>
        </p:nvSpPr>
        <p:spPr>
          <a:xfrm>
            <a:off x="6440485" y="4956048"/>
            <a:ext cx="2194560" cy="640080"/>
          </a:xfrm>
          <a:prstGeom prst="rect">
            <a:avLst/>
          </a:prstGeom>
          <a:noFill/>
          <a:ln/>
        </p:spPr>
        <p:txBody>
          <a:bodyPr wrap="square" lIns="0" tIns="0" rIns="0" bIns="0" rtlCol="0" anchor="ctr"/>
          <a:lstStyle/>
          <a:p>
            <a:pPr marL="0" indent="0">
              <a:buNone/>
            </a:pPr>
            <a:r>
              <a:rPr lang="en-US" sz="3400" b="1" dirty="0">
                <a:solidFill>
                  <a:srgbClr val="C2600A"/>
                </a:solidFill>
                <a:latin typeface="Cambria" pitchFamily="34" charset="0"/>
                <a:ea typeface="Cambria" pitchFamily="34" charset="-122"/>
                <a:cs typeface="Cambria" pitchFamily="34" charset="-120"/>
              </a:rPr>
              <a:t>4</a:t>
            </a:r>
            <a:endParaRPr lang="en-US" sz="3400" dirty="0"/>
          </a:p>
        </p:txBody>
      </p:sp>
      <p:sp>
        <p:nvSpPr>
          <p:cNvPr id="23" name="Text 19"/>
          <p:cNvSpPr txBox="1"/>
          <p:nvPr/>
        </p:nvSpPr>
        <p:spPr>
          <a:xfrm>
            <a:off x="6440485" y="5577840"/>
            <a:ext cx="2240280" cy="411480"/>
          </a:xfrm>
          <a:prstGeom prst="rect">
            <a:avLst/>
          </a:prstGeom>
          <a:noFill/>
          <a:ln/>
        </p:spPr>
        <p:txBody>
          <a:bodyPr wrap="square" lIns="0" tIns="0" rIns="0" bIns="0" rtlCol="0" anchor="t"/>
          <a:lstStyle/>
          <a:p>
            <a:pPr marL="0" indent="0">
              <a:buNone/>
            </a:pPr>
            <a:r>
              <a:rPr lang="en-US" sz="1400" dirty="0">
                <a:solidFill>
                  <a:srgbClr val="1F2937"/>
                </a:solidFill>
                <a:latin typeface="Calibri" pitchFamily="34" charset="0"/>
                <a:ea typeface="Calibri" pitchFamily="34" charset="-122"/>
                <a:cs typeface="Calibri" pitchFamily="34" charset="-120"/>
              </a:rPr>
              <a:t>diagnostics beyond mAP</a:t>
            </a:r>
            <a:endParaRPr lang="en-US" sz="1400" dirty="0"/>
          </a:p>
        </p:txBody>
      </p:sp>
      <p:sp>
        <p:nvSpPr>
          <p:cNvPr id="24" name="Shape 20"/>
          <p:cNvSpPr/>
          <p:nvPr/>
        </p:nvSpPr>
        <p:spPr>
          <a:xfrm>
            <a:off x="9043507" y="4892040"/>
            <a:ext cx="2606040" cy="1188720"/>
          </a:xfrm>
          <a:prstGeom prst="roundRect">
            <a:avLst>
              <a:gd name="adj" fmla="val 9231"/>
            </a:avLst>
          </a:prstGeom>
          <a:solidFill>
            <a:srgbClr val="FFFFFF">
              <a:alpha val="0"/>
            </a:srgbClr>
          </a:solidFill>
          <a:ln w="12700">
            <a:solidFill>
              <a:srgbClr val="E5E7EB"/>
            </a:solidFill>
            <a:prstDash val="solid"/>
          </a:ln>
        </p:spPr>
        <p:txBody>
          <a:bodyPr/>
          <a:lstStyle/>
          <a:p>
            <a:endParaRPr lang="en-US"/>
          </a:p>
        </p:txBody>
      </p:sp>
      <p:sp>
        <p:nvSpPr>
          <p:cNvPr id="25" name="Text 21"/>
          <p:cNvSpPr txBox="1"/>
          <p:nvPr/>
        </p:nvSpPr>
        <p:spPr>
          <a:xfrm>
            <a:off x="9272107" y="4956048"/>
            <a:ext cx="2194560" cy="640080"/>
          </a:xfrm>
          <a:prstGeom prst="rect">
            <a:avLst/>
          </a:prstGeom>
          <a:noFill/>
          <a:ln/>
        </p:spPr>
        <p:txBody>
          <a:bodyPr wrap="square" lIns="0" tIns="0" rIns="0" bIns="0" rtlCol="0" anchor="ctr"/>
          <a:lstStyle/>
          <a:p>
            <a:pPr marL="0" indent="0">
              <a:buNone/>
            </a:pPr>
            <a:r>
              <a:rPr lang="en-US" sz="3400" b="1" dirty="0">
                <a:solidFill>
                  <a:srgbClr val="C2600A"/>
                </a:solidFill>
                <a:latin typeface="Cambria" pitchFamily="34" charset="0"/>
                <a:ea typeface="Cambria" pitchFamily="34" charset="-122"/>
                <a:cs typeface="Cambria" pitchFamily="34" charset="-120"/>
              </a:rPr>
              <a:t>1</a:t>
            </a:r>
            <a:endParaRPr lang="en-US" sz="3400" dirty="0"/>
          </a:p>
        </p:txBody>
      </p:sp>
      <p:sp>
        <p:nvSpPr>
          <p:cNvPr id="26" name="Text 22"/>
          <p:cNvSpPr txBox="1"/>
          <p:nvPr/>
        </p:nvSpPr>
        <p:spPr>
          <a:xfrm>
            <a:off x="9272107" y="5577840"/>
            <a:ext cx="2240280" cy="411480"/>
          </a:xfrm>
          <a:prstGeom prst="rect">
            <a:avLst/>
          </a:prstGeom>
          <a:noFill/>
          <a:ln/>
        </p:spPr>
        <p:txBody>
          <a:bodyPr wrap="square" lIns="0" tIns="0" rIns="0" bIns="0" rtlCol="0" anchor="t"/>
          <a:lstStyle/>
          <a:p>
            <a:pPr marL="0" indent="0">
              <a:buNone/>
            </a:pPr>
            <a:r>
              <a:rPr lang="en-US" sz="1400" dirty="0">
                <a:solidFill>
                  <a:srgbClr val="1F2937"/>
                </a:solidFill>
                <a:latin typeface="Calibri" pitchFamily="34" charset="0"/>
                <a:ea typeface="Calibri" pitchFamily="34" charset="-122"/>
                <a:cs typeface="Calibri" pitchFamily="34" charset="-120"/>
              </a:rPr>
              <a:t>reproducible protocol</a:t>
            </a:r>
            <a:endParaRPr lang="en-US" sz="1400" dirty="0"/>
          </a:p>
        </p:txBody>
      </p:sp>
      <p:sp>
        <p:nvSpPr>
          <p:cNvPr id="27" name="Text 23"/>
          <p:cNvSpPr txBox="1"/>
          <p:nvPr/>
        </p:nvSpPr>
        <p:spPr>
          <a:xfrm>
            <a:off x="548640" y="6400800"/>
            <a:ext cx="5486400" cy="228600"/>
          </a:xfrm>
          <a:prstGeom prst="rect">
            <a:avLst/>
          </a:prstGeom>
          <a:noFill/>
          <a:ln/>
        </p:spPr>
        <p:txBody>
          <a:bodyPr wrap="square" lIns="0" tIns="0" rIns="0" bIns="0" rtlCol="0" anchor="ctr"/>
          <a:lstStyle/>
          <a:p>
            <a:pPr marL="0" indent="0">
              <a:buNone/>
            </a:pPr>
            <a:r>
              <a:rPr lang="en-US" sz="1000" dirty="0">
                <a:solidFill>
                  <a:srgbClr val="6B7280"/>
                </a:solidFill>
                <a:latin typeface="Calibri" pitchFamily="34" charset="0"/>
                <a:ea typeface="Calibri" pitchFamily="34" charset="-122"/>
                <a:cs typeface="Calibri" pitchFamily="34" charset="-120"/>
              </a:rPr>
              <a:t>Automated Skin Lesion Detection in TBP</a:t>
            </a:r>
            <a:endParaRPr lang="en-US" sz="1000" dirty="0"/>
          </a:p>
        </p:txBody>
      </p:sp>
      <p:sp>
        <p:nvSpPr>
          <p:cNvPr id="28" name="Text 24"/>
          <p:cNvSpPr txBox="1"/>
          <p:nvPr/>
        </p:nvSpPr>
        <p:spPr>
          <a:xfrm>
            <a:off x="10725912" y="6400800"/>
            <a:ext cx="914400" cy="228600"/>
          </a:xfrm>
          <a:prstGeom prst="rect">
            <a:avLst/>
          </a:prstGeom>
          <a:noFill/>
          <a:ln/>
        </p:spPr>
        <p:txBody>
          <a:bodyPr wrap="square" lIns="0" tIns="0" rIns="0" bIns="0"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4</a:t>
            </a:r>
            <a:endParaRPr lang="en-US" sz="100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DAC54-E20E-3F08-57AC-8E38672AEFC9}"/>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4CCBEFF-F611-DB8A-E451-4B6D1D6421D8}"/>
              </a:ext>
            </a:extLst>
          </p:cNvPr>
          <p:cNvSpPr txBox="1"/>
          <p:nvPr/>
        </p:nvSpPr>
        <p:spPr>
          <a:xfrm>
            <a:off x="548640" y="384048"/>
            <a:ext cx="8229600" cy="274320"/>
          </a:xfrm>
          <a:prstGeom prst="rect">
            <a:avLst/>
          </a:prstGeom>
          <a:noFill/>
          <a:ln/>
        </p:spPr>
        <p:txBody>
          <a:bodyPr wrap="square" lIns="0" tIns="0" rIns="0" bIns="0" rtlCol="0" anchor="ctr"/>
          <a:lstStyle/>
          <a:p>
            <a:pPr marL="0" indent="0">
              <a:buNone/>
            </a:pPr>
            <a:r>
              <a:rPr lang="en-US" sz="1200" b="1" kern="0" spc="300" dirty="0">
                <a:solidFill>
                  <a:srgbClr val="C2600A"/>
                </a:solidFill>
                <a:latin typeface="Calibri" pitchFamily="34" charset="0"/>
                <a:ea typeface="Calibri" pitchFamily="34" charset="-122"/>
                <a:cs typeface="Calibri" pitchFamily="34" charset="-120"/>
              </a:rPr>
              <a:t>ITOBOS DATA</a:t>
            </a:r>
            <a:endParaRPr lang="en-US" sz="1200" dirty="0"/>
          </a:p>
        </p:txBody>
      </p:sp>
      <p:sp>
        <p:nvSpPr>
          <p:cNvPr id="3" name="Text 1">
            <a:extLst>
              <a:ext uri="{FF2B5EF4-FFF2-40B4-BE49-F238E27FC236}">
                <a16:creationId xmlns:a16="http://schemas.microsoft.com/office/drawing/2014/main" id="{A5D53D3A-25E6-1A32-2E50-C2B106C30E00}"/>
              </a:ext>
            </a:extLst>
          </p:cNvPr>
          <p:cNvSpPr txBox="1"/>
          <p:nvPr/>
        </p:nvSpPr>
        <p:spPr>
          <a:xfrm>
            <a:off x="548640" y="685800"/>
            <a:ext cx="11064240" cy="685800"/>
          </a:xfrm>
          <a:prstGeom prst="rect">
            <a:avLst/>
          </a:prstGeom>
          <a:noFill/>
          <a:ln/>
        </p:spPr>
        <p:txBody>
          <a:bodyPr wrap="square" lIns="0" tIns="0" rIns="0" bIns="0" rtlCol="0" anchor="t"/>
          <a:lstStyle/>
          <a:p>
            <a:pPr marL="0" indent="0">
              <a:buNone/>
            </a:pPr>
            <a:r>
              <a:rPr lang="en-US" sz="3200" b="1" dirty="0">
                <a:solidFill>
                  <a:srgbClr val="172033"/>
                </a:solidFill>
                <a:latin typeface="Cambria" pitchFamily="34" charset="0"/>
                <a:ea typeface="Cambria" pitchFamily="34" charset="-122"/>
                <a:cs typeface="Cambria" pitchFamily="34" charset="-120"/>
              </a:rPr>
              <a:t>A large-scale TBP detection dataset</a:t>
            </a:r>
            <a:endParaRPr lang="en-US" sz="3200" dirty="0"/>
          </a:p>
        </p:txBody>
      </p:sp>
      <p:sp>
        <p:nvSpPr>
          <p:cNvPr id="4" name="Shape 2">
            <a:extLst>
              <a:ext uri="{FF2B5EF4-FFF2-40B4-BE49-F238E27FC236}">
                <a16:creationId xmlns:a16="http://schemas.microsoft.com/office/drawing/2014/main" id="{477612BF-D0F1-7FEC-8CD1-2F1A1B16E819}"/>
              </a:ext>
            </a:extLst>
          </p:cNvPr>
          <p:cNvSpPr/>
          <p:nvPr/>
        </p:nvSpPr>
        <p:spPr>
          <a:xfrm>
            <a:off x="548640" y="1691640"/>
            <a:ext cx="2606040" cy="1325880"/>
          </a:xfrm>
          <a:prstGeom prst="roundRect">
            <a:avLst>
              <a:gd name="adj" fmla="val 8276"/>
            </a:avLst>
          </a:prstGeom>
          <a:solidFill>
            <a:srgbClr val="F3F5F8"/>
          </a:solidFill>
          <a:ln w="12700">
            <a:solidFill>
              <a:srgbClr val="F3F5F8"/>
            </a:solidFill>
            <a:prstDash val="solid"/>
          </a:ln>
        </p:spPr>
        <p:txBody>
          <a:bodyPr/>
          <a:lstStyle/>
          <a:p>
            <a:endParaRPr lang="en-US"/>
          </a:p>
        </p:txBody>
      </p:sp>
      <p:sp>
        <p:nvSpPr>
          <p:cNvPr id="5" name="Text 3">
            <a:extLst>
              <a:ext uri="{FF2B5EF4-FFF2-40B4-BE49-F238E27FC236}">
                <a16:creationId xmlns:a16="http://schemas.microsoft.com/office/drawing/2014/main" id="{AD31F5CA-6835-7173-8B5B-84F0DCEFDE94}"/>
              </a:ext>
            </a:extLst>
          </p:cNvPr>
          <p:cNvSpPr txBox="1"/>
          <p:nvPr/>
        </p:nvSpPr>
        <p:spPr>
          <a:xfrm>
            <a:off x="777240" y="1810512"/>
            <a:ext cx="2286000" cy="685800"/>
          </a:xfrm>
          <a:prstGeom prst="rect">
            <a:avLst/>
          </a:prstGeom>
          <a:noFill/>
          <a:ln/>
        </p:spPr>
        <p:txBody>
          <a:bodyPr wrap="square" lIns="0" tIns="0" rIns="0" bIns="0" rtlCol="0" anchor="ctr"/>
          <a:lstStyle/>
          <a:p>
            <a:pPr marL="0" indent="0">
              <a:buNone/>
            </a:pPr>
            <a:r>
              <a:rPr lang="en-US" sz="3600" b="1" dirty="0">
                <a:solidFill>
                  <a:srgbClr val="172033"/>
                </a:solidFill>
                <a:latin typeface="Cambria" pitchFamily="34" charset="0"/>
                <a:ea typeface="Cambria" pitchFamily="34" charset="-122"/>
                <a:cs typeface="Cambria" pitchFamily="34" charset="-120"/>
              </a:rPr>
              <a:t>8,473</a:t>
            </a:r>
            <a:endParaRPr lang="en-US" sz="3600" dirty="0"/>
          </a:p>
        </p:txBody>
      </p:sp>
      <p:sp>
        <p:nvSpPr>
          <p:cNvPr id="6" name="Text 4">
            <a:extLst>
              <a:ext uri="{FF2B5EF4-FFF2-40B4-BE49-F238E27FC236}">
                <a16:creationId xmlns:a16="http://schemas.microsoft.com/office/drawing/2014/main" id="{9DEAF486-65C0-7DF7-5497-C1A1342FB64B}"/>
              </a:ext>
            </a:extLst>
          </p:cNvPr>
          <p:cNvSpPr txBox="1"/>
          <p:nvPr/>
        </p:nvSpPr>
        <p:spPr>
          <a:xfrm>
            <a:off x="777240" y="2468880"/>
            <a:ext cx="2286000" cy="411480"/>
          </a:xfrm>
          <a:prstGeom prst="rect">
            <a:avLst/>
          </a:prstGeom>
          <a:noFill/>
          <a:ln/>
        </p:spPr>
        <p:txBody>
          <a:bodyPr wrap="square" lIns="0" tIns="0" rIns="0" bIns="0" rtlCol="0" anchor="t"/>
          <a:lstStyle/>
          <a:p>
            <a:pPr marL="0" indent="0">
              <a:buNone/>
            </a:pPr>
            <a:r>
              <a:rPr lang="en-US" sz="1400" dirty="0">
                <a:solidFill>
                  <a:srgbClr val="6B7280"/>
                </a:solidFill>
                <a:latin typeface="Calibri" pitchFamily="34" charset="0"/>
                <a:ea typeface="Calibri" pitchFamily="34" charset="-122"/>
                <a:cs typeface="Calibri" pitchFamily="34" charset="-120"/>
              </a:rPr>
              <a:t>images</a:t>
            </a:r>
            <a:endParaRPr lang="en-US" sz="1400" dirty="0"/>
          </a:p>
        </p:txBody>
      </p:sp>
      <p:sp>
        <p:nvSpPr>
          <p:cNvPr id="7" name="Shape 5">
            <a:extLst>
              <a:ext uri="{FF2B5EF4-FFF2-40B4-BE49-F238E27FC236}">
                <a16:creationId xmlns:a16="http://schemas.microsoft.com/office/drawing/2014/main" id="{F46B88B7-BF8D-55CD-E30A-7339D8D54843}"/>
              </a:ext>
            </a:extLst>
          </p:cNvPr>
          <p:cNvSpPr/>
          <p:nvPr/>
        </p:nvSpPr>
        <p:spPr>
          <a:xfrm>
            <a:off x="3380262" y="1691640"/>
            <a:ext cx="2606040" cy="1325880"/>
          </a:xfrm>
          <a:prstGeom prst="roundRect">
            <a:avLst>
              <a:gd name="adj" fmla="val 8276"/>
            </a:avLst>
          </a:prstGeom>
          <a:solidFill>
            <a:srgbClr val="F3F5F8"/>
          </a:solidFill>
          <a:ln w="12700">
            <a:solidFill>
              <a:srgbClr val="F3F5F8"/>
            </a:solidFill>
            <a:prstDash val="solid"/>
          </a:ln>
        </p:spPr>
        <p:txBody>
          <a:bodyPr/>
          <a:lstStyle/>
          <a:p>
            <a:endParaRPr lang="en-US"/>
          </a:p>
        </p:txBody>
      </p:sp>
      <p:sp>
        <p:nvSpPr>
          <p:cNvPr id="8" name="Text 6">
            <a:extLst>
              <a:ext uri="{FF2B5EF4-FFF2-40B4-BE49-F238E27FC236}">
                <a16:creationId xmlns:a16="http://schemas.microsoft.com/office/drawing/2014/main" id="{C8AA3E7B-020E-CC1B-FCF0-7A9B5E8B68F5}"/>
              </a:ext>
            </a:extLst>
          </p:cNvPr>
          <p:cNvSpPr txBox="1"/>
          <p:nvPr/>
        </p:nvSpPr>
        <p:spPr>
          <a:xfrm>
            <a:off x="3608862" y="1810512"/>
            <a:ext cx="2286000" cy="685800"/>
          </a:xfrm>
          <a:prstGeom prst="rect">
            <a:avLst/>
          </a:prstGeom>
          <a:noFill/>
          <a:ln/>
        </p:spPr>
        <p:txBody>
          <a:bodyPr wrap="square" lIns="0" tIns="0" rIns="0" bIns="0" rtlCol="0" anchor="ctr"/>
          <a:lstStyle/>
          <a:p>
            <a:pPr marL="0" indent="0">
              <a:buNone/>
            </a:pPr>
            <a:r>
              <a:rPr lang="en-US" sz="3600" b="1" dirty="0">
                <a:solidFill>
                  <a:srgbClr val="172033"/>
                </a:solidFill>
                <a:latin typeface="Cambria" pitchFamily="34" charset="0"/>
                <a:ea typeface="Cambria" pitchFamily="34" charset="-122"/>
                <a:cs typeface="Cambria" pitchFamily="34" charset="-120"/>
              </a:rPr>
              <a:t>29,403</a:t>
            </a:r>
            <a:endParaRPr lang="en-US" sz="3600" dirty="0"/>
          </a:p>
        </p:txBody>
      </p:sp>
      <p:sp>
        <p:nvSpPr>
          <p:cNvPr id="9" name="Text 7">
            <a:extLst>
              <a:ext uri="{FF2B5EF4-FFF2-40B4-BE49-F238E27FC236}">
                <a16:creationId xmlns:a16="http://schemas.microsoft.com/office/drawing/2014/main" id="{D43BA9CB-C530-14CA-E5DC-FCEDB50B0061}"/>
              </a:ext>
            </a:extLst>
          </p:cNvPr>
          <p:cNvSpPr txBox="1"/>
          <p:nvPr/>
        </p:nvSpPr>
        <p:spPr>
          <a:xfrm>
            <a:off x="3608862" y="2468880"/>
            <a:ext cx="2286000" cy="411480"/>
          </a:xfrm>
          <a:prstGeom prst="rect">
            <a:avLst/>
          </a:prstGeom>
          <a:noFill/>
          <a:ln/>
        </p:spPr>
        <p:txBody>
          <a:bodyPr wrap="square" lIns="0" tIns="0" rIns="0" bIns="0" rtlCol="0" anchor="t"/>
          <a:lstStyle/>
          <a:p>
            <a:pPr marL="0" indent="0">
              <a:buNone/>
            </a:pPr>
            <a:r>
              <a:rPr lang="en-US" sz="1400" dirty="0">
                <a:solidFill>
                  <a:srgbClr val="6B7280"/>
                </a:solidFill>
                <a:latin typeface="Calibri" pitchFamily="34" charset="0"/>
                <a:ea typeface="Calibri" pitchFamily="34" charset="-122"/>
                <a:cs typeface="Calibri" pitchFamily="34" charset="-120"/>
              </a:rPr>
              <a:t>bounding-box annotations</a:t>
            </a:r>
            <a:endParaRPr lang="en-US" sz="1400" dirty="0"/>
          </a:p>
        </p:txBody>
      </p:sp>
      <p:sp>
        <p:nvSpPr>
          <p:cNvPr id="10" name="Shape 8">
            <a:extLst>
              <a:ext uri="{FF2B5EF4-FFF2-40B4-BE49-F238E27FC236}">
                <a16:creationId xmlns:a16="http://schemas.microsoft.com/office/drawing/2014/main" id="{9DA13BBA-BC79-42E4-6377-C60F1AA8E0DB}"/>
              </a:ext>
            </a:extLst>
          </p:cNvPr>
          <p:cNvSpPr/>
          <p:nvPr/>
        </p:nvSpPr>
        <p:spPr>
          <a:xfrm>
            <a:off x="6211885" y="1691640"/>
            <a:ext cx="2606040" cy="1325880"/>
          </a:xfrm>
          <a:prstGeom prst="roundRect">
            <a:avLst>
              <a:gd name="adj" fmla="val 8276"/>
            </a:avLst>
          </a:prstGeom>
          <a:solidFill>
            <a:srgbClr val="F3F5F8"/>
          </a:solidFill>
          <a:ln w="12700">
            <a:solidFill>
              <a:srgbClr val="F3F5F8"/>
            </a:solidFill>
            <a:prstDash val="solid"/>
          </a:ln>
        </p:spPr>
        <p:txBody>
          <a:bodyPr/>
          <a:lstStyle/>
          <a:p>
            <a:endParaRPr lang="en-US"/>
          </a:p>
        </p:txBody>
      </p:sp>
      <p:sp>
        <p:nvSpPr>
          <p:cNvPr id="11" name="Text 9">
            <a:extLst>
              <a:ext uri="{FF2B5EF4-FFF2-40B4-BE49-F238E27FC236}">
                <a16:creationId xmlns:a16="http://schemas.microsoft.com/office/drawing/2014/main" id="{CA1B2DEE-55C2-5ABC-6276-24F14E00788F}"/>
              </a:ext>
            </a:extLst>
          </p:cNvPr>
          <p:cNvSpPr txBox="1"/>
          <p:nvPr/>
        </p:nvSpPr>
        <p:spPr>
          <a:xfrm>
            <a:off x="6440485" y="1810512"/>
            <a:ext cx="2286000" cy="685800"/>
          </a:xfrm>
          <a:prstGeom prst="rect">
            <a:avLst/>
          </a:prstGeom>
          <a:noFill/>
          <a:ln/>
        </p:spPr>
        <p:txBody>
          <a:bodyPr wrap="square" lIns="0" tIns="0" rIns="0" bIns="0" rtlCol="0" anchor="ctr"/>
          <a:lstStyle/>
          <a:p>
            <a:pPr marL="0" indent="0">
              <a:buNone/>
            </a:pPr>
            <a:r>
              <a:rPr lang="en-US" sz="3600" b="1" dirty="0">
                <a:solidFill>
                  <a:srgbClr val="172033"/>
                </a:solidFill>
                <a:latin typeface="Cambria" pitchFamily="34" charset="0"/>
                <a:ea typeface="Cambria" pitchFamily="34" charset="-122"/>
                <a:cs typeface="Cambria" pitchFamily="34" charset="-120"/>
              </a:rPr>
              <a:t>49</a:t>
            </a:r>
            <a:endParaRPr lang="en-US" sz="3600" dirty="0"/>
          </a:p>
        </p:txBody>
      </p:sp>
      <p:sp>
        <p:nvSpPr>
          <p:cNvPr id="12" name="Text 10">
            <a:extLst>
              <a:ext uri="{FF2B5EF4-FFF2-40B4-BE49-F238E27FC236}">
                <a16:creationId xmlns:a16="http://schemas.microsoft.com/office/drawing/2014/main" id="{557EC04A-C352-4479-97D0-0BB1AEFC82A5}"/>
              </a:ext>
            </a:extLst>
          </p:cNvPr>
          <p:cNvSpPr txBox="1"/>
          <p:nvPr/>
        </p:nvSpPr>
        <p:spPr>
          <a:xfrm>
            <a:off x="6440485" y="2468880"/>
            <a:ext cx="2286000" cy="411480"/>
          </a:xfrm>
          <a:prstGeom prst="rect">
            <a:avLst/>
          </a:prstGeom>
          <a:noFill/>
          <a:ln/>
        </p:spPr>
        <p:txBody>
          <a:bodyPr wrap="square" lIns="0" tIns="0" rIns="0" bIns="0" rtlCol="0" anchor="t"/>
          <a:lstStyle/>
          <a:p>
            <a:pPr marL="0" indent="0">
              <a:buNone/>
            </a:pPr>
            <a:r>
              <a:rPr lang="en-US" sz="1400" dirty="0">
                <a:solidFill>
                  <a:srgbClr val="6B7280"/>
                </a:solidFill>
                <a:latin typeface="Calibri" pitchFamily="34" charset="0"/>
                <a:ea typeface="Calibri" pitchFamily="34" charset="-122"/>
                <a:cs typeface="Calibri" pitchFamily="34" charset="-120"/>
              </a:rPr>
              <a:t>distinct patients</a:t>
            </a:r>
            <a:endParaRPr lang="en-US" sz="1400" dirty="0"/>
          </a:p>
        </p:txBody>
      </p:sp>
      <p:sp>
        <p:nvSpPr>
          <p:cNvPr id="13" name="Shape 11">
            <a:extLst>
              <a:ext uri="{FF2B5EF4-FFF2-40B4-BE49-F238E27FC236}">
                <a16:creationId xmlns:a16="http://schemas.microsoft.com/office/drawing/2014/main" id="{DF302345-6036-598E-D579-838F79A342A9}"/>
              </a:ext>
            </a:extLst>
          </p:cNvPr>
          <p:cNvSpPr/>
          <p:nvPr/>
        </p:nvSpPr>
        <p:spPr>
          <a:xfrm>
            <a:off x="9043507" y="1691640"/>
            <a:ext cx="2606040" cy="1325880"/>
          </a:xfrm>
          <a:prstGeom prst="roundRect">
            <a:avLst>
              <a:gd name="adj" fmla="val 8276"/>
            </a:avLst>
          </a:prstGeom>
          <a:solidFill>
            <a:srgbClr val="F3F5F8"/>
          </a:solidFill>
          <a:ln w="12700">
            <a:solidFill>
              <a:srgbClr val="F3F5F8"/>
            </a:solidFill>
            <a:prstDash val="solid"/>
          </a:ln>
        </p:spPr>
        <p:txBody>
          <a:bodyPr/>
          <a:lstStyle/>
          <a:p>
            <a:endParaRPr lang="en-US"/>
          </a:p>
        </p:txBody>
      </p:sp>
      <p:sp>
        <p:nvSpPr>
          <p:cNvPr id="14" name="Text 12">
            <a:extLst>
              <a:ext uri="{FF2B5EF4-FFF2-40B4-BE49-F238E27FC236}">
                <a16:creationId xmlns:a16="http://schemas.microsoft.com/office/drawing/2014/main" id="{042703E6-C0CB-C46B-8FA2-D5D5C7DE3042}"/>
              </a:ext>
            </a:extLst>
          </p:cNvPr>
          <p:cNvSpPr txBox="1"/>
          <p:nvPr/>
        </p:nvSpPr>
        <p:spPr>
          <a:xfrm>
            <a:off x="9272107" y="1810512"/>
            <a:ext cx="2286000" cy="685800"/>
          </a:xfrm>
          <a:prstGeom prst="rect">
            <a:avLst/>
          </a:prstGeom>
          <a:noFill/>
          <a:ln/>
        </p:spPr>
        <p:txBody>
          <a:bodyPr wrap="square" lIns="0" tIns="0" rIns="0" bIns="0" rtlCol="0" anchor="ctr"/>
          <a:lstStyle/>
          <a:p>
            <a:pPr marL="0" indent="0">
              <a:buNone/>
            </a:pPr>
            <a:r>
              <a:rPr lang="en-US" sz="3600" b="1" dirty="0">
                <a:solidFill>
                  <a:srgbClr val="172033"/>
                </a:solidFill>
                <a:latin typeface="Cambria" pitchFamily="34" charset="0"/>
                <a:ea typeface="Cambria" pitchFamily="34" charset="-122"/>
                <a:cs typeface="Cambria" pitchFamily="34" charset="-120"/>
              </a:rPr>
              <a:t>1024² px</a:t>
            </a:r>
            <a:endParaRPr lang="en-US" sz="3600" dirty="0"/>
          </a:p>
        </p:txBody>
      </p:sp>
      <p:sp>
        <p:nvSpPr>
          <p:cNvPr id="15" name="Text 13">
            <a:extLst>
              <a:ext uri="{FF2B5EF4-FFF2-40B4-BE49-F238E27FC236}">
                <a16:creationId xmlns:a16="http://schemas.microsoft.com/office/drawing/2014/main" id="{8BA90059-BD4B-6189-865D-37CF671E6E3D}"/>
              </a:ext>
            </a:extLst>
          </p:cNvPr>
          <p:cNvSpPr txBox="1"/>
          <p:nvPr/>
        </p:nvSpPr>
        <p:spPr>
          <a:xfrm>
            <a:off x="9272107" y="2468880"/>
            <a:ext cx="2286000" cy="411480"/>
          </a:xfrm>
          <a:prstGeom prst="rect">
            <a:avLst/>
          </a:prstGeom>
          <a:noFill/>
          <a:ln/>
        </p:spPr>
        <p:txBody>
          <a:bodyPr wrap="square" lIns="0" tIns="0" rIns="0" bIns="0" rtlCol="0" anchor="t"/>
          <a:lstStyle/>
          <a:p>
            <a:pPr marL="0" indent="0">
              <a:buNone/>
            </a:pPr>
            <a:r>
              <a:rPr lang="en-US" sz="1400" dirty="0">
                <a:solidFill>
                  <a:srgbClr val="6B7280"/>
                </a:solidFill>
                <a:latin typeface="Calibri" pitchFamily="34" charset="0"/>
                <a:ea typeface="Calibri" pitchFamily="34" charset="-122"/>
                <a:cs typeface="Calibri" pitchFamily="34" charset="-120"/>
              </a:rPr>
              <a:t>per image, no resizing</a:t>
            </a:r>
            <a:endParaRPr lang="en-US" sz="1400" dirty="0"/>
          </a:p>
        </p:txBody>
      </p:sp>
      <p:sp>
        <p:nvSpPr>
          <p:cNvPr id="16" name="Shape 14">
            <a:extLst>
              <a:ext uri="{FF2B5EF4-FFF2-40B4-BE49-F238E27FC236}">
                <a16:creationId xmlns:a16="http://schemas.microsoft.com/office/drawing/2014/main" id="{5D58A5EE-B80A-C340-3961-0BAA6D6F79CC}"/>
              </a:ext>
            </a:extLst>
          </p:cNvPr>
          <p:cNvSpPr/>
          <p:nvPr/>
        </p:nvSpPr>
        <p:spPr>
          <a:xfrm>
            <a:off x="548640" y="3291840"/>
            <a:ext cx="5440680" cy="2880360"/>
          </a:xfrm>
          <a:prstGeom prst="roundRect">
            <a:avLst>
              <a:gd name="adj" fmla="val 3810"/>
            </a:avLst>
          </a:prstGeom>
          <a:solidFill>
            <a:srgbClr val="F3F5F8"/>
          </a:solidFill>
          <a:ln w="12700">
            <a:solidFill>
              <a:srgbClr val="F3F5F8"/>
            </a:solidFill>
            <a:prstDash val="solid"/>
          </a:ln>
        </p:spPr>
        <p:txBody>
          <a:bodyPr/>
          <a:lstStyle/>
          <a:p>
            <a:endParaRPr lang="en-US"/>
          </a:p>
        </p:txBody>
      </p:sp>
      <p:sp>
        <p:nvSpPr>
          <p:cNvPr id="17" name="Text 15">
            <a:extLst>
              <a:ext uri="{FF2B5EF4-FFF2-40B4-BE49-F238E27FC236}">
                <a16:creationId xmlns:a16="http://schemas.microsoft.com/office/drawing/2014/main" id="{9EA9F0FB-23E0-D47C-CC7D-E0AF166F39E0}"/>
              </a:ext>
            </a:extLst>
          </p:cNvPr>
          <p:cNvSpPr txBox="1"/>
          <p:nvPr/>
        </p:nvSpPr>
        <p:spPr>
          <a:xfrm>
            <a:off x="822960" y="3429000"/>
            <a:ext cx="4937760" cy="365760"/>
          </a:xfrm>
          <a:prstGeom prst="rect">
            <a:avLst/>
          </a:prstGeom>
          <a:noFill/>
          <a:ln/>
        </p:spPr>
        <p:txBody>
          <a:bodyPr wrap="square" lIns="0" tIns="0" rIns="0" bIns="0" rtlCol="0" anchor="ctr"/>
          <a:lstStyle/>
          <a:p>
            <a:pPr marL="0" indent="0">
              <a:buNone/>
            </a:pPr>
            <a:r>
              <a:rPr lang="en-US" sz="1700" b="1" dirty="0">
                <a:solidFill>
                  <a:srgbClr val="172033"/>
                </a:solidFill>
                <a:latin typeface="Calibri" pitchFamily="34" charset="0"/>
                <a:ea typeface="Calibri" pitchFamily="34" charset="-122"/>
                <a:cs typeface="Calibri" pitchFamily="34" charset="-120"/>
              </a:rPr>
              <a:t>Dataset details</a:t>
            </a:r>
            <a:endParaRPr lang="en-US" sz="1700" dirty="0"/>
          </a:p>
        </p:txBody>
      </p:sp>
      <p:sp>
        <p:nvSpPr>
          <p:cNvPr id="18" name="Text 16">
            <a:extLst>
              <a:ext uri="{FF2B5EF4-FFF2-40B4-BE49-F238E27FC236}">
                <a16:creationId xmlns:a16="http://schemas.microsoft.com/office/drawing/2014/main" id="{35A6F3EB-871B-CFCD-91FB-4D8F9DEF6A6F}"/>
              </a:ext>
            </a:extLst>
          </p:cNvPr>
          <p:cNvSpPr txBox="1"/>
          <p:nvPr/>
        </p:nvSpPr>
        <p:spPr>
          <a:xfrm>
            <a:off x="822960" y="3931920"/>
            <a:ext cx="4983480" cy="2103120"/>
          </a:xfrm>
          <a:prstGeom prst="rect">
            <a:avLst/>
          </a:prstGeom>
          <a:noFill/>
          <a:ln/>
        </p:spPr>
        <p:txBody>
          <a:bodyPr wrap="square" lIns="0" tIns="0" rIns="0" bIns="0" rtlCol="0" anchor="t"/>
          <a:lstStyle/>
          <a:p>
            <a:pPr marL="203200" indent="-203200">
              <a:spcAft>
                <a:spcPts val="800"/>
              </a:spcAft>
              <a:buSzPct val="100000"/>
              <a:buChar char="•"/>
            </a:pPr>
            <a:r>
              <a:rPr lang="en-US" sz="1500" dirty="0">
                <a:solidFill>
                  <a:srgbClr val="1F2937"/>
                </a:solidFill>
                <a:latin typeface="Calibri" pitchFamily="34" charset="0"/>
                <a:ea typeface="Calibri" pitchFamily="34" charset="-122"/>
                <a:cs typeface="Calibri" pitchFamily="34" charset="-120"/>
              </a:rPr>
              <a:t>Acquired with a clinical VECTRA WB360 TBP system (2D tiles)</a:t>
            </a:r>
            <a:endParaRPr lang="en-US" sz="1500" dirty="0"/>
          </a:p>
          <a:p>
            <a:pPr marL="203200" indent="-203200">
              <a:spcAft>
                <a:spcPts val="800"/>
              </a:spcAft>
              <a:buSzPct val="100000"/>
              <a:buChar char="•"/>
            </a:pPr>
            <a:r>
              <a:rPr lang="en-US" sz="1500" dirty="0">
                <a:solidFill>
                  <a:srgbClr val="1F2937"/>
                </a:solidFill>
                <a:latin typeface="Calibri" pitchFamily="34" charset="0"/>
                <a:ea typeface="Calibri" pitchFamily="34" charset="-122"/>
                <a:cs typeface="Calibri" pitchFamily="34" charset="-120"/>
              </a:rPr>
              <a:t>Single class: lesion vs. background</a:t>
            </a:r>
            <a:endParaRPr lang="en-US" sz="1500" dirty="0"/>
          </a:p>
          <a:p>
            <a:pPr marL="203200" indent="-203200">
              <a:spcAft>
                <a:spcPts val="800"/>
              </a:spcAft>
              <a:buSzPct val="100000"/>
              <a:buChar char="•"/>
            </a:pPr>
            <a:r>
              <a:rPr lang="en-US" sz="1500" dirty="0">
                <a:solidFill>
                  <a:srgbClr val="1F2937"/>
                </a:solidFill>
                <a:latin typeface="Calibri" pitchFamily="34" charset="0"/>
                <a:ea typeface="Calibri" pitchFamily="34" charset="-122"/>
                <a:cs typeface="Calibri" pitchFamily="34" charset="-120"/>
              </a:rPr>
              <a:t>About 3.5 annotated lesions per image on average</a:t>
            </a:r>
            <a:endParaRPr lang="en-US" sz="1500" dirty="0"/>
          </a:p>
          <a:p>
            <a:pPr marL="203200" indent="-203200">
              <a:spcAft>
                <a:spcPts val="800"/>
              </a:spcAft>
              <a:buSzPct val="100000"/>
              <a:buChar char="•"/>
            </a:pPr>
            <a:r>
              <a:rPr lang="en-US" sz="1500" dirty="0">
                <a:solidFill>
                  <a:srgbClr val="1F2937"/>
                </a:solidFill>
                <a:latin typeface="Calibri" pitchFamily="34" charset="0"/>
                <a:ea typeface="Calibri" pitchFamily="34" charset="-122"/>
                <a:cs typeface="Calibri" pitchFamily="34" charset="-120"/>
              </a:rPr>
              <a:t>Publicly released challenge partition, for reproducibility</a:t>
            </a:r>
            <a:endParaRPr lang="en-US" sz="1500" dirty="0"/>
          </a:p>
        </p:txBody>
      </p:sp>
      <p:sp>
        <p:nvSpPr>
          <p:cNvPr id="19" name="Shape 17">
            <a:extLst>
              <a:ext uri="{FF2B5EF4-FFF2-40B4-BE49-F238E27FC236}">
                <a16:creationId xmlns:a16="http://schemas.microsoft.com/office/drawing/2014/main" id="{DD741A1B-1709-8684-A079-C9D01080AE66}"/>
              </a:ext>
            </a:extLst>
          </p:cNvPr>
          <p:cNvSpPr/>
          <p:nvPr/>
        </p:nvSpPr>
        <p:spPr>
          <a:xfrm>
            <a:off x="6199632" y="3291840"/>
            <a:ext cx="5440680" cy="2880360"/>
          </a:xfrm>
          <a:prstGeom prst="roundRect">
            <a:avLst>
              <a:gd name="adj" fmla="val 3810"/>
            </a:avLst>
          </a:prstGeom>
          <a:solidFill>
            <a:srgbClr val="F3F5F8"/>
          </a:solidFill>
          <a:ln w="12700">
            <a:solidFill>
              <a:srgbClr val="F3F5F8"/>
            </a:solidFill>
            <a:prstDash val="solid"/>
          </a:ln>
        </p:spPr>
        <p:txBody>
          <a:bodyPr/>
          <a:lstStyle/>
          <a:p>
            <a:endParaRPr lang="en-US"/>
          </a:p>
        </p:txBody>
      </p:sp>
      <p:sp>
        <p:nvSpPr>
          <p:cNvPr id="20" name="Text 18">
            <a:extLst>
              <a:ext uri="{FF2B5EF4-FFF2-40B4-BE49-F238E27FC236}">
                <a16:creationId xmlns:a16="http://schemas.microsoft.com/office/drawing/2014/main" id="{AC1A9131-197F-4F8F-5B44-23F5C34EB559}"/>
              </a:ext>
            </a:extLst>
          </p:cNvPr>
          <p:cNvSpPr txBox="1"/>
          <p:nvPr/>
        </p:nvSpPr>
        <p:spPr>
          <a:xfrm>
            <a:off x="6473952" y="3429000"/>
            <a:ext cx="4937760" cy="365760"/>
          </a:xfrm>
          <a:prstGeom prst="rect">
            <a:avLst/>
          </a:prstGeom>
          <a:noFill/>
          <a:ln/>
        </p:spPr>
        <p:txBody>
          <a:bodyPr wrap="square" lIns="0" tIns="0" rIns="0" bIns="0" rtlCol="0" anchor="ctr"/>
          <a:lstStyle/>
          <a:p>
            <a:pPr marL="0" indent="0">
              <a:buNone/>
            </a:pPr>
            <a:r>
              <a:rPr lang="en-US" sz="1700" b="1" dirty="0">
                <a:solidFill>
                  <a:srgbClr val="172033"/>
                </a:solidFill>
                <a:latin typeface="Calibri" pitchFamily="34" charset="0"/>
                <a:ea typeface="Calibri" pitchFamily="34" charset="-122"/>
                <a:cs typeface="Calibri" pitchFamily="34" charset="-120"/>
              </a:rPr>
              <a:t>Preprocessing</a:t>
            </a:r>
            <a:endParaRPr lang="en-US" sz="1700" dirty="0"/>
          </a:p>
        </p:txBody>
      </p:sp>
      <p:sp>
        <p:nvSpPr>
          <p:cNvPr id="21" name="Shape 19">
            <a:extLst>
              <a:ext uri="{FF2B5EF4-FFF2-40B4-BE49-F238E27FC236}">
                <a16:creationId xmlns:a16="http://schemas.microsoft.com/office/drawing/2014/main" id="{71944EF8-C199-9036-6DBE-CDE55D5DDECF}"/>
              </a:ext>
            </a:extLst>
          </p:cNvPr>
          <p:cNvSpPr/>
          <p:nvPr/>
        </p:nvSpPr>
        <p:spPr>
          <a:xfrm>
            <a:off x="6473952" y="3977640"/>
            <a:ext cx="457200" cy="457200"/>
          </a:xfrm>
          <a:prstGeom prst="ellipse">
            <a:avLst/>
          </a:prstGeom>
          <a:solidFill>
            <a:srgbClr val="C2600A"/>
          </a:solidFill>
          <a:ln w="12700">
            <a:solidFill>
              <a:srgbClr val="C2600A"/>
            </a:solidFill>
            <a:prstDash val="solid"/>
          </a:ln>
        </p:spPr>
        <p:txBody>
          <a:bodyPr/>
          <a:lstStyle/>
          <a:p>
            <a:endParaRPr lang="en-US"/>
          </a:p>
        </p:txBody>
      </p:sp>
      <p:sp>
        <p:nvSpPr>
          <p:cNvPr id="22" name="Text 20">
            <a:extLst>
              <a:ext uri="{FF2B5EF4-FFF2-40B4-BE49-F238E27FC236}">
                <a16:creationId xmlns:a16="http://schemas.microsoft.com/office/drawing/2014/main" id="{AD01B053-8286-3D86-9C26-02A52A96D23E}"/>
              </a:ext>
            </a:extLst>
          </p:cNvPr>
          <p:cNvSpPr txBox="1"/>
          <p:nvPr/>
        </p:nvSpPr>
        <p:spPr>
          <a:xfrm>
            <a:off x="6473952" y="3977640"/>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23" name="Text 21">
            <a:extLst>
              <a:ext uri="{FF2B5EF4-FFF2-40B4-BE49-F238E27FC236}">
                <a16:creationId xmlns:a16="http://schemas.microsoft.com/office/drawing/2014/main" id="{61B5A20E-2EC7-B0D0-A0F0-E7AB4996CBCF}"/>
              </a:ext>
            </a:extLst>
          </p:cNvPr>
          <p:cNvSpPr txBox="1"/>
          <p:nvPr/>
        </p:nvSpPr>
        <p:spPr>
          <a:xfrm>
            <a:off x="7114032" y="3931920"/>
            <a:ext cx="4297680" cy="640080"/>
          </a:xfrm>
          <a:prstGeom prst="rect">
            <a:avLst/>
          </a:prstGeom>
          <a:noFill/>
          <a:ln/>
        </p:spPr>
        <p:txBody>
          <a:bodyPr wrap="square" lIns="0" tIns="0" rIns="0" bIns="0" rtlCol="0" anchor="t"/>
          <a:lstStyle/>
          <a:p>
            <a:pPr marL="0" indent="0">
              <a:buNone/>
            </a:pPr>
            <a:r>
              <a:rPr lang="en-US" sz="1300" b="1" dirty="0">
                <a:solidFill>
                  <a:srgbClr val="172033"/>
                </a:solidFill>
                <a:latin typeface="Calibri" pitchFamily="34" charset="0"/>
                <a:ea typeface="Calibri" pitchFamily="34" charset="-122"/>
                <a:cs typeface="Calibri" pitchFamily="34" charset="-120"/>
              </a:rPr>
              <a:t>Blur the background</a:t>
            </a:r>
            <a:endParaRPr lang="en-US" sz="1300" dirty="0"/>
          </a:p>
          <a:p>
            <a:pPr marL="0" indent="0">
              <a:buNone/>
            </a:pPr>
            <a:r>
              <a:rPr lang="en-US" sz="1300" dirty="0">
                <a:solidFill>
                  <a:srgbClr val="6B7280"/>
                </a:solidFill>
                <a:latin typeface="Calibri" pitchFamily="34" charset="0"/>
                <a:ea typeface="Calibri" pitchFamily="34" charset="-122"/>
                <a:cs typeface="Calibri" pitchFamily="34" charset="-120"/>
              </a:rPr>
              <a:t>Gaussian blur on scanner frame and room surfaces to suppress environmental noise</a:t>
            </a:r>
            <a:endParaRPr lang="en-US" sz="1300" dirty="0"/>
          </a:p>
        </p:txBody>
      </p:sp>
      <p:sp>
        <p:nvSpPr>
          <p:cNvPr id="24" name="Shape 22">
            <a:extLst>
              <a:ext uri="{FF2B5EF4-FFF2-40B4-BE49-F238E27FC236}">
                <a16:creationId xmlns:a16="http://schemas.microsoft.com/office/drawing/2014/main" id="{14BE09F5-816F-6311-61CE-F7435C0BD0D7}"/>
              </a:ext>
            </a:extLst>
          </p:cNvPr>
          <p:cNvSpPr/>
          <p:nvPr/>
        </p:nvSpPr>
        <p:spPr>
          <a:xfrm>
            <a:off x="6473952" y="4709160"/>
            <a:ext cx="457200" cy="457200"/>
          </a:xfrm>
          <a:prstGeom prst="ellipse">
            <a:avLst/>
          </a:prstGeom>
          <a:solidFill>
            <a:srgbClr val="C2600A"/>
          </a:solidFill>
          <a:ln w="12700">
            <a:solidFill>
              <a:srgbClr val="C2600A"/>
            </a:solidFill>
            <a:prstDash val="solid"/>
          </a:ln>
        </p:spPr>
        <p:txBody>
          <a:bodyPr/>
          <a:lstStyle/>
          <a:p>
            <a:endParaRPr lang="en-US"/>
          </a:p>
        </p:txBody>
      </p:sp>
      <p:sp>
        <p:nvSpPr>
          <p:cNvPr id="25" name="Text 23">
            <a:extLst>
              <a:ext uri="{FF2B5EF4-FFF2-40B4-BE49-F238E27FC236}">
                <a16:creationId xmlns:a16="http://schemas.microsoft.com/office/drawing/2014/main" id="{A8A9D77A-1B83-9654-E8AF-7735186B4049}"/>
              </a:ext>
            </a:extLst>
          </p:cNvPr>
          <p:cNvSpPr txBox="1"/>
          <p:nvPr/>
        </p:nvSpPr>
        <p:spPr>
          <a:xfrm>
            <a:off x="6473952" y="4709160"/>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26" name="Text 24">
            <a:extLst>
              <a:ext uri="{FF2B5EF4-FFF2-40B4-BE49-F238E27FC236}">
                <a16:creationId xmlns:a16="http://schemas.microsoft.com/office/drawing/2014/main" id="{BCECF7BA-5DBD-8BF9-C3C7-D2B7154C95B5}"/>
              </a:ext>
            </a:extLst>
          </p:cNvPr>
          <p:cNvSpPr txBox="1"/>
          <p:nvPr/>
        </p:nvSpPr>
        <p:spPr>
          <a:xfrm>
            <a:off x="7114032" y="4663440"/>
            <a:ext cx="4297680" cy="640080"/>
          </a:xfrm>
          <a:prstGeom prst="rect">
            <a:avLst/>
          </a:prstGeom>
          <a:noFill/>
          <a:ln/>
        </p:spPr>
        <p:txBody>
          <a:bodyPr wrap="square" lIns="0" tIns="0" rIns="0" bIns="0" rtlCol="0" anchor="t"/>
          <a:lstStyle/>
          <a:p>
            <a:pPr marL="0" indent="0">
              <a:buNone/>
            </a:pPr>
            <a:r>
              <a:rPr lang="en-US" sz="1300" b="1" dirty="0">
                <a:solidFill>
                  <a:srgbClr val="172033"/>
                </a:solidFill>
                <a:latin typeface="Calibri" pitchFamily="34" charset="0"/>
                <a:ea typeface="Calibri" pitchFamily="34" charset="-122"/>
                <a:cs typeface="Calibri" pitchFamily="34" charset="-120"/>
              </a:rPr>
              <a:t>Keep skin at full quality</a:t>
            </a:r>
            <a:endParaRPr lang="en-US" sz="1300" dirty="0"/>
          </a:p>
          <a:p>
            <a:pPr marL="0" indent="0">
              <a:buNone/>
            </a:pPr>
            <a:r>
              <a:rPr lang="en-US" sz="1300" dirty="0">
                <a:solidFill>
                  <a:srgbClr val="6B7280"/>
                </a:solidFill>
                <a:latin typeface="Calibri" pitchFamily="34" charset="0"/>
                <a:ea typeface="Calibri" pitchFamily="34" charset="-122"/>
                <a:cs typeface="Calibri" pitchFamily="34" charset="-120"/>
              </a:rPr>
              <a:t>The patient skin surface is left untouched</a:t>
            </a:r>
            <a:endParaRPr lang="en-US" sz="1300" dirty="0"/>
          </a:p>
        </p:txBody>
      </p:sp>
      <p:sp>
        <p:nvSpPr>
          <p:cNvPr id="27" name="Shape 25">
            <a:extLst>
              <a:ext uri="{FF2B5EF4-FFF2-40B4-BE49-F238E27FC236}">
                <a16:creationId xmlns:a16="http://schemas.microsoft.com/office/drawing/2014/main" id="{EB8BEDF8-CE86-5F61-DD31-D346E76E39EB}"/>
              </a:ext>
            </a:extLst>
          </p:cNvPr>
          <p:cNvSpPr/>
          <p:nvPr/>
        </p:nvSpPr>
        <p:spPr>
          <a:xfrm>
            <a:off x="6473952" y="5440680"/>
            <a:ext cx="457200" cy="457200"/>
          </a:xfrm>
          <a:prstGeom prst="ellipse">
            <a:avLst/>
          </a:prstGeom>
          <a:solidFill>
            <a:srgbClr val="C2600A"/>
          </a:solidFill>
          <a:ln w="12700">
            <a:solidFill>
              <a:srgbClr val="C2600A"/>
            </a:solidFill>
            <a:prstDash val="solid"/>
          </a:ln>
        </p:spPr>
        <p:txBody>
          <a:bodyPr/>
          <a:lstStyle/>
          <a:p>
            <a:endParaRPr lang="en-US"/>
          </a:p>
        </p:txBody>
      </p:sp>
      <p:sp>
        <p:nvSpPr>
          <p:cNvPr id="28" name="Text 26">
            <a:extLst>
              <a:ext uri="{FF2B5EF4-FFF2-40B4-BE49-F238E27FC236}">
                <a16:creationId xmlns:a16="http://schemas.microsoft.com/office/drawing/2014/main" id="{22A64D25-6EAE-C818-36A5-2DEBEB2650F0}"/>
              </a:ext>
            </a:extLst>
          </p:cNvPr>
          <p:cNvSpPr txBox="1"/>
          <p:nvPr/>
        </p:nvSpPr>
        <p:spPr>
          <a:xfrm>
            <a:off x="6473952" y="5440680"/>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29" name="Text 27">
            <a:extLst>
              <a:ext uri="{FF2B5EF4-FFF2-40B4-BE49-F238E27FC236}">
                <a16:creationId xmlns:a16="http://schemas.microsoft.com/office/drawing/2014/main" id="{2E0171AF-6AFF-7ACE-1A0F-9110CCD6B0CB}"/>
              </a:ext>
            </a:extLst>
          </p:cNvPr>
          <p:cNvSpPr txBox="1"/>
          <p:nvPr/>
        </p:nvSpPr>
        <p:spPr>
          <a:xfrm>
            <a:off x="7114032" y="5394960"/>
            <a:ext cx="4297680" cy="640080"/>
          </a:xfrm>
          <a:prstGeom prst="rect">
            <a:avLst/>
          </a:prstGeom>
          <a:noFill/>
          <a:ln/>
        </p:spPr>
        <p:txBody>
          <a:bodyPr wrap="square" lIns="0" tIns="0" rIns="0" bIns="0" rtlCol="0" anchor="t"/>
          <a:lstStyle/>
          <a:p>
            <a:pPr marL="0" indent="0">
              <a:buNone/>
            </a:pPr>
            <a:r>
              <a:rPr lang="en-US" sz="1300" b="1" dirty="0">
                <a:solidFill>
                  <a:srgbClr val="172033"/>
                </a:solidFill>
                <a:latin typeface="Calibri" pitchFamily="34" charset="0"/>
                <a:ea typeface="Calibri" pitchFamily="34" charset="-122"/>
                <a:cs typeface="Calibri" pitchFamily="34" charset="-120"/>
              </a:rPr>
              <a:t>Feed 1024² px images</a:t>
            </a:r>
            <a:endParaRPr lang="en-US" sz="1300" dirty="0"/>
          </a:p>
          <a:p>
            <a:pPr marL="0" indent="0">
              <a:buNone/>
            </a:pPr>
            <a:r>
              <a:rPr lang="en-US" sz="1300" dirty="0">
                <a:solidFill>
                  <a:srgbClr val="6B7280"/>
                </a:solidFill>
                <a:latin typeface="Calibri" pitchFamily="34" charset="0"/>
                <a:ea typeface="Calibri" pitchFamily="34" charset="-122"/>
                <a:cs typeface="Calibri" pitchFamily="34" charset="-120"/>
              </a:rPr>
              <a:t>No spatial resizing applied</a:t>
            </a:r>
            <a:endParaRPr lang="en-US" sz="1300" dirty="0"/>
          </a:p>
        </p:txBody>
      </p:sp>
      <p:sp>
        <p:nvSpPr>
          <p:cNvPr id="30" name="Text 28">
            <a:extLst>
              <a:ext uri="{FF2B5EF4-FFF2-40B4-BE49-F238E27FC236}">
                <a16:creationId xmlns:a16="http://schemas.microsoft.com/office/drawing/2014/main" id="{6951D0A0-7A9D-98A4-A316-F7297B20952A}"/>
              </a:ext>
            </a:extLst>
          </p:cNvPr>
          <p:cNvSpPr txBox="1"/>
          <p:nvPr/>
        </p:nvSpPr>
        <p:spPr>
          <a:xfrm>
            <a:off x="548640" y="6400800"/>
            <a:ext cx="5486400" cy="228600"/>
          </a:xfrm>
          <a:prstGeom prst="rect">
            <a:avLst/>
          </a:prstGeom>
          <a:noFill/>
          <a:ln/>
        </p:spPr>
        <p:txBody>
          <a:bodyPr wrap="square" lIns="0" tIns="0" rIns="0" bIns="0" rtlCol="0" anchor="ctr"/>
          <a:lstStyle/>
          <a:p>
            <a:pPr marL="0" indent="0">
              <a:buNone/>
            </a:pPr>
            <a:r>
              <a:rPr lang="en-US" sz="1000" dirty="0">
                <a:solidFill>
                  <a:srgbClr val="6B7280"/>
                </a:solidFill>
                <a:latin typeface="Calibri" pitchFamily="34" charset="0"/>
                <a:ea typeface="Calibri" pitchFamily="34" charset="-122"/>
                <a:cs typeface="Calibri" pitchFamily="34" charset="-120"/>
              </a:rPr>
              <a:t>Automated Skin Lesion Detection in TBP</a:t>
            </a:r>
            <a:endParaRPr lang="en-US" sz="1000" dirty="0"/>
          </a:p>
        </p:txBody>
      </p:sp>
      <p:sp>
        <p:nvSpPr>
          <p:cNvPr id="31" name="Text 29">
            <a:extLst>
              <a:ext uri="{FF2B5EF4-FFF2-40B4-BE49-F238E27FC236}">
                <a16:creationId xmlns:a16="http://schemas.microsoft.com/office/drawing/2014/main" id="{EE238B82-2761-89A4-F8E2-88591105989B}"/>
              </a:ext>
            </a:extLst>
          </p:cNvPr>
          <p:cNvSpPr txBox="1"/>
          <p:nvPr/>
        </p:nvSpPr>
        <p:spPr>
          <a:xfrm>
            <a:off x="10725912" y="6400800"/>
            <a:ext cx="914400" cy="228600"/>
          </a:xfrm>
          <a:prstGeom prst="rect">
            <a:avLst/>
          </a:prstGeom>
          <a:noFill/>
          <a:ln/>
        </p:spPr>
        <p:txBody>
          <a:bodyPr wrap="square" lIns="0" tIns="0" rIns="0" bIns="0"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6</a:t>
            </a:r>
            <a:endParaRPr lang="en-US" sz="1000" dirty="0"/>
          </a:p>
        </p:txBody>
      </p:sp>
      <p:grpSp>
        <p:nvGrpSpPr>
          <p:cNvPr id="37" name="Group 36">
            <a:extLst>
              <a:ext uri="{FF2B5EF4-FFF2-40B4-BE49-F238E27FC236}">
                <a16:creationId xmlns:a16="http://schemas.microsoft.com/office/drawing/2014/main" id="{B7D6440D-6DA3-FE62-A3DF-A9190DE4D078}"/>
              </a:ext>
            </a:extLst>
          </p:cNvPr>
          <p:cNvGrpSpPr/>
          <p:nvPr/>
        </p:nvGrpSpPr>
        <p:grpSpPr>
          <a:xfrm>
            <a:off x="490330" y="768626"/>
            <a:ext cx="11290853" cy="5632174"/>
            <a:chOff x="490330" y="768626"/>
            <a:chExt cx="11290853" cy="5632174"/>
          </a:xfrm>
        </p:grpSpPr>
        <p:sp>
          <p:nvSpPr>
            <p:cNvPr id="34" name="Rectangle 33">
              <a:extLst>
                <a:ext uri="{FF2B5EF4-FFF2-40B4-BE49-F238E27FC236}">
                  <a16:creationId xmlns:a16="http://schemas.microsoft.com/office/drawing/2014/main" id="{D42D3058-DA16-1C19-DC49-65625031EAEB}"/>
                </a:ext>
              </a:extLst>
            </p:cNvPr>
            <p:cNvSpPr/>
            <p:nvPr/>
          </p:nvSpPr>
          <p:spPr>
            <a:xfrm>
              <a:off x="490330" y="768626"/>
              <a:ext cx="11290853" cy="563217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3" name="Picture 32">
              <a:extLst>
                <a:ext uri="{FF2B5EF4-FFF2-40B4-BE49-F238E27FC236}">
                  <a16:creationId xmlns:a16="http://schemas.microsoft.com/office/drawing/2014/main" id="{BAC5F829-9C72-4B9D-EBBA-5F2D16DCB6ED}"/>
                </a:ext>
              </a:extLst>
            </p:cNvPr>
            <p:cNvPicPr>
              <a:picLocks noChangeAspect="1"/>
            </p:cNvPicPr>
            <p:nvPr/>
          </p:nvPicPr>
          <p:blipFill>
            <a:blip r:embed="rId3"/>
            <a:stretch>
              <a:fillRect/>
            </a:stretch>
          </p:blipFill>
          <p:spPr>
            <a:xfrm>
              <a:off x="1586149" y="801093"/>
              <a:ext cx="8769765" cy="5544578"/>
            </a:xfrm>
            <a:prstGeom prst="rect">
              <a:avLst/>
            </a:prstGeom>
          </p:spPr>
        </p:pic>
        <p:pic>
          <p:nvPicPr>
            <p:cNvPr id="36" name="Picture 35">
              <a:extLst>
                <a:ext uri="{FF2B5EF4-FFF2-40B4-BE49-F238E27FC236}">
                  <a16:creationId xmlns:a16="http://schemas.microsoft.com/office/drawing/2014/main" id="{8B639154-78A6-9F3E-5E93-91B66A09EA7C}"/>
                </a:ext>
              </a:extLst>
            </p:cNvPr>
            <p:cNvPicPr>
              <a:picLocks noChangeAspect="1"/>
            </p:cNvPicPr>
            <p:nvPr/>
          </p:nvPicPr>
          <p:blipFill>
            <a:blip r:embed="rId4"/>
            <a:stretch>
              <a:fillRect/>
            </a:stretch>
          </p:blipFill>
          <p:spPr>
            <a:xfrm>
              <a:off x="7643237" y="2562918"/>
              <a:ext cx="2606039" cy="2001970"/>
            </a:xfrm>
            <a:prstGeom prst="rect">
              <a:avLst/>
            </a:prstGeom>
          </p:spPr>
        </p:pic>
      </p:grpSp>
    </p:spTree>
    <p:extLst>
      <p:ext uri="{BB962C8B-B14F-4D97-AF65-F5344CB8AC3E}">
        <p14:creationId xmlns:p14="http://schemas.microsoft.com/office/powerpoint/2010/main" val="24843109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8229600" cy="274320"/>
          </a:xfrm>
          <a:prstGeom prst="rect">
            <a:avLst/>
          </a:prstGeom>
          <a:noFill/>
          <a:ln/>
        </p:spPr>
        <p:txBody>
          <a:bodyPr wrap="square" lIns="0" tIns="0" rIns="0" bIns="0" rtlCol="0" anchor="ctr"/>
          <a:lstStyle/>
          <a:p>
            <a:pPr marL="0" indent="0">
              <a:buNone/>
            </a:pPr>
            <a:r>
              <a:rPr lang="en-US" sz="1200" b="1" kern="0" spc="300" dirty="0">
                <a:solidFill>
                  <a:srgbClr val="C2600A"/>
                </a:solidFill>
                <a:latin typeface="Calibri" pitchFamily="34" charset="0"/>
                <a:ea typeface="Calibri" pitchFamily="34" charset="-122"/>
                <a:cs typeface="Calibri" pitchFamily="34" charset="-120"/>
              </a:rPr>
              <a:t>ITOBOS DATA</a:t>
            </a:r>
            <a:endParaRPr lang="en-US" sz="1200" dirty="0"/>
          </a:p>
        </p:txBody>
      </p:sp>
      <p:sp>
        <p:nvSpPr>
          <p:cNvPr id="3" name="Text 1"/>
          <p:cNvSpPr txBox="1"/>
          <p:nvPr/>
        </p:nvSpPr>
        <p:spPr>
          <a:xfrm>
            <a:off x="548640" y="685800"/>
            <a:ext cx="11064240" cy="685800"/>
          </a:xfrm>
          <a:prstGeom prst="rect">
            <a:avLst/>
          </a:prstGeom>
          <a:noFill/>
          <a:ln/>
        </p:spPr>
        <p:txBody>
          <a:bodyPr wrap="square" lIns="0" tIns="0" rIns="0" bIns="0" rtlCol="0" anchor="t"/>
          <a:lstStyle/>
          <a:p>
            <a:pPr marL="0" indent="0">
              <a:buNone/>
            </a:pPr>
            <a:r>
              <a:rPr lang="en-US" sz="3200" b="1" dirty="0">
                <a:solidFill>
                  <a:srgbClr val="172033"/>
                </a:solidFill>
                <a:latin typeface="Cambria" pitchFamily="34" charset="0"/>
                <a:ea typeface="Cambria" pitchFamily="34" charset="-122"/>
                <a:cs typeface="Cambria" pitchFamily="34" charset="-120"/>
              </a:rPr>
              <a:t>A large-scale TBP detection dataset</a:t>
            </a:r>
            <a:endParaRPr lang="en-US" sz="3200" dirty="0"/>
          </a:p>
        </p:txBody>
      </p:sp>
      <p:sp>
        <p:nvSpPr>
          <p:cNvPr id="4" name="Shape 2"/>
          <p:cNvSpPr/>
          <p:nvPr/>
        </p:nvSpPr>
        <p:spPr>
          <a:xfrm>
            <a:off x="548640" y="1691640"/>
            <a:ext cx="2606040" cy="1325880"/>
          </a:xfrm>
          <a:prstGeom prst="roundRect">
            <a:avLst>
              <a:gd name="adj" fmla="val 8276"/>
            </a:avLst>
          </a:prstGeom>
          <a:solidFill>
            <a:srgbClr val="F3F5F8"/>
          </a:solidFill>
          <a:ln w="12700">
            <a:solidFill>
              <a:srgbClr val="F3F5F8"/>
            </a:solidFill>
            <a:prstDash val="solid"/>
          </a:ln>
        </p:spPr>
        <p:txBody>
          <a:bodyPr/>
          <a:lstStyle/>
          <a:p>
            <a:endParaRPr lang="en-US"/>
          </a:p>
        </p:txBody>
      </p:sp>
      <p:sp>
        <p:nvSpPr>
          <p:cNvPr id="5" name="Text 3"/>
          <p:cNvSpPr txBox="1"/>
          <p:nvPr/>
        </p:nvSpPr>
        <p:spPr>
          <a:xfrm>
            <a:off x="777240" y="1810512"/>
            <a:ext cx="2286000" cy="685800"/>
          </a:xfrm>
          <a:prstGeom prst="rect">
            <a:avLst/>
          </a:prstGeom>
          <a:noFill/>
          <a:ln/>
        </p:spPr>
        <p:txBody>
          <a:bodyPr wrap="square" lIns="0" tIns="0" rIns="0" bIns="0" rtlCol="0" anchor="ctr"/>
          <a:lstStyle/>
          <a:p>
            <a:pPr marL="0" indent="0">
              <a:buNone/>
            </a:pPr>
            <a:r>
              <a:rPr lang="en-US" sz="3600" b="1" dirty="0">
                <a:solidFill>
                  <a:srgbClr val="172033"/>
                </a:solidFill>
                <a:latin typeface="Cambria" pitchFamily="34" charset="0"/>
                <a:ea typeface="Cambria" pitchFamily="34" charset="-122"/>
                <a:cs typeface="Cambria" pitchFamily="34" charset="-120"/>
              </a:rPr>
              <a:t>8,473</a:t>
            </a:r>
            <a:endParaRPr lang="en-US" sz="3600" dirty="0"/>
          </a:p>
        </p:txBody>
      </p:sp>
      <p:sp>
        <p:nvSpPr>
          <p:cNvPr id="6" name="Text 4"/>
          <p:cNvSpPr txBox="1"/>
          <p:nvPr/>
        </p:nvSpPr>
        <p:spPr>
          <a:xfrm>
            <a:off x="777240" y="2468880"/>
            <a:ext cx="2286000" cy="411480"/>
          </a:xfrm>
          <a:prstGeom prst="rect">
            <a:avLst/>
          </a:prstGeom>
          <a:noFill/>
          <a:ln/>
        </p:spPr>
        <p:txBody>
          <a:bodyPr wrap="square" lIns="0" tIns="0" rIns="0" bIns="0" rtlCol="0" anchor="t"/>
          <a:lstStyle/>
          <a:p>
            <a:pPr marL="0" indent="0">
              <a:buNone/>
            </a:pPr>
            <a:r>
              <a:rPr lang="en-US" sz="1400" dirty="0">
                <a:solidFill>
                  <a:srgbClr val="6B7280"/>
                </a:solidFill>
                <a:latin typeface="Calibri" pitchFamily="34" charset="0"/>
                <a:ea typeface="Calibri" pitchFamily="34" charset="-122"/>
                <a:cs typeface="Calibri" pitchFamily="34" charset="-120"/>
              </a:rPr>
              <a:t>images</a:t>
            </a:r>
            <a:endParaRPr lang="en-US" sz="1400" dirty="0"/>
          </a:p>
        </p:txBody>
      </p:sp>
      <p:sp>
        <p:nvSpPr>
          <p:cNvPr id="7" name="Shape 5"/>
          <p:cNvSpPr/>
          <p:nvPr/>
        </p:nvSpPr>
        <p:spPr>
          <a:xfrm>
            <a:off x="3380262" y="1691640"/>
            <a:ext cx="2606040" cy="1325880"/>
          </a:xfrm>
          <a:prstGeom prst="roundRect">
            <a:avLst>
              <a:gd name="adj" fmla="val 8276"/>
            </a:avLst>
          </a:prstGeom>
          <a:solidFill>
            <a:srgbClr val="F3F5F8"/>
          </a:solidFill>
          <a:ln w="12700">
            <a:solidFill>
              <a:srgbClr val="F3F5F8"/>
            </a:solidFill>
            <a:prstDash val="solid"/>
          </a:ln>
        </p:spPr>
        <p:txBody>
          <a:bodyPr/>
          <a:lstStyle/>
          <a:p>
            <a:endParaRPr lang="en-US"/>
          </a:p>
        </p:txBody>
      </p:sp>
      <p:sp>
        <p:nvSpPr>
          <p:cNvPr id="8" name="Text 6"/>
          <p:cNvSpPr txBox="1"/>
          <p:nvPr/>
        </p:nvSpPr>
        <p:spPr>
          <a:xfrm>
            <a:off x="3608862" y="1810512"/>
            <a:ext cx="2286000" cy="685800"/>
          </a:xfrm>
          <a:prstGeom prst="rect">
            <a:avLst/>
          </a:prstGeom>
          <a:noFill/>
          <a:ln/>
        </p:spPr>
        <p:txBody>
          <a:bodyPr wrap="square" lIns="0" tIns="0" rIns="0" bIns="0" rtlCol="0" anchor="ctr"/>
          <a:lstStyle/>
          <a:p>
            <a:pPr marL="0" indent="0">
              <a:buNone/>
            </a:pPr>
            <a:r>
              <a:rPr lang="en-US" sz="3600" b="1" dirty="0">
                <a:solidFill>
                  <a:srgbClr val="172033"/>
                </a:solidFill>
                <a:latin typeface="Cambria" pitchFamily="34" charset="0"/>
                <a:ea typeface="Cambria" pitchFamily="34" charset="-122"/>
                <a:cs typeface="Cambria" pitchFamily="34" charset="-120"/>
              </a:rPr>
              <a:t>29,403</a:t>
            </a:r>
            <a:endParaRPr lang="en-US" sz="3600" dirty="0"/>
          </a:p>
        </p:txBody>
      </p:sp>
      <p:sp>
        <p:nvSpPr>
          <p:cNvPr id="9" name="Text 7"/>
          <p:cNvSpPr txBox="1"/>
          <p:nvPr/>
        </p:nvSpPr>
        <p:spPr>
          <a:xfrm>
            <a:off x="3608862" y="2468880"/>
            <a:ext cx="2286000" cy="411480"/>
          </a:xfrm>
          <a:prstGeom prst="rect">
            <a:avLst/>
          </a:prstGeom>
          <a:noFill/>
          <a:ln/>
        </p:spPr>
        <p:txBody>
          <a:bodyPr wrap="square" lIns="0" tIns="0" rIns="0" bIns="0" rtlCol="0" anchor="t"/>
          <a:lstStyle/>
          <a:p>
            <a:pPr marL="0" indent="0">
              <a:buNone/>
            </a:pPr>
            <a:r>
              <a:rPr lang="en-US" sz="1400" dirty="0">
                <a:solidFill>
                  <a:srgbClr val="6B7280"/>
                </a:solidFill>
                <a:latin typeface="Calibri" pitchFamily="34" charset="0"/>
                <a:ea typeface="Calibri" pitchFamily="34" charset="-122"/>
                <a:cs typeface="Calibri" pitchFamily="34" charset="-120"/>
              </a:rPr>
              <a:t>bounding-box annotations</a:t>
            </a:r>
            <a:endParaRPr lang="en-US" sz="1400" dirty="0"/>
          </a:p>
        </p:txBody>
      </p:sp>
      <p:sp>
        <p:nvSpPr>
          <p:cNvPr id="10" name="Shape 8"/>
          <p:cNvSpPr/>
          <p:nvPr/>
        </p:nvSpPr>
        <p:spPr>
          <a:xfrm>
            <a:off x="6211885" y="1691640"/>
            <a:ext cx="2606040" cy="1325880"/>
          </a:xfrm>
          <a:prstGeom prst="roundRect">
            <a:avLst>
              <a:gd name="adj" fmla="val 8276"/>
            </a:avLst>
          </a:prstGeom>
          <a:solidFill>
            <a:srgbClr val="F3F5F8"/>
          </a:solidFill>
          <a:ln w="12700">
            <a:solidFill>
              <a:srgbClr val="F3F5F8"/>
            </a:solidFill>
            <a:prstDash val="solid"/>
          </a:ln>
        </p:spPr>
        <p:txBody>
          <a:bodyPr/>
          <a:lstStyle/>
          <a:p>
            <a:endParaRPr lang="en-US"/>
          </a:p>
        </p:txBody>
      </p:sp>
      <p:sp>
        <p:nvSpPr>
          <p:cNvPr id="11" name="Text 9"/>
          <p:cNvSpPr txBox="1"/>
          <p:nvPr/>
        </p:nvSpPr>
        <p:spPr>
          <a:xfrm>
            <a:off x="6440485" y="1810512"/>
            <a:ext cx="2286000" cy="685800"/>
          </a:xfrm>
          <a:prstGeom prst="rect">
            <a:avLst/>
          </a:prstGeom>
          <a:noFill/>
          <a:ln/>
        </p:spPr>
        <p:txBody>
          <a:bodyPr wrap="square" lIns="0" tIns="0" rIns="0" bIns="0" rtlCol="0" anchor="ctr"/>
          <a:lstStyle/>
          <a:p>
            <a:pPr marL="0" indent="0">
              <a:buNone/>
            </a:pPr>
            <a:r>
              <a:rPr lang="en-US" sz="3600" b="1" dirty="0">
                <a:solidFill>
                  <a:srgbClr val="172033"/>
                </a:solidFill>
                <a:latin typeface="Cambria" pitchFamily="34" charset="0"/>
                <a:ea typeface="Cambria" pitchFamily="34" charset="-122"/>
                <a:cs typeface="Cambria" pitchFamily="34" charset="-120"/>
              </a:rPr>
              <a:t>49</a:t>
            </a:r>
            <a:endParaRPr lang="en-US" sz="3600" dirty="0"/>
          </a:p>
        </p:txBody>
      </p:sp>
      <p:sp>
        <p:nvSpPr>
          <p:cNvPr id="12" name="Text 10"/>
          <p:cNvSpPr txBox="1"/>
          <p:nvPr/>
        </p:nvSpPr>
        <p:spPr>
          <a:xfrm>
            <a:off x="6440485" y="2468880"/>
            <a:ext cx="2286000" cy="411480"/>
          </a:xfrm>
          <a:prstGeom prst="rect">
            <a:avLst/>
          </a:prstGeom>
          <a:noFill/>
          <a:ln/>
        </p:spPr>
        <p:txBody>
          <a:bodyPr wrap="square" lIns="0" tIns="0" rIns="0" bIns="0" rtlCol="0" anchor="t"/>
          <a:lstStyle/>
          <a:p>
            <a:pPr marL="0" indent="0">
              <a:buNone/>
            </a:pPr>
            <a:r>
              <a:rPr lang="en-US" sz="1400" dirty="0">
                <a:solidFill>
                  <a:srgbClr val="6B7280"/>
                </a:solidFill>
                <a:latin typeface="Calibri" pitchFamily="34" charset="0"/>
                <a:ea typeface="Calibri" pitchFamily="34" charset="-122"/>
                <a:cs typeface="Calibri" pitchFamily="34" charset="-120"/>
              </a:rPr>
              <a:t>distinct patients</a:t>
            </a:r>
            <a:endParaRPr lang="en-US" sz="1400" dirty="0"/>
          </a:p>
        </p:txBody>
      </p:sp>
      <p:sp>
        <p:nvSpPr>
          <p:cNvPr id="13" name="Shape 11"/>
          <p:cNvSpPr/>
          <p:nvPr/>
        </p:nvSpPr>
        <p:spPr>
          <a:xfrm>
            <a:off x="9043507" y="1691640"/>
            <a:ext cx="2606040" cy="1325880"/>
          </a:xfrm>
          <a:prstGeom prst="roundRect">
            <a:avLst>
              <a:gd name="adj" fmla="val 8276"/>
            </a:avLst>
          </a:prstGeom>
          <a:solidFill>
            <a:srgbClr val="F3F5F8"/>
          </a:solidFill>
          <a:ln w="12700">
            <a:solidFill>
              <a:srgbClr val="F3F5F8"/>
            </a:solidFill>
            <a:prstDash val="solid"/>
          </a:ln>
        </p:spPr>
        <p:txBody>
          <a:bodyPr/>
          <a:lstStyle/>
          <a:p>
            <a:endParaRPr lang="en-US"/>
          </a:p>
        </p:txBody>
      </p:sp>
      <p:sp>
        <p:nvSpPr>
          <p:cNvPr id="14" name="Text 12"/>
          <p:cNvSpPr txBox="1"/>
          <p:nvPr/>
        </p:nvSpPr>
        <p:spPr>
          <a:xfrm>
            <a:off x="9272107" y="1810512"/>
            <a:ext cx="2286000" cy="685800"/>
          </a:xfrm>
          <a:prstGeom prst="rect">
            <a:avLst/>
          </a:prstGeom>
          <a:noFill/>
          <a:ln/>
        </p:spPr>
        <p:txBody>
          <a:bodyPr wrap="square" lIns="0" tIns="0" rIns="0" bIns="0" rtlCol="0" anchor="ctr"/>
          <a:lstStyle/>
          <a:p>
            <a:pPr marL="0" indent="0">
              <a:buNone/>
            </a:pPr>
            <a:r>
              <a:rPr lang="en-US" sz="3600" b="1" dirty="0">
                <a:solidFill>
                  <a:srgbClr val="172033"/>
                </a:solidFill>
                <a:latin typeface="Cambria" pitchFamily="34" charset="0"/>
                <a:ea typeface="Cambria" pitchFamily="34" charset="-122"/>
                <a:cs typeface="Cambria" pitchFamily="34" charset="-120"/>
              </a:rPr>
              <a:t>1024² px</a:t>
            </a:r>
            <a:endParaRPr lang="en-US" sz="3600" dirty="0"/>
          </a:p>
        </p:txBody>
      </p:sp>
      <p:sp>
        <p:nvSpPr>
          <p:cNvPr id="15" name="Text 13"/>
          <p:cNvSpPr txBox="1"/>
          <p:nvPr/>
        </p:nvSpPr>
        <p:spPr>
          <a:xfrm>
            <a:off x="9272107" y="2468880"/>
            <a:ext cx="2286000" cy="411480"/>
          </a:xfrm>
          <a:prstGeom prst="rect">
            <a:avLst/>
          </a:prstGeom>
          <a:noFill/>
          <a:ln/>
        </p:spPr>
        <p:txBody>
          <a:bodyPr wrap="square" lIns="0" tIns="0" rIns="0" bIns="0" rtlCol="0" anchor="t"/>
          <a:lstStyle/>
          <a:p>
            <a:pPr marL="0" indent="0">
              <a:buNone/>
            </a:pPr>
            <a:r>
              <a:rPr lang="en-US" sz="1400" dirty="0">
                <a:solidFill>
                  <a:srgbClr val="6B7280"/>
                </a:solidFill>
                <a:latin typeface="Calibri" pitchFamily="34" charset="0"/>
                <a:ea typeface="Calibri" pitchFamily="34" charset="-122"/>
                <a:cs typeface="Calibri" pitchFamily="34" charset="-120"/>
              </a:rPr>
              <a:t>per image, no resizing</a:t>
            </a:r>
            <a:endParaRPr lang="en-US" sz="1400" dirty="0"/>
          </a:p>
        </p:txBody>
      </p:sp>
      <p:sp>
        <p:nvSpPr>
          <p:cNvPr id="16" name="Shape 14"/>
          <p:cNvSpPr/>
          <p:nvPr/>
        </p:nvSpPr>
        <p:spPr>
          <a:xfrm>
            <a:off x="548640" y="3291840"/>
            <a:ext cx="5440680" cy="2880360"/>
          </a:xfrm>
          <a:prstGeom prst="roundRect">
            <a:avLst>
              <a:gd name="adj" fmla="val 3810"/>
            </a:avLst>
          </a:prstGeom>
          <a:solidFill>
            <a:srgbClr val="F3F5F8"/>
          </a:solidFill>
          <a:ln w="12700">
            <a:solidFill>
              <a:srgbClr val="F3F5F8"/>
            </a:solidFill>
            <a:prstDash val="solid"/>
          </a:ln>
        </p:spPr>
        <p:txBody>
          <a:bodyPr/>
          <a:lstStyle/>
          <a:p>
            <a:endParaRPr lang="en-US"/>
          </a:p>
        </p:txBody>
      </p:sp>
      <p:sp>
        <p:nvSpPr>
          <p:cNvPr id="17" name="Text 15"/>
          <p:cNvSpPr txBox="1"/>
          <p:nvPr/>
        </p:nvSpPr>
        <p:spPr>
          <a:xfrm>
            <a:off x="822960" y="3429000"/>
            <a:ext cx="4937760" cy="365760"/>
          </a:xfrm>
          <a:prstGeom prst="rect">
            <a:avLst/>
          </a:prstGeom>
          <a:noFill/>
          <a:ln/>
        </p:spPr>
        <p:txBody>
          <a:bodyPr wrap="square" lIns="0" tIns="0" rIns="0" bIns="0" rtlCol="0" anchor="ctr"/>
          <a:lstStyle/>
          <a:p>
            <a:pPr marL="0" indent="0">
              <a:buNone/>
            </a:pPr>
            <a:r>
              <a:rPr lang="en-US" sz="1700" b="1" dirty="0">
                <a:solidFill>
                  <a:srgbClr val="172033"/>
                </a:solidFill>
                <a:latin typeface="Calibri" pitchFamily="34" charset="0"/>
                <a:ea typeface="Calibri" pitchFamily="34" charset="-122"/>
                <a:cs typeface="Calibri" pitchFamily="34" charset="-120"/>
              </a:rPr>
              <a:t>Dataset details</a:t>
            </a:r>
            <a:endParaRPr lang="en-US" sz="1700" dirty="0"/>
          </a:p>
        </p:txBody>
      </p:sp>
      <p:sp>
        <p:nvSpPr>
          <p:cNvPr id="18" name="Text 16"/>
          <p:cNvSpPr txBox="1"/>
          <p:nvPr/>
        </p:nvSpPr>
        <p:spPr>
          <a:xfrm>
            <a:off x="822960" y="3931920"/>
            <a:ext cx="4983480" cy="2103120"/>
          </a:xfrm>
          <a:prstGeom prst="rect">
            <a:avLst/>
          </a:prstGeom>
          <a:noFill/>
          <a:ln/>
        </p:spPr>
        <p:txBody>
          <a:bodyPr wrap="square" lIns="0" tIns="0" rIns="0" bIns="0" rtlCol="0" anchor="t"/>
          <a:lstStyle/>
          <a:p>
            <a:pPr marL="203200" indent="-203200">
              <a:spcAft>
                <a:spcPts val="800"/>
              </a:spcAft>
              <a:buSzPct val="100000"/>
              <a:buChar char="•"/>
            </a:pPr>
            <a:r>
              <a:rPr lang="en-US" sz="1500" dirty="0">
                <a:solidFill>
                  <a:srgbClr val="1F2937"/>
                </a:solidFill>
                <a:latin typeface="Calibri" pitchFamily="34" charset="0"/>
                <a:ea typeface="Calibri" pitchFamily="34" charset="-122"/>
                <a:cs typeface="Calibri" pitchFamily="34" charset="-120"/>
              </a:rPr>
              <a:t>Acquired with a clinical VECTRA WB360 TBP system (2D tiles)</a:t>
            </a:r>
            <a:endParaRPr lang="en-US" sz="1500" dirty="0"/>
          </a:p>
          <a:p>
            <a:pPr marL="203200" indent="-203200">
              <a:spcAft>
                <a:spcPts val="800"/>
              </a:spcAft>
              <a:buSzPct val="100000"/>
              <a:buChar char="•"/>
            </a:pPr>
            <a:r>
              <a:rPr lang="en-US" sz="1500" dirty="0">
                <a:solidFill>
                  <a:srgbClr val="1F2937"/>
                </a:solidFill>
                <a:latin typeface="Calibri" pitchFamily="34" charset="0"/>
                <a:ea typeface="Calibri" pitchFamily="34" charset="-122"/>
                <a:cs typeface="Calibri" pitchFamily="34" charset="-120"/>
              </a:rPr>
              <a:t>Single class: lesion vs. background</a:t>
            </a:r>
            <a:endParaRPr lang="en-US" sz="1500" dirty="0"/>
          </a:p>
          <a:p>
            <a:pPr marL="203200" indent="-203200">
              <a:spcAft>
                <a:spcPts val="800"/>
              </a:spcAft>
              <a:buSzPct val="100000"/>
              <a:buChar char="•"/>
            </a:pPr>
            <a:r>
              <a:rPr lang="en-US" sz="1500" dirty="0">
                <a:solidFill>
                  <a:srgbClr val="1F2937"/>
                </a:solidFill>
                <a:latin typeface="Calibri" pitchFamily="34" charset="0"/>
                <a:ea typeface="Calibri" pitchFamily="34" charset="-122"/>
                <a:cs typeface="Calibri" pitchFamily="34" charset="-120"/>
              </a:rPr>
              <a:t>About 3.5 annotated lesions per image on average</a:t>
            </a:r>
            <a:endParaRPr lang="en-US" sz="1500" dirty="0"/>
          </a:p>
          <a:p>
            <a:pPr marL="203200" indent="-203200">
              <a:spcAft>
                <a:spcPts val="800"/>
              </a:spcAft>
              <a:buSzPct val="100000"/>
              <a:buChar char="•"/>
            </a:pPr>
            <a:r>
              <a:rPr lang="en-US" sz="1500" dirty="0">
                <a:solidFill>
                  <a:srgbClr val="1F2937"/>
                </a:solidFill>
                <a:latin typeface="Calibri" pitchFamily="34" charset="0"/>
                <a:ea typeface="Calibri" pitchFamily="34" charset="-122"/>
                <a:cs typeface="Calibri" pitchFamily="34" charset="-120"/>
              </a:rPr>
              <a:t>Publicly released challenge partition, for reproducibility</a:t>
            </a:r>
            <a:endParaRPr lang="en-US" sz="1500" dirty="0"/>
          </a:p>
        </p:txBody>
      </p:sp>
      <p:sp>
        <p:nvSpPr>
          <p:cNvPr id="19" name="Shape 17"/>
          <p:cNvSpPr/>
          <p:nvPr/>
        </p:nvSpPr>
        <p:spPr>
          <a:xfrm>
            <a:off x="6199632" y="3291840"/>
            <a:ext cx="5440680" cy="2880360"/>
          </a:xfrm>
          <a:prstGeom prst="roundRect">
            <a:avLst>
              <a:gd name="adj" fmla="val 3810"/>
            </a:avLst>
          </a:prstGeom>
          <a:solidFill>
            <a:srgbClr val="F3F5F8"/>
          </a:solidFill>
          <a:ln w="12700">
            <a:solidFill>
              <a:srgbClr val="F3F5F8"/>
            </a:solidFill>
            <a:prstDash val="solid"/>
          </a:ln>
        </p:spPr>
        <p:txBody>
          <a:bodyPr/>
          <a:lstStyle/>
          <a:p>
            <a:endParaRPr lang="en-US"/>
          </a:p>
        </p:txBody>
      </p:sp>
      <p:sp>
        <p:nvSpPr>
          <p:cNvPr id="20" name="Text 18"/>
          <p:cNvSpPr txBox="1"/>
          <p:nvPr/>
        </p:nvSpPr>
        <p:spPr>
          <a:xfrm>
            <a:off x="6473952" y="3429000"/>
            <a:ext cx="4937760" cy="365760"/>
          </a:xfrm>
          <a:prstGeom prst="rect">
            <a:avLst/>
          </a:prstGeom>
          <a:noFill/>
          <a:ln/>
        </p:spPr>
        <p:txBody>
          <a:bodyPr wrap="square" lIns="0" tIns="0" rIns="0" bIns="0" rtlCol="0" anchor="ctr"/>
          <a:lstStyle/>
          <a:p>
            <a:pPr marL="0" indent="0">
              <a:buNone/>
            </a:pPr>
            <a:r>
              <a:rPr lang="en-US" sz="1700" b="1" dirty="0">
                <a:solidFill>
                  <a:srgbClr val="172033"/>
                </a:solidFill>
                <a:latin typeface="Calibri" pitchFamily="34" charset="0"/>
                <a:ea typeface="Calibri" pitchFamily="34" charset="-122"/>
                <a:cs typeface="Calibri" pitchFamily="34" charset="-120"/>
              </a:rPr>
              <a:t>Preprocessing</a:t>
            </a:r>
            <a:endParaRPr lang="en-US" sz="1700" dirty="0"/>
          </a:p>
        </p:txBody>
      </p:sp>
      <p:sp>
        <p:nvSpPr>
          <p:cNvPr id="21" name="Shape 19"/>
          <p:cNvSpPr/>
          <p:nvPr/>
        </p:nvSpPr>
        <p:spPr>
          <a:xfrm>
            <a:off x="6473952" y="3977640"/>
            <a:ext cx="457200" cy="457200"/>
          </a:xfrm>
          <a:prstGeom prst="ellipse">
            <a:avLst/>
          </a:prstGeom>
          <a:solidFill>
            <a:srgbClr val="C2600A"/>
          </a:solidFill>
          <a:ln w="12700">
            <a:solidFill>
              <a:srgbClr val="C2600A"/>
            </a:solidFill>
            <a:prstDash val="solid"/>
          </a:ln>
        </p:spPr>
        <p:txBody>
          <a:bodyPr/>
          <a:lstStyle/>
          <a:p>
            <a:endParaRPr lang="en-US"/>
          </a:p>
        </p:txBody>
      </p:sp>
      <p:sp>
        <p:nvSpPr>
          <p:cNvPr id="22" name="Text 20"/>
          <p:cNvSpPr txBox="1"/>
          <p:nvPr/>
        </p:nvSpPr>
        <p:spPr>
          <a:xfrm>
            <a:off x="6473952" y="3977640"/>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23" name="Text 21"/>
          <p:cNvSpPr txBox="1"/>
          <p:nvPr/>
        </p:nvSpPr>
        <p:spPr>
          <a:xfrm>
            <a:off x="7114032" y="3931920"/>
            <a:ext cx="4297680" cy="640080"/>
          </a:xfrm>
          <a:prstGeom prst="rect">
            <a:avLst/>
          </a:prstGeom>
          <a:noFill/>
          <a:ln/>
        </p:spPr>
        <p:txBody>
          <a:bodyPr wrap="square" lIns="0" tIns="0" rIns="0" bIns="0" rtlCol="0" anchor="t"/>
          <a:lstStyle/>
          <a:p>
            <a:pPr marL="0" indent="0">
              <a:buNone/>
            </a:pPr>
            <a:r>
              <a:rPr lang="en-US" sz="1300" b="1" dirty="0">
                <a:solidFill>
                  <a:srgbClr val="172033"/>
                </a:solidFill>
                <a:latin typeface="Calibri" pitchFamily="34" charset="0"/>
                <a:ea typeface="Calibri" pitchFamily="34" charset="-122"/>
                <a:cs typeface="Calibri" pitchFamily="34" charset="-120"/>
              </a:rPr>
              <a:t>Blur the background</a:t>
            </a:r>
            <a:endParaRPr lang="en-US" sz="1300" dirty="0"/>
          </a:p>
          <a:p>
            <a:pPr marL="0" indent="0">
              <a:buNone/>
            </a:pPr>
            <a:r>
              <a:rPr lang="en-US" sz="1300" dirty="0">
                <a:solidFill>
                  <a:srgbClr val="6B7280"/>
                </a:solidFill>
                <a:latin typeface="Calibri" pitchFamily="34" charset="0"/>
                <a:ea typeface="Calibri" pitchFamily="34" charset="-122"/>
                <a:cs typeface="Calibri" pitchFamily="34" charset="-120"/>
              </a:rPr>
              <a:t>Gaussian blur on scanner frame and room surfaces to suppress environmental noise</a:t>
            </a:r>
            <a:endParaRPr lang="en-US" sz="1300" dirty="0"/>
          </a:p>
        </p:txBody>
      </p:sp>
      <p:sp>
        <p:nvSpPr>
          <p:cNvPr id="24" name="Shape 22"/>
          <p:cNvSpPr/>
          <p:nvPr/>
        </p:nvSpPr>
        <p:spPr>
          <a:xfrm>
            <a:off x="6473952" y="4709160"/>
            <a:ext cx="457200" cy="457200"/>
          </a:xfrm>
          <a:prstGeom prst="ellipse">
            <a:avLst/>
          </a:prstGeom>
          <a:solidFill>
            <a:srgbClr val="C2600A"/>
          </a:solidFill>
          <a:ln w="12700">
            <a:solidFill>
              <a:srgbClr val="C2600A"/>
            </a:solidFill>
            <a:prstDash val="solid"/>
          </a:ln>
        </p:spPr>
        <p:txBody>
          <a:bodyPr/>
          <a:lstStyle/>
          <a:p>
            <a:endParaRPr lang="en-US"/>
          </a:p>
        </p:txBody>
      </p:sp>
      <p:sp>
        <p:nvSpPr>
          <p:cNvPr id="25" name="Text 23"/>
          <p:cNvSpPr txBox="1"/>
          <p:nvPr/>
        </p:nvSpPr>
        <p:spPr>
          <a:xfrm>
            <a:off x="6473952" y="4709160"/>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26" name="Text 24"/>
          <p:cNvSpPr txBox="1"/>
          <p:nvPr/>
        </p:nvSpPr>
        <p:spPr>
          <a:xfrm>
            <a:off x="7114032" y="4663440"/>
            <a:ext cx="4297680" cy="640080"/>
          </a:xfrm>
          <a:prstGeom prst="rect">
            <a:avLst/>
          </a:prstGeom>
          <a:noFill/>
          <a:ln/>
        </p:spPr>
        <p:txBody>
          <a:bodyPr wrap="square" lIns="0" tIns="0" rIns="0" bIns="0" rtlCol="0" anchor="t"/>
          <a:lstStyle/>
          <a:p>
            <a:pPr marL="0" indent="0">
              <a:buNone/>
            </a:pPr>
            <a:r>
              <a:rPr lang="en-US" sz="1300" b="1" dirty="0">
                <a:solidFill>
                  <a:srgbClr val="172033"/>
                </a:solidFill>
                <a:latin typeface="Calibri" pitchFamily="34" charset="0"/>
                <a:ea typeface="Calibri" pitchFamily="34" charset="-122"/>
                <a:cs typeface="Calibri" pitchFamily="34" charset="-120"/>
              </a:rPr>
              <a:t>Keep skin at full quality</a:t>
            </a:r>
            <a:endParaRPr lang="en-US" sz="1300" dirty="0"/>
          </a:p>
          <a:p>
            <a:pPr marL="0" indent="0">
              <a:buNone/>
            </a:pPr>
            <a:r>
              <a:rPr lang="en-US" sz="1300" dirty="0">
                <a:solidFill>
                  <a:srgbClr val="6B7280"/>
                </a:solidFill>
                <a:latin typeface="Calibri" pitchFamily="34" charset="0"/>
                <a:ea typeface="Calibri" pitchFamily="34" charset="-122"/>
                <a:cs typeface="Calibri" pitchFamily="34" charset="-120"/>
              </a:rPr>
              <a:t>The patient skin surface is left untouched</a:t>
            </a:r>
            <a:endParaRPr lang="en-US" sz="1300" dirty="0"/>
          </a:p>
        </p:txBody>
      </p:sp>
      <p:sp>
        <p:nvSpPr>
          <p:cNvPr id="27" name="Shape 25"/>
          <p:cNvSpPr/>
          <p:nvPr/>
        </p:nvSpPr>
        <p:spPr>
          <a:xfrm>
            <a:off x="6473952" y="5440680"/>
            <a:ext cx="457200" cy="457200"/>
          </a:xfrm>
          <a:prstGeom prst="ellipse">
            <a:avLst/>
          </a:prstGeom>
          <a:solidFill>
            <a:srgbClr val="C2600A"/>
          </a:solidFill>
          <a:ln w="12700">
            <a:solidFill>
              <a:srgbClr val="C2600A"/>
            </a:solidFill>
            <a:prstDash val="solid"/>
          </a:ln>
        </p:spPr>
        <p:txBody>
          <a:bodyPr/>
          <a:lstStyle/>
          <a:p>
            <a:endParaRPr lang="en-US"/>
          </a:p>
        </p:txBody>
      </p:sp>
      <p:sp>
        <p:nvSpPr>
          <p:cNvPr id="28" name="Text 26"/>
          <p:cNvSpPr txBox="1"/>
          <p:nvPr/>
        </p:nvSpPr>
        <p:spPr>
          <a:xfrm>
            <a:off x="6473952" y="5440680"/>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29" name="Text 27"/>
          <p:cNvSpPr txBox="1"/>
          <p:nvPr/>
        </p:nvSpPr>
        <p:spPr>
          <a:xfrm>
            <a:off x="7114032" y="5394960"/>
            <a:ext cx="4297680" cy="640080"/>
          </a:xfrm>
          <a:prstGeom prst="rect">
            <a:avLst/>
          </a:prstGeom>
          <a:noFill/>
          <a:ln/>
        </p:spPr>
        <p:txBody>
          <a:bodyPr wrap="square" lIns="0" tIns="0" rIns="0" bIns="0" rtlCol="0" anchor="t"/>
          <a:lstStyle/>
          <a:p>
            <a:pPr marL="0" indent="0">
              <a:buNone/>
            </a:pPr>
            <a:r>
              <a:rPr lang="en-US" sz="1300" b="1" dirty="0">
                <a:solidFill>
                  <a:srgbClr val="172033"/>
                </a:solidFill>
                <a:latin typeface="Calibri" pitchFamily="34" charset="0"/>
                <a:ea typeface="Calibri" pitchFamily="34" charset="-122"/>
                <a:cs typeface="Calibri" pitchFamily="34" charset="-120"/>
              </a:rPr>
              <a:t>Feed 1024² px images</a:t>
            </a:r>
            <a:endParaRPr lang="en-US" sz="1300" dirty="0"/>
          </a:p>
          <a:p>
            <a:pPr marL="0" indent="0">
              <a:buNone/>
            </a:pPr>
            <a:r>
              <a:rPr lang="en-US" sz="1300" dirty="0">
                <a:solidFill>
                  <a:srgbClr val="6B7280"/>
                </a:solidFill>
                <a:latin typeface="Calibri" pitchFamily="34" charset="0"/>
                <a:ea typeface="Calibri" pitchFamily="34" charset="-122"/>
                <a:cs typeface="Calibri" pitchFamily="34" charset="-120"/>
              </a:rPr>
              <a:t>No spatial resizing applied</a:t>
            </a:r>
            <a:endParaRPr lang="en-US" sz="1300" dirty="0"/>
          </a:p>
        </p:txBody>
      </p:sp>
      <p:sp>
        <p:nvSpPr>
          <p:cNvPr id="30" name="Text 28"/>
          <p:cNvSpPr txBox="1"/>
          <p:nvPr/>
        </p:nvSpPr>
        <p:spPr>
          <a:xfrm>
            <a:off x="548640" y="6400800"/>
            <a:ext cx="5486400" cy="228600"/>
          </a:xfrm>
          <a:prstGeom prst="rect">
            <a:avLst/>
          </a:prstGeom>
          <a:noFill/>
          <a:ln/>
        </p:spPr>
        <p:txBody>
          <a:bodyPr wrap="square" lIns="0" tIns="0" rIns="0" bIns="0" rtlCol="0" anchor="ctr"/>
          <a:lstStyle/>
          <a:p>
            <a:pPr marL="0" indent="0">
              <a:buNone/>
            </a:pPr>
            <a:r>
              <a:rPr lang="en-US" sz="1000" dirty="0">
                <a:solidFill>
                  <a:srgbClr val="6B7280"/>
                </a:solidFill>
                <a:latin typeface="Calibri" pitchFamily="34" charset="0"/>
                <a:ea typeface="Calibri" pitchFamily="34" charset="-122"/>
                <a:cs typeface="Calibri" pitchFamily="34" charset="-120"/>
              </a:rPr>
              <a:t>Automated Skin Lesion Detection in TBP</a:t>
            </a:r>
            <a:endParaRPr lang="en-US" sz="1000" dirty="0"/>
          </a:p>
        </p:txBody>
      </p:sp>
      <p:sp>
        <p:nvSpPr>
          <p:cNvPr id="31" name="Text 29"/>
          <p:cNvSpPr txBox="1"/>
          <p:nvPr/>
        </p:nvSpPr>
        <p:spPr>
          <a:xfrm>
            <a:off x="10725912" y="6400800"/>
            <a:ext cx="914400" cy="228600"/>
          </a:xfrm>
          <a:prstGeom prst="rect">
            <a:avLst/>
          </a:prstGeom>
          <a:noFill/>
          <a:ln/>
        </p:spPr>
        <p:txBody>
          <a:bodyPr wrap="square" lIns="0" tIns="0" rIns="0" bIns="0"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6</a:t>
            </a:r>
            <a:endParaRPr lang="en-US" sz="1000" dirty="0"/>
          </a:p>
        </p:txBody>
      </p:sp>
      <p:pic>
        <p:nvPicPr>
          <p:cNvPr id="33" name="Picture 32">
            <a:extLst>
              <a:ext uri="{FF2B5EF4-FFF2-40B4-BE49-F238E27FC236}">
                <a16:creationId xmlns:a16="http://schemas.microsoft.com/office/drawing/2014/main" id="{E722EC40-EBF6-2C9C-1DFD-5AC830A65A84}"/>
              </a:ext>
            </a:extLst>
          </p:cNvPr>
          <p:cNvPicPr>
            <a:picLocks noChangeAspect="1"/>
          </p:cNvPicPr>
          <p:nvPr/>
        </p:nvPicPr>
        <p:blipFill>
          <a:blip r:embed="rId3"/>
          <a:stretch>
            <a:fillRect/>
          </a:stretch>
        </p:blipFill>
        <p:spPr>
          <a:xfrm>
            <a:off x="10383992" y="180594"/>
            <a:ext cx="1228888" cy="1228888"/>
          </a:xfrm>
          <a:prstGeom prst="rect">
            <a:avLst/>
          </a:prstGeom>
        </p:spPr>
      </p:pic>
      <p:pic>
        <p:nvPicPr>
          <p:cNvPr id="35" name="Picture 34">
            <a:extLst>
              <a:ext uri="{FF2B5EF4-FFF2-40B4-BE49-F238E27FC236}">
                <a16:creationId xmlns:a16="http://schemas.microsoft.com/office/drawing/2014/main" id="{18A06758-981C-176A-2F37-429180F77889}"/>
              </a:ext>
            </a:extLst>
          </p:cNvPr>
          <p:cNvPicPr>
            <a:picLocks noChangeAspect="1"/>
          </p:cNvPicPr>
          <p:nvPr/>
        </p:nvPicPr>
        <p:blipFill>
          <a:blip r:embed="rId4"/>
          <a:stretch>
            <a:fillRect/>
          </a:stretch>
        </p:blipFill>
        <p:spPr>
          <a:xfrm>
            <a:off x="8966672" y="188432"/>
            <a:ext cx="1228888" cy="12288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8229600" cy="274320"/>
          </a:xfrm>
          <a:prstGeom prst="rect">
            <a:avLst/>
          </a:prstGeom>
          <a:noFill/>
          <a:ln/>
        </p:spPr>
        <p:txBody>
          <a:bodyPr wrap="square" lIns="0" tIns="0" rIns="0" bIns="0" rtlCol="0" anchor="ctr"/>
          <a:lstStyle/>
          <a:p>
            <a:pPr marL="0" indent="0">
              <a:buNone/>
            </a:pPr>
            <a:r>
              <a:rPr lang="en-US" sz="1200" b="1" kern="0" spc="300" dirty="0">
                <a:solidFill>
                  <a:srgbClr val="C2600A"/>
                </a:solidFill>
                <a:latin typeface="Calibri" pitchFamily="34" charset="0"/>
                <a:ea typeface="Calibri" pitchFamily="34" charset="-122"/>
                <a:cs typeface="Calibri" pitchFamily="34" charset="-120"/>
              </a:rPr>
              <a:t>ARCHITECTURES</a:t>
            </a:r>
            <a:endParaRPr lang="en-US" sz="1200" dirty="0"/>
          </a:p>
        </p:txBody>
      </p:sp>
      <p:sp>
        <p:nvSpPr>
          <p:cNvPr id="3" name="Text 1"/>
          <p:cNvSpPr txBox="1"/>
          <p:nvPr/>
        </p:nvSpPr>
        <p:spPr>
          <a:xfrm>
            <a:off x="548640" y="685800"/>
            <a:ext cx="11064240" cy="685800"/>
          </a:xfrm>
          <a:prstGeom prst="rect">
            <a:avLst/>
          </a:prstGeom>
          <a:noFill/>
          <a:ln/>
        </p:spPr>
        <p:txBody>
          <a:bodyPr wrap="square" lIns="0" tIns="0" rIns="0" bIns="0" rtlCol="0" anchor="t"/>
          <a:lstStyle/>
          <a:p>
            <a:pPr marL="0" indent="0">
              <a:buNone/>
            </a:pPr>
            <a:r>
              <a:rPr lang="en-US" sz="3200" b="1" dirty="0">
                <a:solidFill>
                  <a:srgbClr val="172033"/>
                </a:solidFill>
                <a:latin typeface="Cambria" pitchFamily="34" charset="0"/>
                <a:ea typeface="Cambria" pitchFamily="34" charset="-122"/>
                <a:cs typeface="Cambria" pitchFamily="34" charset="-120"/>
              </a:rPr>
              <a:t>Seven real-time detectors, one protocol</a:t>
            </a:r>
            <a:endParaRPr lang="en-US" sz="32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11091672" cy="3803904"/>
        </p:xfrm>
        <a:graphic>
          <a:graphicData uri="http://schemas.openxmlformats.org/drawingml/2006/table">
            <a:tbl>
              <a:tblPr/>
              <a:tblGrid>
                <a:gridCol w="1783080">
                  <a:extLst>
                    <a:ext uri="{9D8B030D-6E8A-4147-A177-3AD203B41FA5}">
                      <a16:colId xmlns:a16="http://schemas.microsoft.com/office/drawing/2014/main" val="20000"/>
                    </a:ext>
                  </a:extLst>
                </a:gridCol>
                <a:gridCol w="251460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gridCol w="1005840">
                  <a:extLst>
                    <a:ext uri="{9D8B030D-6E8A-4147-A177-3AD203B41FA5}">
                      <a16:colId xmlns:a16="http://schemas.microsoft.com/office/drawing/2014/main" val="20003"/>
                    </a:ext>
                  </a:extLst>
                </a:gridCol>
                <a:gridCol w="777240">
                  <a:extLst>
                    <a:ext uri="{9D8B030D-6E8A-4147-A177-3AD203B41FA5}">
                      <a16:colId xmlns:a16="http://schemas.microsoft.com/office/drawing/2014/main" val="20004"/>
                    </a:ext>
                  </a:extLst>
                </a:gridCol>
                <a:gridCol w="3867912">
                  <a:extLst>
                    <a:ext uri="{9D8B030D-6E8A-4147-A177-3AD203B41FA5}">
                      <a16:colId xmlns:a16="http://schemas.microsoft.com/office/drawing/2014/main" val="20005"/>
                    </a:ext>
                  </a:extLst>
                </a:gridCol>
              </a:tblGrid>
              <a:tr h="475488">
                <a:tc>
                  <a:txBody>
                    <a:bodyPr/>
                    <a:lstStyle/>
                    <a:p>
                      <a:pPr marL="0" indent="0" algn="l">
                        <a:buNone/>
                      </a:pPr>
                      <a:r>
                        <a:rPr lang="en-US" sz="1300" b="1" dirty="0">
                          <a:solidFill>
                            <a:srgbClr val="FFFFFF"/>
                          </a:solidFill>
                          <a:latin typeface="Calibri" pitchFamily="34" charset="0"/>
                          <a:ea typeface="Calibri" pitchFamily="34" charset="-122"/>
                          <a:cs typeface="Calibri" pitchFamily="34" charset="-120"/>
                        </a:rPr>
                        <a:t>Model</a:t>
                      </a:r>
                      <a:endParaRPr lang="en-US" sz="1300" dirty="0">
                        <a:latin typeface="Calibri" charset="0"/>
                        <a:ea typeface="Calibri" charset="0"/>
                        <a:cs typeface="Calibri" charset="0"/>
                      </a:endParaRPr>
                    </a:p>
                  </a:txBody>
                  <a:tcPr marT="0" marB="0" anchor="ctr">
                    <a:lnL w="0" cap="flat" cmpd="sng" algn="ctr">
                      <a:noFill/>
                    </a:lnL>
                    <a:lnR w="0" cap="flat" cmpd="sng" algn="ctr">
                      <a:noFill/>
                    </a:lnR>
                    <a:lnT w="0" cap="flat" cmpd="sng" algn="ctr">
                      <a:noFill/>
                    </a:lnT>
                    <a:lnB w="9525" cap="flat" cmpd="sng" algn="ctr">
                      <a:solidFill>
                        <a:srgbClr val="E5E7EB"/>
                      </a:solidFill>
                      <a:prstDash val="solid"/>
                      <a:round/>
                      <a:headEnd type="none" w="med" len="med"/>
                      <a:tailEnd type="none" w="med" len="med"/>
                    </a:lnB>
                    <a:solidFill>
                      <a:srgbClr val="172033"/>
                    </a:solidFill>
                  </a:tcPr>
                </a:tc>
                <a:tc>
                  <a:txBody>
                    <a:bodyPr/>
                    <a:lstStyle/>
                    <a:p>
                      <a:pPr marL="0" indent="0" algn="l">
                        <a:buNone/>
                      </a:pPr>
                      <a:r>
                        <a:rPr lang="en-US" sz="1300" b="1" dirty="0">
                          <a:solidFill>
                            <a:srgbClr val="FFFFFF"/>
                          </a:solidFill>
                          <a:latin typeface="Calibri" pitchFamily="34" charset="0"/>
                          <a:ea typeface="Calibri" pitchFamily="34" charset="-122"/>
                          <a:cs typeface="Calibri" pitchFamily="34" charset="-120"/>
                        </a:rPr>
                        <a:t>Family</a:t>
                      </a:r>
                      <a:endParaRPr lang="en-US" sz="1300" dirty="0">
                        <a:latin typeface="Calibri" charset="0"/>
                        <a:ea typeface="Calibri" charset="0"/>
                        <a:cs typeface="Calibri" charset="0"/>
                      </a:endParaRPr>
                    </a:p>
                  </a:txBody>
                  <a:tcPr marT="0" marB="0" anchor="ctr">
                    <a:lnL w="0" cap="flat" cmpd="sng" algn="ctr">
                      <a:noFill/>
                    </a:lnL>
                    <a:lnR w="0" cap="flat" cmpd="sng" algn="ctr">
                      <a:noFill/>
                    </a:lnR>
                    <a:lnT w="0" cap="flat" cmpd="sng" algn="ctr">
                      <a:noFill/>
                    </a:lnT>
                    <a:lnB w="9525" cap="flat" cmpd="sng" algn="ctr">
                      <a:solidFill>
                        <a:srgbClr val="E5E7EB"/>
                      </a:solidFill>
                      <a:prstDash val="solid"/>
                      <a:round/>
                      <a:headEnd type="none" w="med" len="med"/>
                      <a:tailEnd type="none" w="med" len="med"/>
                    </a:lnB>
                    <a:solidFill>
                      <a:srgbClr val="172033"/>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Params (M)</a:t>
                      </a:r>
                      <a:endParaRPr lang="en-US" sz="1300" dirty="0">
                        <a:latin typeface="Calibri" charset="0"/>
                        <a:ea typeface="Calibri" charset="0"/>
                        <a:cs typeface="Calibri" charset="0"/>
                      </a:endParaRPr>
                    </a:p>
                  </a:txBody>
                  <a:tcPr marT="0" marB="0" anchor="ctr">
                    <a:lnL w="0" cap="flat" cmpd="sng" algn="ctr">
                      <a:noFill/>
                    </a:lnL>
                    <a:lnR w="0" cap="flat" cmpd="sng" algn="ctr">
                      <a:noFill/>
                    </a:lnR>
                    <a:lnT w="0" cap="flat" cmpd="sng" algn="ctr">
                      <a:noFill/>
                    </a:lnT>
                    <a:lnB w="9525" cap="flat" cmpd="sng" algn="ctr">
                      <a:solidFill>
                        <a:srgbClr val="E5E7EB"/>
                      </a:solidFill>
                      <a:prstDash val="solid"/>
                      <a:round/>
                      <a:headEnd type="none" w="med" len="med"/>
                      <a:tailEnd type="none" w="med" len="med"/>
                    </a:lnB>
                    <a:solidFill>
                      <a:srgbClr val="172033"/>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GFLOPs</a:t>
                      </a:r>
                      <a:endParaRPr lang="en-US" sz="1300" dirty="0">
                        <a:latin typeface="Calibri" charset="0"/>
                        <a:ea typeface="Calibri" charset="0"/>
                        <a:cs typeface="Calibri" charset="0"/>
                      </a:endParaRPr>
                    </a:p>
                  </a:txBody>
                  <a:tcPr marT="0" marB="0" anchor="ctr">
                    <a:lnL w="0" cap="flat" cmpd="sng" algn="ctr">
                      <a:noFill/>
                    </a:lnL>
                    <a:lnR w="0" cap="flat" cmpd="sng" algn="ctr">
                      <a:noFill/>
                    </a:lnR>
                    <a:lnT w="0" cap="flat" cmpd="sng" algn="ctr">
                      <a:noFill/>
                    </a:lnT>
                    <a:lnB w="9525" cap="flat" cmpd="sng" algn="ctr">
                      <a:solidFill>
                        <a:srgbClr val="E5E7EB"/>
                      </a:solidFill>
                      <a:prstDash val="solid"/>
                      <a:round/>
                      <a:headEnd type="none" w="med" len="med"/>
                      <a:tailEnd type="none" w="med" len="med"/>
                    </a:lnB>
                    <a:solidFill>
                      <a:srgbClr val="172033"/>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NMS</a:t>
                      </a:r>
                      <a:endParaRPr lang="en-US" sz="1300" dirty="0">
                        <a:latin typeface="Calibri" charset="0"/>
                        <a:ea typeface="Calibri" charset="0"/>
                        <a:cs typeface="Calibri" charset="0"/>
                      </a:endParaRPr>
                    </a:p>
                  </a:txBody>
                  <a:tcPr marT="0" marB="0" anchor="ctr">
                    <a:lnL w="0" cap="flat" cmpd="sng" algn="ctr">
                      <a:noFill/>
                    </a:lnL>
                    <a:lnR w="0" cap="flat" cmpd="sng" algn="ctr">
                      <a:noFill/>
                    </a:lnR>
                    <a:lnT w="0" cap="flat" cmpd="sng" algn="ctr">
                      <a:noFill/>
                    </a:lnT>
                    <a:lnB w="9525" cap="flat" cmpd="sng" algn="ctr">
                      <a:solidFill>
                        <a:srgbClr val="E5E7EB"/>
                      </a:solidFill>
                      <a:prstDash val="solid"/>
                      <a:round/>
                      <a:headEnd type="none" w="med" len="med"/>
                      <a:tailEnd type="none" w="med" len="med"/>
                    </a:lnB>
                    <a:solidFill>
                      <a:srgbClr val="172033"/>
                    </a:solidFill>
                  </a:tcPr>
                </a:tc>
                <a:tc>
                  <a:txBody>
                    <a:bodyPr/>
                    <a:lstStyle/>
                    <a:p>
                      <a:pPr marL="0" indent="0" algn="l">
                        <a:buNone/>
                      </a:pPr>
                      <a:r>
                        <a:rPr lang="en-US" sz="1300" b="1" dirty="0">
                          <a:solidFill>
                            <a:srgbClr val="FFFFFF"/>
                          </a:solidFill>
                          <a:latin typeface="Calibri" pitchFamily="34" charset="0"/>
                          <a:ea typeface="Calibri" pitchFamily="34" charset="-122"/>
                          <a:cs typeface="Calibri" pitchFamily="34" charset="-120"/>
                        </a:rPr>
                        <a:t>Main regression / prediction mechanism</a:t>
                      </a:r>
                      <a:endParaRPr lang="en-US" sz="1300" dirty="0">
                        <a:latin typeface="Calibri" charset="0"/>
                        <a:ea typeface="Calibri" charset="0"/>
                        <a:cs typeface="Calibri" charset="0"/>
                      </a:endParaRPr>
                    </a:p>
                  </a:txBody>
                  <a:tcPr marT="0" marB="0" anchor="ctr">
                    <a:lnL w="0" cap="flat" cmpd="sng" algn="ctr">
                      <a:noFill/>
                    </a:lnL>
                    <a:lnR w="0" cap="flat" cmpd="sng" algn="ctr">
                      <a:noFill/>
                    </a:lnR>
                    <a:lnT w="0" cap="flat" cmpd="sng" algn="ctr">
                      <a:noFill/>
                    </a:lnT>
                    <a:lnB w="9525" cap="flat" cmpd="sng" algn="ctr">
                      <a:solidFill>
                        <a:srgbClr val="E5E7EB"/>
                      </a:solidFill>
                      <a:prstDash val="solid"/>
                      <a:round/>
                      <a:headEnd type="none" w="med" len="med"/>
                      <a:tailEnd type="none" w="med" len="med"/>
                    </a:lnB>
                    <a:solidFill>
                      <a:srgbClr val="172033"/>
                    </a:solidFill>
                  </a:tcPr>
                </a:tc>
                <a:extLst>
                  <a:ext uri="{0D108BD9-81ED-4DB2-BD59-A6C34878D82A}">
                    <a16:rowId xmlns:a16="http://schemas.microsoft.com/office/drawing/2014/main" val="10000"/>
                  </a:ext>
                </a:extLst>
              </a:tr>
              <a:tr h="475488">
                <a:tc>
                  <a:txBody>
                    <a:bodyPr/>
                    <a:lstStyle/>
                    <a:p>
                      <a:pPr marL="0" indent="0" algn="l">
                        <a:buNone/>
                      </a:pPr>
                      <a:r>
                        <a:rPr lang="en-US" sz="1300" b="1" dirty="0">
                          <a:solidFill>
                            <a:srgbClr val="1F2937"/>
                          </a:solidFill>
                          <a:latin typeface="Calibri" pitchFamily="34" charset="0"/>
                          <a:ea typeface="Calibri" pitchFamily="34" charset="-122"/>
                          <a:cs typeface="Calibri" pitchFamily="34" charset="-120"/>
                        </a:rPr>
                        <a:t>YOLOv8s [7]</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FFFFF"/>
                    </a:solidFill>
                  </a:tcPr>
                </a:tc>
                <a:tc>
                  <a:txBody>
                    <a:bodyPr/>
                    <a:lstStyle/>
                    <a:p>
                      <a:pPr marL="0" indent="0" algn="l">
                        <a:buNone/>
                      </a:pPr>
                      <a:r>
                        <a:rPr lang="en-US" sz="1300" dirty="0">
                          <a:solidFill>
                            <a:srgbClr val="1F2937"/>
                          </a:solidFill>
                          <a:latin typeface="Calibri" pitchFamily="34" charset="0"/>
                          <a:ea typeface="Calibri" pitchFamily="34" charset="-122"/>
                          <a:cs typeface="Calibri" pitchFamily="34" charset="-120"/>
                        </a:rPr>
                        <a:t>CNN / YOLO</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F2937"/>
                          </a:solidFill>
                          <a:latin typeface="Calibri" pitchFamily="34" charset="0"/>
                          <a:ea typeface="Calibri" pitchFamily="34" charset="-122"/>
                          <a:cs typeface="Calibri" pitchFamily="34" charset="-120"/>
                        </a:rPr>
                        <a:t>11.2</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F2937"/>
                          </a:solidFill>
                          <a:latin typeface="Calibri" pitchFamily="34" charset="0"/>
                          <a:ea typeface="Calibri" pitchFamily="34" charset="-122"/>
                          <a:cs typeface="Calibri" pitchFamily="34" charset="-120"/>
                        </a:rPr>
                        <a:t>28.6</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F2937"/>
                          </a:solidFill>
                          <a:latin typeface="Calibri" pitchFamily="34" charset="0"/>
                          <a:ea typeface="Calibri" pitchFamily="34" charset="-122"/>
                          <a:cs typeface="Calibri" pitchFamily="34" charset="-120"/>
                        </a:rPr>
                        <a:t>Yes</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FFFFF"/>
                    </a:solidFill>
                  </a:tcPr>
                </a:tc>
                <a:tc>
                  <a:txBody>
                    <a:bodyPr/>
                    <a:lstStyle/>
                    <a:p>
                      <a:pPr marL="0" indent="0" algn="l">
                        <a:buNone/>
                      </a:pPr>
                      <a:r>
                        <a:rPr lang="en-US" sz="1300" dirty="0">
                          <a:solidFill>
                            <a:srgbClr val="1F2937"/>
                          </a:solidFill>
                          <a:latin typeface="Calibri" pitchFamily="34" charset="0"/>
                          <a:ea typeface="Calibri" pitchFamily="34" charset="-122"/>
                          <a:cs typeface="Calibri" pitchFamily="34" charset="-120"/>
                        </a:rPr>
                        <a:t>Distribution Focal Loss</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lgn="l">
                        <a:buNone/>
                      </a:pPr>
                      <a:r>
                        <a:rPr lang="en-US" sz="1300" b="1" dirty="0">
                          <a:solidFill>
                            <a:srgbClr val="1F2937"/>
                          </a:solidFill>
                          <a:latin typeface="Calibri" pitchFamily="34" charset="0"/>
                          <a:ea typeface="Calibri" pitchFamily="34" charset="-122"/>
                          <a:cs typeface="Calibri" pitchFamily="34" charset="-120"/>
                        </a:rPr>
                        <a:t>YOLOv11s [6]</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tc>
                  <a:txBody>
                    <a:bodyPr/>
                    <a:lstStyle/>
                    <a:p>
                      <a:pPr marL="0" indent="0" algn="l">
                        <a:buNone/>
                      </a:pPr>
                      <a:r>
                        <a:rPr lang="en-US" sz="1300" dirty="0">
                          <a:solidFill>
                            <a:srgbClr val="1F2937"/>
                          </a:solidFill>
                          <a:latin typeface="Calibri" pitchFamily="34" charset="0"/>
                          <a:ea typeface="Calibri" pitchFamily="34" charset="-122"/>
                          <a:cs typeface="Calibri" pitchFamily="34" charset="-120"/>
                        </a:rPr>
                        <a:t>CNN / YOLO</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tc>
                  <a:txBody>
                    <a:bodyPr/>
                    <a:lstStyle/>
                    <a:p>
                      <a:pPr marL="0" indent="0" algn="ctr">
                        <a:buNone/>
                      </a:pPr>
                      <a:r>
                        <a:rPr lang="en-US" sz="1300" dirty="0">
                          <a:solidFill>
                            <a:srgbClr val="1F2937"/>
                          </a:solidFill>
                          <a:latin typeface="Calibri" pitchFamily="34" charset="0"/>
                          <a:ea typeface="Calibri" pitchFamily="34" charset="-122"/>
                          <a:cs typeface="Calibri" pitchFamily="34" charset="-120"/>
                        </a:rPr>
                        <a:t>9.4</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tc>
                  <a:txBody>
                    <a:bodyPr/>
                    <a:lstStyle/>
                    <a:p>
                      <a:pPr marL="0" indent="0" algn="ctr">
                        <a:buNone/>
                      </a:pPr>
                      <a:r>
                        <a:rPr lang="en-US" sz="1300" dirty="0">
                          <a:solidFill>
                            <a:srgbClr val="1F2937"/>
                          </a:solidFill>
                          <a:latin typeface="Calibri" pitchFamily="34" charset="0"/>
                          <a:ea typeface="Calibri" pitchFamily="34" charset="-122"/>
                          <a:cs typeface="Calibri" pitchFamily="34" charset="-120"/>
                        </a:rPr>
                        <a:t>21.6</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tc>
                  <a:txBody>
                    <a:bodyPr/>
                    <a:lstStyle/>
                    <a:p>
                      <a:pPr marL="0" indent="0" algn="ctr">
                        <a:buNone/>
                      </a:pPr>
                      <a:r>
                        <a:rPr lang="en-US" sz="1300" dirty="0">
                          <a:solidFill>
                            <a:srgbClr val="1F2937"/>
                          </a:solidFill>
                          <a:latin typeface="Calibri" pitchFamily="34" charset="0"/>
                          <a:ea typeface="Calibri" pitchFamily="34" charset="-122"/>
                          <a:cs typeface="Calibri" pitchFamily="34" charset="-120"/>
                        </a:rPr>
                        <a:t>Yes</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tc>
                  <a:txBody>
                    <a:bodyPr/>
                    <a:lstStyle/>
                    <a:p>
                      <a:pPr marL="0" indent="0" algn="l">
                        <a:buNone/>
                      </a:pPr>
                      <a:r>
                        <a:rPr lang="en-US" sz="1300" dirty="0">
                          <a:solidFill>
                            <a:srgbClr val="1F2937"/>
                          </a:solidFill>
                          <a:latin typeface="Calibri" pitchFamily="34" charset="0"/>
                          <a:ea typeface="Calibri" pitchFamily="34" charset="-122"/>
                          <a:cs typeface="Calibri" pitchFamily="34" charset="-120"/>
                        </a:rPr>
                        <a:t>Distribution Focal Loss</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extLst>
                  <a:ext uri="{0D108BD9-81ED-4DB2-BD59-A6C34878D82A}">
                    <a16:rowId xmlns:a16="http://schemas.microsoft.com/office/drawing/2014/main" val="10002"/>
                  </a:ext>
                </a:extLst>
              </a:tr>
              <a:tr h="475488">
                <a:tc>
                  <a:txBody>
                    <a:bodyPr/>
                    <a:lstStyle/>
                    <a:p>
                      <a:pPr marL="0" indent="0" algn="l">
                        <a:buNone/>
                      </a:pPr>
                      <a:r>
                        <a:rPr lang="en-US" sz="1300" b="1" dirty="0">
                          <a:solidFill>
                            <a:srgbClr val="1F2937"/>
                          </a:solidFill>
                          <a:latin typeface="Calibri" pitchFamily="34" charset="0"/>
                          <a:ea typeface="Calibri" pitchFamily="34" charset="-122"/>
                          <a:cs typeface="Calibri" pitchFamily="34" charset="-120"/>
                        </a:rPr>
                        <a:t>YOLOv12s [22]</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DCE8F5"/>
                    </a:solidFill>
                  </a:tcPr>
                </a:tc>
                <a:tc>
                  <a:txBody>
                    <a:bodyPr/>
                    <a:lstStyle/>
                    <a:p>
                      <a:pPr marL="0" indent="0" algn="l">
                        <a:buNone/>
                      </a:pPr>
                      <a:r>
                        <a:rPr lang="en-US" sz="1300" dirty="0">
                          <a:solidFill>
                            <a:srgbClr val="1F2937"/>
                          </a:solidFill>
                          <a:latin typeface="Calibri" pitchFamily="34" charset="0"/>
                          <a:ea typeface="Calibri" pitchFamily="34" charset="-122"/>
                          <a:cs typeface="Calibri" pitchFamily="34" charset="-120"/>
                        </a:rPr>
                        <a:t>CNN / YOLO + attention</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DCE8F5"/>
                    </a:solidFill>
                  </a:tcPr>
                </a:tc>
                <a:tc>
                  <a:txBody>
                    <a:bodyPr/>
                    <a:lstStyle/>
                    <a:p>
                      <a:pPr marL="0" indent="0" algn="ctr">
                        <a:buNone/>
                      </a:pPr>
                      <a:r>
                        <a:rPr lang="en-US" sz="1300" dirty="0">
                          <a:solidFill>
                            <a:srgbClr val="1F2937"/>
                          </a:solidFill>
                          <a:latin typeface="Calibri" pitchFamily="34" charset="0"/>
                          <a:ea typeface="Calibri" pitchFamily="34" charset="-122"/>
                          <a:cs typeface="Calibri" pitchFamily="34" charset="-120"/>
                        </a:rPr>
                        <a:t>9.1</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DCE8F5"/>
                    </a:solidFill>
                  </a:tcPr>
                </a:tc>
                <a:tc>
                  <a:txBody>
                    <a:bodyPr/>
                    <a:lstStyle/>
                    <a:p>
                      <a:pPr marL="0" indent="0" algn="ctr">
                        <a:buNone/>
                      </a:pPr>
                      <a:r>
                        <a:rPr lang="en-US" sz="1300" dirty="0">
                          <a:solidFill>
                            <a:srgbClr val="1F2937"/>
                          </a:solidFill>
                          <a:latin typeface="Calibri" pitchFamily="34" charset="0"/>
                          <a:ea typeface="Calibri" pitchFamily="34" charset="-122"/>
                          <a:cs typeface="Calibri" pitchFamily="34" charset="-120"/>
                        </a:rPr>
                        <a:t>19.4</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DCE8F5"/>
                    </a:solidFill>
                  </a:tcPr>
                </a:tc>
                <a:tc>
                  <a:txBody>
                    <a:bodyPr/>
                    <a:lstStyle/>
                    <a:p>
                      <a:pPr marL="0" indent="0" algn="ctr">
                        <a:buNone/>
                      </a:pPr>
                      <a:r>
                        <a:rPr lang="en-US" sz="1300" dirty="0">
                          <a:solidFill>
                            <a:srgbClr val="1F2937"/>
                          </a:solidFill>
                          <a:latin typeface="Calibri" pitchFamily="34" charset="0"/>
                          <a:ea typeface="Calibri" pitchFamily="34" charset="-122"/>
                          <a:cs typeface="Calibri" pitchFamily="34" charset="-120"/>
                        </a:rPr>
                        <a:t>Yes</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DCE8F5"/>
                    </a:solidFill>
                  </a:tcPr>
                </a:tc>
                <a:tc>
                  <a:txBody>
                    <a:bodyPr/>
                    <a:lstStyle/>
                    <a:p>
                      <a:pPr marL="0" indent="0" algn="l">
                        <a:buNone/>
                      </a:pPr>
                      <a:r>
                        <a:rPr lang="en-US" sz="1300" dirty="0">
                          <a:solidFill>
                            <a:srgbClr val="1F2937"/>
                          </a:solidFill>
                          <a:latin typeface="Calibri" pitchFamily="34" charset="0"/>
                          <a:ea typeface="Calibri" pitchFamily="34" charset="-122"/>
                          <a:cs typeface="Calibri" pitchFamily="34" charset="-120"/>
                        </a:rPr>
                        <a:t>Distribution Focal Loss + attention</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DCE8F5"/>
                    </a:solidFill>
                  </a:tcPr>
                </a:tc>
                <a:extLst>
                  <a:ext uri="{0D108BD9-81ED-4DB2-BD59-A6C34878D82A}">
                    <a16:rowId xmlns:a16="http://schemas.microsoft.com/office/drawing/2014/main" val="10003"/>
                  </a:ext>
                </a:extLst>
              </a:tr>
              <a:tr h="475488">
                <a:tc>
                  <a:txBody>
                    <a:bodyPr/>
                    <a:lstStyle/>
                    <a:p>
                      <a:pPr marL="0" indent="0" algn="l">
                        <a:buNone/>
                      </a:pPr>
                      <a:r>
                        <a:rPr lang="en-US" sz="1300" b="1" dirty="0">
                          <a:solidFill>
                            <a:srgbClr val="1F2937"/>
                          </a:solidFill>
                          <a:latin typeface="Calibri" pitchFamily="34" charset="0"/>
                          <a:ea typeface="Calibri" pitchFamily="34" charset="-122"/>
                          <a:cs typeface="Calibri" pitchFamily="34" charset="-120"/>
                        </a:rPr>
                        <a:t>YOLO-26s [21]</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tc>
                  <a:txBody>
                    <a:bodyPr/>
                    <a:lstStyle/>
                    <a:p>
                      <a:pPr marL="0" indent="0" algn="l">
                        <a:buNone/>
                      </a:pPr>
                      <a:r>
                        <a:rPr lang="en-US" sz="1300" dirty="0">
                          <a:solidFill>
                            <a:srgbClr val="1F2937"/>
                          </a:solidFill>
                          <a:latin typeface="Calibri" pitchFamily="34" charset="0"/>
                          <a:ea typeface="Calibri" pitchFamily="34" charset="-122"/>
                          <a:cs typeface="Calibri" pitchFamily="34" charset="-120"/>
                        </a:rPr>
                        <a:t>CNN / YOLO</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tc>
                  <a:txBody>
                    <a:bodyPr/>
                    <a:lstStyle/>
                    <a:p>
                      <a:pPr marL="0" indent="0" algn="ctr">
                        <a:buNone/>
                      </a:pPr>
                      <a:r>
                        <a:rPr lang="en-US" sz="1300" dirty="0">
                          <a:solidFill>
                            <a:srgbClr val="1F2937"/>
                          </a:solidFill>
                          <a:latin typeface="Calibri" pitchFamily="34" charset="0"/>
                          <a:ea typeface="Calibri" pitchFamily="34" charset="-122"/>
                          <a:cs typeface="Calibri" pitchFamily="34" charset="-120"/>
                        </a:rPr>
                        <a:t>9.5</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tc>
                  <a:txBody>
                    <a:bodyPr/>
                    <a:lstStyle/>
                    <a:p>
                      <a:pPr marL="0" indent="0" algn="ctr">
                        <a:buNone/>
                      </a:pPr>
                      <a:r>
                        <a:rPr lang="en-US" sz="1300" dirty="0">
                          <a:solidFill>
                            <a:srgbClr val="1F2937"/>
                          </a:solidFill>
                          <a:latin typeface="Calibri" pitchFamily="34" charset="0"/>
                          <a:ea typeface="Calibri" pitchFamily="34" charset="-122"/>
                          <a:cs typeface="Calibri" pitchFamily="34" charset="-120"/>
                        </a:rPr>
                        <a:t>20.9</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tc>
                  <a:txBody>
                    <a:bodyPr/>
                    <a:lstStyle/>
                    <a:p>
                      <a:pPr marL="0" indent="0" algn="ctr">
                        <a:buNone/>
                      </a:pPr>
                      <a:r>
                        <a:rPr lang="en-US" sz="1300" dirty="0">
                          <a:solidFill>
                            <a:srgbClr val="1F2937"/>
                          </a:solidFill>
                          <a:latin typeface="Calibri" pitchFamily="34" charset="0"/>
                          <a:ea typeface="Calibri" pitchFamily="34" charset="-122"/>
                          <a:cs typeface="Calibri" pitchFamily="34" charset="-120"/>
                        </a:rPr>
                        <a:t>No</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tc>
                  <a:txBody>
                    <a:bodyPr/>
                    <a:lstStyle/>
                    <a:p>
                      <a:pPr marL="0" indent="0" algn="l">
                        <a:buNone/>
                      </a:pPr>
                      <a:r>
                        <a:rPr lang="en-US" sz="1300" dirty="0">
                          <a:solidFill>
                            <a:srgbClr val="1F2937"/>
                          </a:solidFill>
                          <a:latin typeface="Calibri" pitchFamily="34" charset="0"/>
                          <a:ea typeface="Calibri" pitchFamily="34" charset="-122"/>
                          <a:cs typeface="Calibri" pitchFamily="34" charset="-120"/>
                        </a:rPr>
                        <a:t>Distribution Focal Loss; NMS-free head</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extLst>
                  <a:ext uri="{0D108BD9-81ED-4DB2-BD59-A6C34878D82A}">
                    <a16:rowId xmlns:a16="http://schemas.microsoft.com/office/drawing/2014/main" val="10004"/>
                  </a:ext>
                </a:extLst>
              </a:tr>
              <a:tr h="475488">
                <a:tc>
                  <a:txBody>
                    <a:bodyPr/>
                    <a:lstStyle/>
                    <a:p>
                      <a:pPr marL="0" indent="0" algn="l">
                        <a:buNone/>
                      </a:pPr>
                      <a:r>
                        <a:rPr lang="en-US" sz="1300" b="1" dirty="0">
                          <a:solidFill>
                            <a:srgbClr val="1F2937"/>
                          </a:solidFill>
                          <a:latin typeface="Calibri" pitchFamily="34" charset="0"/>
                          <a:ea typeface="Calibri" pitchFamily="34" charset="-122"/>
                          <a:cs typeface="Calibri" pitchFamily="34" charset="-120"/>
                        </a:rPr>
                        <a:t>MS-DETR [15]</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FFFFF"/>
                    </a:solidFill>
                  </a:tcPr>
                </a:tc>
                <a:tc>
                  <a:txBody>
                    <a:bodyPr/>
                    <a:lstStyle/>
                    <a:p>
                      <a:pPr marL="0" indent="0" algn="l">
                        <a:buNone/>
                      </a:pPr>
                      <a:r>
                        <a:rPr lang="en-US" sz="1300" dirty="0">
                          <a:solidFill>
                            <a:srgbClr val="1F2937"/>
                          </a:solidFill>
                          <a:latin typeface="Calibri" pitchFamily="34" charset="0"/>
                          <a:ea typeface="Calibri" pitchFamily="34" charset="-122"/>
                          <a:cs typeface="Calibri" pitchFamily="34" charset="-120"/>
                        </a:rPr>
                        <a:t>Transformer / DETR</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F2937"/>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F2937"/>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F2937"/>
                          </a:solidFill>
                          <a:latin typeface="Calibri" pitchFamily="34" charset="0"/>
                          <a:ea typeface="Calibri" pitchFamily="34" charset="-122"/>
                          <a:cs typeface="Calibri" pitchFamily="34" charset="-120"/>
                        </a:rPr>
                        <a:t>No</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FFFFF"/>
                    </a:solidFill>
                  </a:tcPr>
                </a:tc>
                <a:tc>
                  <a:txBody>
                    <a:bodyPr/>
                    <a:lstStyle/>
                    <a:p>
                      <a:pPr marL="0" indent="0" algn="l">
                        <a:buNone/>
                      </a:pPr>
                      <a:r>
                        <a:rPr lang="en-US" sz="1300" dirty="0">
                          <a:solidFill>
                            <a:srgbClr val="1F2937"/>
                          </a:solidFill>
                          <a:latin typeface="Calibri" pitchFamily="34" charset="0"/>
                          <a:ea typeface="Calibri" pitchFamily="34" charset="-122"/>
                          <a:cs typeface="Calibri" pitchFamily="34" charset="-120"/>
                        </a:rPr>
                        <a:t>Hungarian set prediction</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75488">
                <a:tc>
                  <a:txBody>
                    <a:bodyPr/>
                    <a:lstStyle/>
                    <a:p>
                      <a:pPr marL="0" indent="0" algn="l">
                        <a:buNone/>
                      </a:pPr>
                      <a:r>
                        <a:rPr lang="en-US" sz="1300" b="1" dirty="0">
                          <a:solidFill>
                            <a:srgbClr val="1F2937"/>
                          </a:solidFill>
                          <a:latin typeface="Calibri" pitchFamily="34" charset="0"/>
                          <a:ea typeface="Calibri" pitchFamily="34" charset="-122"/>
                          <a:cs typeface="Calibri" pitchFamily="34" charset="-120"/>
                        </a:rPr>
                        <a:t>RT-DETRv2-S [24]</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tc>
                  <a:txBody>
                    <a:bodyPr/>
                    <a:lstStyle/>
                    <a:p>
                      <a:pPr marL="0" indent="0" algn="l">
                        <a:buNone/>
                      </a:pPr>
                      <a:r>
                        <a:rPr lang="en-US" sz="1300" dirty="0">
                          <a:solidFill>
                            <a:srgbClr val="1F2937"/>
                          </a:solidFill>
                          <a:latin typeface="Calibri" pitchFamily="34" charset="0"/>
                          <a:ea typeface="Calibri" pitchFamily="34" charset="-122"/>
                          <a:cs typeface="Calibri" pitchFamily="34" charset="-120"/>
                        </a:rPr>
                        <a:t>Transformer / DETR</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tc>
                  <a:txBody>
                    <a:bodyPr/>
                    <a:lstStyle/>
                    <a:p>
                      <a:pPr marL="0" indent="0" algn="ctr">
                        <a:buNone/>
                      </a:pPr>
                      <a:r>
                        <a:rPr lang="en-US" sz="1300" dirty="0">
                          <a:solidFill>
                            <a:srgbClr val="1F2937"/>
                          </a:solidFill>
                          <a:latin typeface="Calibri" pitchFamily="34" charset="0"/>
                          <a:ea typeface="Calibri" pitchFamily="34" charset="-122"/>
                          <a:cs typeface="Calibri" pitchFamily="34" charset="-120"/>
                        </a:rPr>
                        <a:t>~20</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tc>
                  <a:txBody>
                    <a:bodyPr/>
                    <a:lstStyle/>
                    <a:p>
                      <a:pPr marL="0" indent="0" algn="ctr">
                        <a:buNone/>
                      </a:pPr>
                      <a:r>
                        <a:rPr lang="en-US" sz="1300" dirty="0">
                          <a:solidFill>
                            <a:srgbClr val="1F2937"/>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tc>
                  <a:txBody>
                    <a:bodyPr/>
                    <a:lstStyle/>
                    <a:p>
                      <a:pPr marL="0" indent="0" algn="ctr">
                        <a:buNone/>
                      </a:pPr>
                      <a:r>
                        <a:rPr lang="en-US" sz="1300" dirty="0">
                          <a:solidFill>
                            <a:srgbClr val="1F2937"/>
                          </a:solidFill>
                          <a:latin typeface="Calibri" pitchFamily="34" charset="0"/>
                          <a:ea typeface="Calibri" pitchFamily="34" charset="-122"/>
                          <a:cs typeface="Calibri" pitchFamily="34" charset="-120"/>
                        </a:rPr>
                        <a:t>No</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tc>
                  <a:txBody>
                    <a:bodyPr/>
                    <a:lstStyle/>
                    <a:p>
                      <a:pPr marL="0" indent="0" algn="l">
                        <a:buNone/>
                      </a:pPr>
                      <a:r>
                        <a:rPr lang="en-US" sz="1300" dirty="0">
                          <a:solidFill>
                            <a:srgbClr val="1F2937"/>
                          </a:solidFill>
                          <a:latin typeface="Calibri" pitchFamily="34" charset="0"/>
                          <a:ea typeface="Calibri" pitchFamily="34" charset="-122"/>
                          <a:cs typeface="Calibri" pitchFamily="34" charset="-120"/>
                        </a:rPr>
                        <a:t>Hungarian set prediction</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extLst>
                  <a:ext uri="{0D108BD9-81ED-4DB2-BD59-A6C34878D82A}">
                    <a16:rowId xmlns:a16="http://schemas.microsoft.com/office/drawing/2014/main" val="10006"/>
                  </a:ext>
                </a:extLst>
              </a:tr>
              <a:tr h="475488">
                <a:tc>
                  <a:txBody>
                    <a:bodyPr/>
                    <a:lstStyle/>
                    <a:p>
                      <a:pPr marL="0" indent="0" algn="l">
                        <a:buNone/>
                      </a:pPr>
                      <a:r>
                        <a:rPr lang="en-US" sz="1300" b="1" dirty="0">
                          <a:solidFill>
                            <a:srgbClr val="1F2937"/>
                          </a:solidFill>
                          <a:latin typeface="Calibri" pitchFamily="34" charset="0"/>
                          <a:ea typeface="Calibri" pitchFamily="34" charset="-122"/>
                          <a:cs typeface="Calibri" pitchFamily="34" charset="-120"/>
                        </a:rPr>
                        <a:t>D-FINE-S [11]</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BE9DA"/>
                    </a:solidFill>
                  </a:tcPr>
                </a:tc>
                <a:tc>
                  <a:txBody>
                    <a:bodyPr/>
                    <a:lstStyle/>
                    <a:p>
                      <a:pPr marL="0" indent="0" algn="l">
                        <a:buNone/>
                      </a:pPr>
                      <a:r>
                        <a:rPr lang="en-US" sz="1300" dirty="0">
                          <a:solidFill>
                            <a:srgbClr val="1F2937"/>
                          </a:solidFill>
                          <a:latin typeface="Calibri" pitchFamily="34" charset="0"/>
                          <a:ea typeface="Calibri" pitchFamily="34" charset="-122"/>
                          <a:cs typeface="Calibri" pitchFamily="34" charset="-120"/>
                        </a:rPr>
                        <a:t>DETR / distribution refinement</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BE9DA"/>
                    </a:solidFill>
                  </a:tcPr>
                </a:tc>
                <a:tc>
                  <a:txBody>
                    <a:bodyPr/>
                    <a:lstStyle/>
                    <a:p>
                      <a:pPr marL="0" indent="0" algn="ctr">
                        <a:buNone/>
                      </a:pPr>
                      <a:r>
                        <a:rPr lang="en-US" sz="1300" dirty="0">
                          <a:solidFill>
                            <a:srgbClr val="1F2937"/>
                          </a:solidFill>
                          <a:latin typeface="Calibri" pitchFamily="34" charset="0"/>
                          <a:ea typeface="Calibri" pitchFamily="34" charset="-122"/>
                          <a:cs typeface="Calibri" pitchFamily="34" charset="-120"/>
                        </a:rPr>
                        <a:t>10</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BE9DA"/>
                    </a:solidFill>
                  </a:tcPr>
                </a:tc>
                <a:tc>
                  <a:txBody>
                    <a:bodyPr/>
                    <a:lstStyle/>
                    <a:p>
                      <a:pPr marL="0" indent="0" algn="ctr">
                        <a:buNone/>
                      </a:pPr>
                      <a:r>
                        <a:rPr lang="en-US" sz="1300" dirty="0">
                          <a:solidFill>
                            <a:srgbClr val="1F2937"/>
                          </a:solidFill>
                          <a:latin typeface="Calibri" pitchFamily="34" charset="0"/>
                          <a:ea typeface="Calibri" pitchFamily="34" charset="-122"/>
                          <a:cs typeface="Calibri" pitchFamily="34" charset="-120"/>
                        </a:rPr>
                        <a:t>25</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BE9DA"/>
                    </a:solidFill>
                  </a:tcPr>
                </a:tc>
                <a:tc>
                  <a:txBody>
                    <a:bodyPr/>
                    <a:lstStyle/>
                    <a:p>
                      <a:pPr marL="0" indent="0" algn="ctr">
                        <a:buNone/>
                      </a:pPr>
                      <a:r>
                        <a:rPr lang="en-US" sz="1300" dirty="0">
                          <a:solidFill>
                            <a:srgbClr val="1F2937"/>
                          </a:solidFill>
                          <a:latin typeface="Calibri" pitchFamily="34" charset="0"/>
                          <a:ea typeface="Calibri" pitchFamily="34" charset="-122"/>
                          <a:cs typeface="Calibri" pitchFamily="34" charset="-120"/>
                        </a:rPr>
                        <a:t>Yes</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BE9DA"/>
                    </a:solidFill>
                  </a:tcPr>
                </a:tc>
                <a:tc>
                  <a:txBody>
                    <a:bodyPr/>
                    <a:lstStyle/>
                    <a:p>
                      <a:pPr marL="0" indent="0" algn="l">
                        <a:buNone/>
                      </a:pPr>
                      <a:r>
                        <a:rPr lang="en-US" sz="1300" dirty="0">
                          <a:solidFill>
                            <a:srgbClr val="1F2937"/>
                          </a:solidFill>
                          <a:latin typeface="Calibri" pitchFamily="34" charset="0"/>
                          <a:ea typeface="Calibri" pitchFamily="34" charset="-122"/>
                          <a:cs typeface="Calibri" pitchFamily="34" charset="-120"/>
                        </a:rPr>
                        <a:t>Fine-Grained Distribution Loss; iterative refinement</a:t>
                      </a:r>
                      <a:endParaRPr lang="en-US" sz="1300" dirty="0">
                        <a:latin typeface="Calibri" charset="0"/>
                        <a:ea typeface="Calibri" charset="0"/>
                        <a:cs typeface="Calibri" charset="0"/>
                      </a:endParaRPr>
                    </a:p>
                  </a:txBody>
                  <a:tcPr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BE9DA"/>
                    </a:solidFill>
                  </a:tcPr>
                </a:tc>
                <a:extLst>
                  <a:ext uri="{0D108BD9-81ED-4DB2-BD59-A6C34878D82A}">
                    <a16:rowId xmlns:a16="http://schemas.microsoft.com/office/drawing/2014/main" val="10007"/>
                  </a:ext>
                </a:extLst>
              </a:tr>
            </a:tbl>
          </a:graphicData>
        </a:graphic>
      </p:graphicFrame>
      <p:sp>
        <p:nvSpPr>
          <p:cNvPr id="5" name="Text 2"/>
          <p:cNvSpPr txBox="1"/>
          <p:nvPr/>
        </p:nvSpPr>
        <p:spPr>
          <a:xfrm>
            <a:off x="548640" y="5623560"/>
            <a:ext cx="11091672" cy="548640"/>
          </a:xfrm>
          <a:prstGeom prst="rect">
            <a:avLst/>
          </a:prstGeom>
          <a:noFill/>
          <a:ln/>
        </p:spPr>
        <p:txBody>
          <a:bodyPr wrap="square" lIns="0" tIns="0" rIns="0" bIns="0" rtlCol="0" anchor="t"/>
          <a:lstStyle/>
          <a:p>
            <a:pPr marL="0" indent="0">
              <a:buNone/>
            </a:pPr>
            <a:r>
              <a:rPr lang="en-US" sz="1200" dirty="0">
                <a:solidFill>
                  <a:srgbClr val="6B7280"/>
                </a:solidFill>
                <a:latin typeface="Calibri" pitchFamily="34" charset="0"/>
                <a:ea typeface="Calibri" pitchFamily="34" charset="-122"/>
                <a:cs typeface="Calibri" pitchFamily="34" charset="-120"/>
              </a:rPr>
              <a:t>YOLOv8s is the architecture of the Kaggle challenge winner. Highlighted: YOLOv12s (blue) and D-FINE-S (orange), the two leading models. All models perform single-class detection.</a:t>
            </a:r>
            <a:endParaRPr lang="en-US" sz="1200" dirty="0"/>
          </a:p>
        </p:txBody>
      </p:sp>
      <p:sp>
        <p:nvSpPr>
          <p:cNvPr id="6" name="Text 3"/>
          <p:cNvSpPr txBox="1"/>
          <p:nvPr/>
        </p:nvSpPr>
        <p:spPr>
          <a:xfrm>
            <a:off x="548640" y="6400800"/>
            <a:ext cx="5486400" cy="228600"/>
          </a:xfrm>
          <a:prstGeom prst="rect">
            <a:avLst/>
          </a:prstGeom>
          <a:noFill/>
          <a:ln/>
        </p:spPr>
        <p:txBody>
          <a:bodyPr wrap="square" lIns="0" tIns="0" rIns="0" bIns="0" rtlCol="0" anchor="ctr"/>
          <a:lstStyle/>
          <a:p>
            <a:pPr marL="0" indent="0">
              <a:buNone/>
            </a:pPr>
            <a:r>
              <a:rPr lang="en-US" sz="1000" dirty="0">
                <a:solidFill>
                  <a:srgbClr val="6B7280"/>
                </a:solidFill>
                <a:latin typeface="Calibri" pitchFamily="34" charset="0"/>
                <a:ea typeface="Calibri" pitchFamily="34" charset="-122"/>
                <a:cs typeface="Calibri" pitchFamily="34" charset="-120"/>
              </a:rPr>
              <a:t>Automated Skin Lesion Detection in TBP</a:t>
            </a:r>
            <a:endParaRPr lang="en-US" sz="1000" dirty="0"/>
          </a:p>
        </p:txBody>
      </p:sp>
      <p:sp>
        <p:nvSpPr>
          <p:cNvPr id="7" name="Text 4"/>
          <p:cNvSpPr txBox="1"/>
          <p:nvPr/>
        </p:nvSpPr>
        <p:spPr>
          <a:xfrm>
            <a:off x="10725912" y="6400800"/>
            <a:ext cx="914400" cy="228600"/>
          </a:xfrm>
          <a:prstGeom prst="rect">
            <a:avLst/>
          </a:prstGeom>
          <a:noFill/>
          <a:ln/>
        </p:spPr>
        <p:txBody>
          <a:bodyPr wrap="square" lIns="0" tIns="0" rIns="0" bIns="0"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7</a:t>
            </a:r>
            <a:endParaRPr lang="en-US" sz="1000" dirty="0"/>
          </a:p>
        </p:txBody>
      </p:sp>
    </p:spTree>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3" name="Text 1"/>
          <p:cNvSpPr txBox="1"/>
          <p:nvPr/>
        </p:nvSpPr>
        <p:spPr>
          <a:xfrm>
            <a:off x="548640" y="685800"/>
            <a:ext cx="11064240" cy="685800"/>
          </a:xfrm>
          <a:prstGeom prst="rect">
            <a:avLst/>
          </a:prstGeom>
          <a:noFill/>
          <a:ln/>
        </p:spPr>
        <p:txBody>
          <a:bodyPr wrap="square" lIns="0" tIns="0" rIns="0" bIns="0" rtlCol="0" anchor="t"/>
          <a:lstStyle/>
          <a:p>
            <a:pPr marL="0" indent="0">
              <a:buNone/>
            </a:pPr>
            <a:r>
              <a:rPr lang="en-US" sz="3200" b="1" dirty="0">
                <a:solidFill>
                  <a:srgbClr val="172033"/>
                </a:solidFill>
                <a:latin typeface="Cambria" pitchFamily="34" charset="0"/>
                <a:ea typeface="Cambria" pitchFamily="34" charset="-122"/>
                <a:cs typeface="Cambria" pitchFamily="34" charset="-120"/>
              </a:rPr>
              <a:t>D-FINE-S leads on precision, YOLOv12s on recall</a:t>
            </a:r>
            <a:endParaRPr lang="en-US" sz="3200" dirty="0"/>
          </a:p>
        </p:txBody>
      </p:sp>
      <p:graphicFrame>
        <p:nvGraphicFramePr>
          <p:cNvPr id="9" name="Table 0"/>
          <p:cNvGraphicFramePr>
            <a:graphicFrameLocks noGrp="1"/>
          </p:cNvGraphicFramePr>
          <p:nvPr>
            <p:extLst>
              <p:ext uri="{D42A27DB-BD31-4B8C-83A1-F6EECF244321}">
                <p14:modId xmlns:p14="http://schemas.microsoft.com/office/powerpoint/2010/main" val="232759592"/>
              </p:ext>
            </p:extLst>
          </p:nvPr>
        </p:nvGraphicFramePr>
        <p:xfrm>
          <a:off x="548640" y="1691640"/>
          <a:ext cx="6766560" cy="4114800"/>
        </p:xfrm>
        <a:graphic>
          <a:graphicData uri="http://schemas.openxmlformats.org/drawingml/2006/table">
            <a:tbl>
              <a:tblPr/>
              <a:tblGrid>
                <a:gridCol w="283464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28016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tblGrid>
              <a:tr h="457200">
                <a:tc>
                  <a:txBody>
                    <a:bodyPr/>
                    <a:lstStyle/>
                    <a:p>
                      <a:pPr marL="0" indent="0" algn="l">
                        <a:buNone/>
                      </a:pPr>
                      <a:r>
                        <a:rPr lang="en-US" sz="1400" b="1" dirty="0">
                          <a:solidFill>
                            <a:srgbClr val="FFFFFF"/>
                          </a:solidFill>
                          <a:latin typeface="Calibri" pitchFamily="34" charset="0"/>
                          <a:ea typeface="Calibri" pitchFamily="34" charset="-122"/>
                          <a:cs typeface="Calibri" pitchFamily="34" charset="-120"/>
                        </a:rPr>
                        <a:t>Model (Full-Aug)</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9525" cap="flat" cmpd="sng" algn="ctr">
                      <a:solidFill>
                        <a:srgbClr val="E5E7EB"/>
                      </a:solidFill>
                      <a:prstDash val="solid"/>
                      <a:round/>
                      <a:headEnd type="none" w="med" len="med"/>
                      <a:tailEnd type="none" w="med" len="med"/>
                    </a:lnB>
                    <a:solidFill>
                      <a:srgbClr val="172033"/>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Precision</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9525" cap="flat" cmpd="sng" algn="ctr">
                      <a:solidFill>
                        <a:srgbClr val="E5E7EB"/>
                      </a:solidFill>
                      <a:prstDash val="solid"/>
                      <a:round/>
                      <a:headEnd type="none" w="med" len="med"/>
                      <a:tailEnd type="none" w="med" len="med"/>
                    </a:lnB>
                    <a:solidFill>
                      <a:srgbClr val="172033"/>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Recall</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9525" cap="flat" cmpd="sng" algn="ctr">
                      <a:solidFill>
                        <a:srgbClr val="E5E7EB"/>
                      </a:solidFill>
                      <a:prstDash val="solid"/>
                      <a:round/>
                      <a:headEnd type="none" w="med" len="med"/>
                      <a:tailEnd type="none" w="med" len="med"/>
                    </a:lnB>
                    <a:solidFill>
                      <a:srgbClr val="172033"/>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F1</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9525" cap="flat" cmpd="sng" algn="ctr">
                      <a:solidFill>
                        <a:srgbClr val="E5E7EB"/>
                      </a:solidFill>
                      <a:prstDash val="solid"/>
                      <a:round/>
                      <a:headEnd type="none" w="med" len="med"/>
                      <a:tailEnd type="none" w="med" len="med"/>
                    </a:lnB>
                    <a:solidFill>
                      <a:srgbClr val="172033"/>
                    </a:solidFill>
                  </a:tcPr>
                </a:tc>
                <a:extLst>
                  <a:ext uri="{0D108BD9-81ED-4DB2-BD59-A6C34878D82A}">
                    <a16:rowId xmlns:a16="http://schemas.microsoft.com/office/drawing/2014/main" val="10000"/>
                  </a:ext>
                </a:extLst>
              </a:tr>
              <a:tr h="457200">
                <a:tc>
                  <a:txBody>
                    <a:bodyPr/>
                    <a:lstStyle/>
                    <a:p>
                      <a:pPr marL="0" indent="0" algn="l">
                        <a:buNone/>
                      </a:pPr>
                      <a:r>
                        <a:rPr lang="en-US" sz="1400" b="1" dirty="0">
                          <a:solidFill>
                            <a:srgbClr val="1F2937"/>
                          </a:solidFill>
                          <a:latin typeface="Calibri" pitchFamily="34" charset="0"/>
                          <a:ea typeface="Calibri" pitchFamily="34" charset="-122"/>
                          <a:cs typeface="Calibri" pitchFamily="34" charset="-120"/>
                        </a:rPr>
                        <a:t>YOLOv12s</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DCE8F5"/>
                    </a:solidFill>
                  </a:tcPr>
                </a:tc>
                <a:tc>
                  <a:txBody>
                    <a:bodyPr/>
                    <a:lstStyle/>
                    <a:p>
                      <a:pPr marL="0" indent="0" algn="ctr">
                        <a:buNone/>
                      </a:pPr>
                      <a:r>
                        <a:rPr lang="en-US" sz="1400" dirty="0">
                          <a:solidFill>
                            <a:srgbClr val="1F2937"/>
                          </a:solidFill>
                          <a:latin typeface="Calibri" pitchFamily="34" charset="0"/>
                          <a:ea typeface="Calibri" pitchFamily="34" charset="-122"/>
                          <a:cs typeface="Calibri" pitchFamily="34" charset="-120"/>
                        </a:rPr>
                        <a:t>0.680</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DCE8F5"/>
                    </a:solidFill>
                  </a:tcPr>
                </a:tc>
                <a:tc>
                  <a:txBody>
                    <a:bodyPr/>
                    <a:lstStyle/>
                    <a:p>
                      <a:pPr marL="0" indent="0" algn="ctr">
                        <a:buNone/>
                      </a:pPr>
                      <a:r>
                        <a:rPr lang="en-US" sz="1400" b="1" dirty="0">
                          <a:solidFill>
                            <a:srgbClr val="1F2937"/>
                          </a:solidFill>
                          <a:latin typeface="Calibri" pitchFamily="34" charset="0"/>
                          <a:ea typeface="Calibri" pitchFamily="34" charset="-122"/>
                          <a:cs typeface="Calibri" pitchFamily="34" charset="-120"/>
                        </a:rPr>
                        <a:t>0.604</a:t>
                      </a:r>
                      <a:endParaRPr lang="en-US" sz="1400" b="1"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DCE8F5"/>
                    </a:solidFill>
                  </a:tcPr>
                </a:tc>
                <a:tc>
                  <a:txBody>
                    <a:bodyPr/>
                    <a:lstStyle/>
                    <a:p>
                      <a:pPr marL="0" indent="0" algn="ctr">
                        <a:buNone/>
                      </a:pPr>
                      <a:r>
                        <a:rPr lang="en-US" sz="1400" b="0" dirty="0">
                          <a:solidFill>
                            <a:srgbClr val="1F2937"/>
                          </a:solidFill>
                          <a:latin typeface="Calibri" pitchFamily="34" charset="0"/>
                          <a:ea typeface="Calibri" pitchFamily="34" charset="-122"/>
                          <a:cs typeface="Calibri" pitchFamily="34" charset="-120"/>
                        </a:rPr>
                        <a:t>0.640</a:t>
                      </a:r>
                      <a:endParaRPr lang="en-US" sz="1400" b="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DCE8F5"/>
                    </a:solidFill>
                  </a:tcPr>
                </a:tc>
                <a:extLst>
                  <a:ext uri="{0D108BD9-81ED-4DB2-BD59-A6C34878D82A}">
                    <a16:rowId xmlns:a16="http://schemas.microsoft.com/office/drawing/2014/main" val="10001"/>
                  </a:ext>
                </a:extLst>
              </a:tr>
              <a:tr h="457200">
                <a:tc>
                  <a:txBody>
                    <a:bodyPr/>
                    <a:lstStyle/>
                    <a:p>
                      <a:pPr marL="0" indent="0" algn="l">
                        <a:buNone/>
                      </a:pPr>
                      <a:r>
                        <a:rPr lang="en-US" sz="1400" b="1" dirty="0">
                          <a:solidFill>
                            <a:srgbClr val="1F2937"/>
                          </a:solidFill>
                          <a:latin typeface="Calibri" pitchFamily="34" charset="0"/>
                          <a:ea typeface="Calibri" pitchFamily="34" charset="-122"/>
                          <a:cs typeface="Calibri" pitchFamily="34" charset="-120"/>
                        </a:rPr>
                        <a:t>D-FINE-S</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BE9DA"/>
                    </a:solidFill>
                  </a:tcPr>
                </a:tc>
                <a:tc>
                  <a:txBody>
                    <a:bodyPr/>
                    <a:lstStyle/>
                    <a:p>
                      <a:pPr marL="0" indent="0" algn="ctr">
                        <a:buNone/>
                      </a:pPr>
                      <a:r>
                        <a:rPr lang="en-US" sz="1400" b="1" dirty="0">
                          <a:solidFill>
                            <a:srgbClr val="1F2937"/>
                          </a:solidFill>
                          <a:latin typeface="Calibri" pitchFamily="34" charset="0"/>
                          <a:ea typeface="Calibri" pitchFamily="34" charset="-122"/>
                          <a:cs typeface="Calibri" pitchFamily="34" charset="-120"/>
                        </a:rPr>
                        <a:t>0.707</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BE9DA"/>
                    </a:solidFill>
                  </a:tcPr>
                </a:tc>
                <a:tc>
                  <a:txBody>
                    <a:bodyPr/>
                    <a:lstStyle/>
                    <a:p>
                      <a:pPr marL="0" indent="0" algn="ctr">
                        <a:buNone/>
                      </a:pPr>
                      <a:r>
                        <a:rPr lang="en-US" sz="1400" dirty="0">
                          <a:solidFill>
                            <a:srgbClr val="1F2937"/>
                          </a:solidFill>
                          <a:latin typeface="Calibri" pitchFamily="34" charset="0"/>
                          <a:ea typeface="Calibri" pitchFamily="34" charset="-122"/>
                          <a:cs typeface="Calibri" pitchFamily="34" charset="-120"/>
                        </a:rPr>
                        <a:t>0.583</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BE9DA"/>
                    </a:solidFill>
                  </a:tcPr>
                </a:tc>
                <a:tc>
                  <a:txBody>
                    <a:bodyPr/>
                    <a:lstStyle/>
                    <a:p>
                      <a:pPr marL="0" indent="0" algn="ctr">
                        <a:buNone/>
                      </a:pPr>
                      <a:r>
                        <a:rPr lang="en-US" sz="1400" dirty="0">
                          <a:solidFill>
                            <a:srgbClr val="1F2937"/>
                          </a:solidFill>
                          <a:latin typeface="Calibri" pitchFamily="34" charset="0"/>
                          <a:ea typeface="Calibri" pitchFamily="34" charset="-122"/>
                          <a:cs typeface="Calibri" pitchFamily="34" charset="-120"/>
                        </a:rPr>
                        <a:t>0.639</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BE9DA"/>
                    </a:solidFill>
                  </a:tcPr>
                </a:tc>
                <a:extLst>
                  <a:ext uri="{0D108BD9-81ED-4DB2-BD59-A6C34878D82A}">
                    <a16:rowId xmlns:a16="http://schemas.microsoft.com/office/drawing/2014/main" val="10002"/>
                  </a:ext>
                </a:extLst>
              </a:tr>
              <a:tr h="457200">
                <a:tc>
                  <a:txBody>
                    <a:bodyPr/>
                    <a:lstStyle/>
                    <a:p>
                      <a:pPr marL="0" indent="0" algn="l">
                        <a:buNone/>
                      </a:pPr>
                      <a:r>
                        <a:rPr lang="en-US" sz="1400" b="1" dirty="0">
                          <a:solidFill>
                            <a:srgbClr val="1F2937"/>
                          </a:solidFill>
                          <a:latin typeface="Calibri" pitchFamily="34" charset="0"/>
                          <a:ea typeface="Calibri" pitchFamily="34" charset="-122"/>
                          <a:cs typeface="Calibri" pitchFamily="34" charset="-120"/>
                        </a:rPr>
                        <a:t>YOLO-26s</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1F2937"/>
                          </a:solidFill>
                          <a:latin typeface="Calibri" pitchFamily="34" charset="0"/>
                          <a:ea typeface="Calibri" pitchFamily="34" charset="-122"/>
                          <a:cs typeface="Calibri" pitchFamily="34" charset="-120"/>
                        </a:rPr>
                        <a:t>0.680</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1F2937"/>
                          </a:solidFill>
                          <a:latin typeface="Calibri" pitchFamily="34" charset="0"/>
                          <a:ea typeface="Calibri" pitchFamily="34" charset="-122"/>
                          <a:cs typeface="Calibri" pitchFamily="34" charset="-120"/>
                        </a:rPr>
                        <a:t>0.593</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1F2937"/>
                          </a:solidFill>
                          <a:latin typeface="Calibri" pitchFamily="34" charset="0"/>
                          <a:ea typeface="Calibri" pitchFamily="34" charset="-122"/>
                          <a:cs typeface="Calibri" pitchFamily="34" charset="-120"/>
                        </a:rPr>
                        <a:t>0.634</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lgn="l">
                        <a:buNone/>
                      </a:pPr>
                      <a:r>
                        <a:rPr lang="en-US" sz="1400" b="1" dirty="0">
                          <a:solidFill>
                            <a:srgbClr val="1F2937"/>
                          </a:solidFill>
                          <a:latin typeface="Calibri" pitchFamily="34" charset="0"/>
                          <a:ea typeface="Calibri" pitchFamily="34" charset="-122"/>
                          <a:cs typeface="Calibri" pitchFamily="34" charset="-120"/>
                        </a:rPr>
                        <a:t>RT-DETRv2-S</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tc>
                  <a:txBody>
                    <a:bodyPr/>
                    <a:lstStyle/>
                    <a:p>
                      <a:pPr marL="0" indent="0" algn="ctr">
                        <a:buNone/>
                      </a:pPr>
                      <a:r>
                        <a:rPr lang="en-US" sz="1400" dirty="0">
                          <a:solidFill>
                            <a:srgbClr val="1F2937"/>
                          </a:solidFill>
                          <a:latin typeface="Calibri" pitchFamily="34" charset="0"/>
                          <a:ea typeface="Calibri" pitchFamily="34" charset="-122"/>
                          <a:cs typeface="Calibri" pitchFamily="34" charset="-120"/>
                        </a:rPr>
                        <a:t>0.703</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tc>
                  <a:txBody>
                    <a:bodyPr/>
                    <a:lstStyle/>
                    <a:p>
                      <a:pPr marL="0" indent="0" algn="ctr">
                        <a:buNone/>
                      </a:pPr>
                      <a:r>
                        <a:rPr lang="en-US" sz="1400" dirty="0">
                          <a:solidFill>
                            <a:srgbClr val="1F2937"/>
                          </a:solidFill>
                          <a:latin typeface="Calibri" pitchFamily="34" charset="0"/>
                          <a:ea typeface="Calibri" pitchFamily="34" charset="-122"/>
                          <a:cs typeface="Calibri" pitchFamily="34" charset="-120"/>
                        </a:rPr>
                        <a:t>0.576</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tc>
                  <a:txBody>
                    <a:bodyPr/>
                    <a:lstStyle/>
                    <a:p>
                      <a:pPr marL="0" indent="0" algn="ctr">
                        <a:buNone/>
                      </a:pPr>
                      <a:r>
                        <a:rPr lang="en-US" sz="1400" dirty="0">
                          <a:solidFill>
                            <a:srgbClr val="1F2937"/>
                          </a:solidFill>
                          <a:latin typeface="Calibri" pitchFamily="34" charset="0"/>
                          <a:ea typeface="Calibri" pitchFamily="34" charset="-122"/>
                          <a:cs typeface="Calibri" pitchFamily="34" charset="-120"/>
                        </a:rPr>
                        <a:t>0.633</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extLst>
                  <a:ext uri="{0D108BD9-81ED-4DB2-BD59-A6C34878D82A}">
                    <a16:rowId xmlns:a16="http://schemas.microsoft.com/office/drawing/2014/main" val="10004"/>
                  </a:ext>
                </a:extLst>
              </a:tr>
              <a:tr h="457200">
                <a:tc>
                  <a:txBody>
                    <a:bodyPr/>
                    <a:lstStyle/>
                    <a:p>
                      <a:pPr marL="0" indent="0" algn="l">
                        <a:buNone/>
                      </a:pPr>
                      <a:r>
                        <a:rPr lang="en-US" sz="1400" b="1" dirty="0">
                          <a:solidFill>
                            <a:srgbClr val="1F2937"/>
                          </a:solidFill>
                          <a:latin typeface="Calibri" pitchFamily="34" charset="0"/>
                          <a:ea typeface="Calibri" pitchFamily="34" charset="-122"/>
                          <a:cs typeface="Calibri" pitchFamily="34" charset="-120"/>
                        </a:rPr>
                        <a:t>YOLOv8s (Kaggle baseline)</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1F2937"/>
                          </a:solidFill>
                          <a:latin typeface="Calibri" pitchFamily="34" charset="0"/>
                          <a:ea typeface="Calibri" pitchFamily="34" charset="-122"/>
                          <a:cs typeface="Calibri" pitchFamily="34" charset="-120"/>
                        </a:rPr>
                        <a:t>0.656</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1F2937"/>
                          </a:solidFill>
                          <a:latin typeface="Calibri" pitchFamily="34" charset="0"/>
                          <a:ea typeface="Calibri" pitchFamily="34" charset="-122"/>
                          <a:cs typeface="Calibri" pitchFamily="34" charset="-120"/>
                        </a:rPr>
                        <a:t>0.609</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1F2937"/>
                          </a:solidFill>
                          <a:latin typeface="Calibri" pitchFamily="34" charset="0"/>
                          <a:ea typeface="Calibri" pitchFamily="34" charset="-122"/>
                          <a:cs typeface="Calibri" pitchFamily="34" charset="-120"/>
                        </a:rPr>
                        <a:t>0.632</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57200">
                <a:tc>
                  <a:txBody>
                    <a:bodyPr/>
                    <a:lstStyle/>
                    <a:p>
                      <a:pPr marL="0" indent="0" algn="l">
                        <a:buNone/>
                      </a:pPr>
                      <a:r>
                        <a:rPr lang="en-US" sz="1400" b="1" dirty="0">
                          <a:solidFill>
                            <a:srgbClr val="1F2937"/>
                          </a:solidFill>
                          <a:latin typeface="Calibri" pitchFamily="34" charset="0"/>
                          <a:ea typeface="Calibri" pitchFamily="34" charset="-122"/>
                          <a:cs typeface="Calibri" pitchFamily="34" charset="-120"/>
                        </a:rPr>
                        <a:t>YOLOv11s</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tc>
                  <a:txBody>
                    <a:bodyPr/>
                    <a:lstStyle/>
                    <a:p>
                      <a:pPr marL="0" indent="0" algn="ctr">
                        <a:buNone/>
                      </a:pPr>
                      <a:r>
                        <a:rPr lang="en-US" sz="1400" dirty="0">
                          <a:solidFill>
                            <a:srgbClr val="1F2937"/>
                          </a:solidFill>
                          <a:latin typeface="Calibri" pitchFamily="34" charset="0"/>
                          <a:ea typeface="Calibri" pitchFamily="34" charset="-122"/>
                          <a:cs typeface="Calibri" pitchFamily="34" charset="-120"/>
                        </a:rPr>
                        <a:t>0.657</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tc>
                  <a:txBody>
                    <a:bodyPr/>
                    <a:lstStyle/>
                    <a:p>
                      <a:pPr marL="0" indent="0" algn="ctr">
                        <a:buNone/>
                      </a:pPr>
                      <a:r>
                        <a:rPr lang="en-US" sz="1400" dirty="0">
                          <a:solidFill>
                            <a:srgbClr val="1F2937"/>
                          </a:solidFill>
                          <a:latin typeface="Calibri" pitchFamily="34" charset="0"/>
                          <a:ea typeface="Calibri" pitchFamily="34" charset="-122"/>
                          <a:cs typeface="Calibri" pitchFamily="34" charset="-120"/>
                        </a:rPr>
                        <a:t>0.606</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tc>
                  <a:txBody>
                    <a:bodyPr/>
                    <a:lstStyle/>
                    <a:p>
                      <a:pPr marL="0" indent="0" algn="ctr">
                        <a:buNone/>
                      </a:pPr>
                      <a:r>
                        <a:rPr lang="en-US" sz="1400" dirty="0">
                          <a:solidFill>
                            <a:srgbClr val="1F2937"/>
                          </a:solidFill>
                          <a:latin typeface="Calibri" pitchFamily="34" charset="0"/>
                          <a:ea typeface="Calibri" pitchFamily="34" charset="-122"/>
                          <a:cs typeface="Calibri" pitchFamily="34" charset="-120"/>
                        </a:rPr>
                        <a:t>0.630</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extLst>
                  <a:ext uri="{0D108BD9-81ED-4DB2-BD59-A6C34878D82A}">
                    <a16:rowId xmlns:a16="http://schemas.microsoft.com/office/drawing/2014/main" val="10006"/>
                  </a:ext>
                </a:extLst>
              </a:tr>
              <a:tr h="457200">
                <a:tc>
                  <a:txBody>
                    <a:bodyPr/>
                    <a:lstStyle/>
                    <a:p>
                      <a:pPr marL="0" indent="0" algn="l">
                        <a:buNone/>
                      </a:pPr>
                      <a:r>
                        <a:rPr lang="en-US" sz="1400" b="1" dirty="0">
                          <a:solidFill>
                            <a:srgbClr val="1F2937"/>
                          </a:solidFill>
                          <a:latin typeface="Calibri" pitchFamily="34" charset="0"/>
                          <a:ea typeface="Calibri" pitchFamily="34" charset="-122"/>
                          <a:cs typeface="Calibri" pitchFamily="34" charset="-120"/>
                        </a:rPr>
                        <a:t>YOLOv8s (ours)</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1F2937"/>
                          </a:solidFill>
                          <a:latin typeface="Calibri" pitchFamily="34" charset="0"/>
                          <a:ea typeface="Calibri" pitchFamily="34" charset="-122"/>
                          <a:cs typeface="Calibri" pitchFamily="34" charset="-120"/>
                        </a:rPr>
                        <a:t>0.629</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1F2937"/>
                          </a:solidFill>
                          <a:latin typeface="Calibri" pitchFamily="34" charset="0"/>
                          <a:ea typeface="Calibri" pitchFamily="34" charset="-122"/>
                          <a:cs typeface="Calibri" pitchFamily="34" charset="-120"/>
                        </a:rPr>
                        <a:t>0.625</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1F2937"/>
                          </a:solidFill>
                          <a:latin typeface="Calibri" pitchFamily="34" charset="0"/>
                          <a:ea typeface="Calibri" pitchFamily="34" charset="-122"/>
                          <a:cs typeface="Calibri" pitchFamily="34" charset="-120"/>
                        </a:rPr>
                        <a:t>0.627</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57200">
                <a:tc>
                  <a:txBody>
                    <a:bodyPr/>
                    <a:lstStyle/>
                    <a:p>
                      <a:pPr marL="0" indent="0" algn="l">
                        <a:buNone/>
                      </a:pPr>
                      <a:r>
                        <a:rPr lang="en-US" sz="1400" b="1" dirty="0">
                          <a:solidFill>
                            <a:srgbClr val="1F2937"/>
                          </a:solidFill>
                          <a:latin typeface="Calibri" pitchFamily="34" charset="0"/>
                          <a:ea typeface="Calibri" pitchFamily="34" charset="-122"/>
                          <a:cs typeface="Calibri" pitchFamily="34" charset="-120"/>
                        </a:rPr>
                        <a:t>MS-DETR</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tc>
                  <a:txBody>
                    <a:bodyPr/>
                    <a:lstStyle/>
                    <a:p>
                      <a:pPr marL="0" indent="0" algn="ctr">
                        <a:buNone/>
                      </a:pPr>
                      <a:r>
                        <a:rPr lang="en-US" sz="1400" dirty="0">
                          <a:solidFill>
                            <a:srgbClr val="1F2937"/>
                          </a:solidFill>
                          <a:latin typeface="Calibri" pitchFamily="34" charset="0"/>
                          <a:ea typeface="Calibri" pitchFamily="34" charset="-122"/>
                          <a:cs typeface="Calibri" pitchFamily="34" charset="-120"/>
                        </a:rPr>
                        <a:t>0.643</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tc>
                  <a:txBody>
                    <a:bodyPr/>
                    <a:lstStyle/>
                    <a:p>
                      <a:pPr marL="0" indent="0" algn="ctr">
                        <a:buNone/>
                      </a:pPr>
                      <a:r>
                        <a:rPr lang="en-US" sz="1400" dirty="0">
                          <a:solidFill>
                            <a:srgbClr val="1F2937"/>
                          </a:solidFill>
                          <a:latin typeface="Calibri" pitchFamily="34" charset="0"/>
                          <a:ea typeface="Calibri" pitchFamily="34" charset="-122"/>
                          <a:cs typeface="Calibri" pitchFamily="34" charset="-120"/>
                        </a:rPr>
                        <a:t>0.588</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tc>
                  <a:txBody>
                    <a:bodyPr/>
                    <a:lstStyle/>
                    <a:p>
                      <a:pPr marL="0" indent="0" algn="ctr">
                        <a:buNone/>
                      </a:pPr>
                      <a:r>
                        <a:rPr lang="en-US" sz="1400" dirty="0">
                          <a:solidFill>
                            <a:srgbClr val="1F2937"/>
                          </a:solidFill>
                          <a:latin typeface="Calibri" pitchFamily="34" charset="0"/>
                          <a:ea typeface="Calibri" pitchFamily="34" charset="-122"/>
                          <a:cs typeface="Calibri" pitchFamily="34" charset="-120"/>
                        </a:rPr>
                        <a:t>0.614</a:t>
                      </a:r>
                      <a:endParaRPr lang="en-US" sz="1400" dirty="0">
                        <a:latin typeface="Calibri" charset="0"/>
                        <a:ea typeface="Calibri" charset="0"/>
                        <a:cs typeface="Calibri" charset="0"/>
                      </a:endParaRPr>
                    </a:p>
                  </a:txBody>
                  <a:tcPr marL="109728" marR="109728" marT="0" marB="0" anchor="ctr">
                    <a:lnL w="0" cap="flat" cmpd="sng" algn="ctr">
                      <a:noFill/>
                    </a:lnL>
                    <a:lnR w="0" cap="flat" cmpd="sng" algn="ctr">
                      <a:noFill/>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3F5F8"/>
                    </a:solidFill>
                  </a:tcPr>
                </a:tc>
                <a:extLst>
                  <a:ext uri="{0D108BD9-81ED-4DB2-BD59-A6C34878D82A}">
                    <a16:rowId xmlns:a16="http://schemas.microsoft.com/office/drawing/2014/main" val="10008"/>
                  </a:ext>
                </a:extLst>
              </a:tr>
            </a:tbl>
          </a:graphicData>
        </a:graphic>
      </p:graphicFrame>
      <p:sp>
        <p:nvSpPr>
          <p:cNvPr id="5" name="Text 2"/>
          <p:cNvSpPr txBox="1"/>
          <p:nvPr/>
        </p:nvSpPr>
        <p:spPr>
          <a:xfrm>
            <a:off x="548640" y="5943600"/>
            <a:ext cx="6766560" cy="411480"/>
          </a:xfrm>
          <a:prstGeom prst="rect">
            <a:avLst/>
          </a:prstGeom>
          <a:noFill/>
          <a:ln/>
        </p:spPr>
        <p:txBody>
          <a:bodyPr wrap="square" lIns="0" tIns="0" rIns="0" bIns="0" rtlCol="0" anchor="t"/>
          <a:lstStyle/>
          <a:p>
            <a:pPr marL="0" indent="0">
              <a:buNone/>
            </a:pPr>
            <a:r>
              <a:rPr lang="en-US" sz="1100" dirty="0">
                <a:solidFill>
                  <a:srgbClr val="6B7280"/>
                </a:solidFill>
                <a:latin typeface="Calibri" pitchFamily="34" charset="0"/>
                <a:ea typeface="Calibri" pitchFamily="34" charset="-122"/>
                <a:cs typeface="Calibri" pitchFamily="34" charset="-120"/>
              </a:rPr>
              <a:t>Held-out test set, IoU 0.7, each model at its operating confidence threshold. F1 = 2PR/(P+R). Bold = best in column.</a:t>
            </a:r>
            <a:endParaRPr lang="en-US" sz="1100" dirty="0"/>
          </a:p>
        </p:txBody>
      </p:sp>
      <p:sp>
        <p:nvSpPr>
          <p:cNvPr id="6" name="Shape 3"/>
          <p:cNvSpPr/>
          <p:nvPr/>
        </p:nvSpPr>
        <p:spPr>
          <a:xfrm>
            <a:off x="7680960" y="1691640"/>
            <a:ext cx="3959352" cy="932688"/>
          </a:xfrm>
          <a:prstGeom prst="roundRect">
            <a:avLst>
              <a:gd name="adj" fmla="val 11765"/>
            </a:avLst>
          </a:prstGeom>
          <a:solidFill>
            <a:srgbClr val="F3F5F8"/>
          </a:solidFill>
          <a:ln w="12700">
            <a:solidFill>
              <a:srgbClr val="F3F5F8"/>
            </a:solidFill>
            <a:prstDash val="solid"/>
          </a:ln>
        </p:spPr>
        <p:txBody>
          <a:bodyPr/>
          <a:lstStyle/>
          <a:p>
            <a:endParaRPr lang="en-US"/>
          </a:p>
        </p:txBody>
      </p:sp>
      <p:sp>
        <p:nvSpPr>
          <p:cNvPr id="7" name="Text 4"/>
          <p:cNvSpPr txBox="1"/>
          <p:nvPr/>
        </p:nvSpPr>
        <p:spPr>
          <a:xfrm>
            <a:off x="7863840" y="1783080"/>
            <a:ext cx="1417320" cy="749808"/>
          </a:xfrm>
          <a:prstGeom prst="rect">
            <a:avLst/>
          </a:prstGeom>
          <a:noFill/>
          <a:ln/>
        </p:spPr>
        <p:txBody>
          <a:bodyPr wrap="square" lIns="0" tIns="0" rIns="0" bIns="0" rtlCol="0" anchor="ctr"/>
          <a:lstStyle/>
          <a:p>
            <a:pPr marL="0" indent="0">
              <a:buNone/>
            </a:pPr>
            <a:r>
              <a:rPr lang="en-US" sz="2400" b="1" dirty="0">
                <a:solidFill>
                  <a:srgbClr val="C2600A"/>
                </a:solidFill>
                <a:latin typeface="Cambria" pitchFamily="34" charset="0"/>
                <a:ea typeface="Cambria" pitchFamily="34" charset="-122"/>
                <a:cs typeface="Cambria" pitchFamily="34" charset="-120"/>
              </a:rPr>
              <a:t>0.674</a:t>
            </a:r>
            <a:endParaRPr lang="en-US" sz="2400" dirty="0"/>
          </a:p>
        </p:txBody>
      </p:sp>
      <p:sp>
        <p:nvSpPr>
          <p:cNvPr id="8" name="Text 5"/>
          <p:cNvSpPr txBox="1"/>
          <p:nvPr/>
        </p:nvSpPr>
        <p:spPr>
          <a:xfrm>
            <a:off x="9372600" y="1783080"/>
            <a:ext cx="2084832" cy="749808"/>
          </a:xfrm>
          <a:prstGeom prst="rect">
            <a:avLst/>
          </a:prstGeom>
          <a:noFill/>
          <a:ln/>
        </p:spPr>
        <p:txBody>
          <a:bodyPr wrap="square" lIns="0" tIns="0" rIns="0" bIns="0" rtlCol="0" anchor="ctr"/>
          <a:lstStyle/>
          <a:p>
            <a:pPr marL="0" indent="0">
              <a:buNone/>
            </a:pPr>
            <a:r>
              <a:rPr lang="en-US" sz="1300" dirty="0">
                <a:solidFill>
                  <a:srgbClr val="1F2937"/>
                </a:solidFill>
                <a:latin typeface="Calibri" pitchFamily="34" charset="0"/>
                <a:ea typeface="Calibri" pitchFamily="34" charset="-122"/>
                <a:cs typeface="Calibri" pitchFamily="34" charset="-120"/>
              </a:rPr>
              <a:t>D-FINE-S: highest mAP50</a:t>
            </a:r>
            <a:endParaRPr lang="en-US" sz="1300" dirty="0"/>
          </a:p>
        </p:txBody>
      </p:sp>
      <p:sp>
        <p:nvSpPr>
          <p:cNvPr id="4" name="Shape 6"/>
          <p:cNvSpPr/>
          <p:nvPr/>
        </p:nvSpPr>
        <p:spPr>
          <a:xfrm>
            <a:off x="7680960" y="2779776"/>
            <a:ext cx="3959352" cy="932688"/>
          </a:xfrm>
          <a:prstGeom prst="roundRect">
            <a:avLst>
              <a:gd name="adj" fmla="val 11765"/>
            </a:avLst>
          </a:prstGeom>
          <a:solidFill>
            <a:srgbClr val="F3F5F8"/>
          </a:solidFill>
          <a:ln w="12700">
            <a:solidFill>
              <a:srgbClr val="F3F5F8"/>
            </a:solidFill>
            <a:prstDash val="solid"/>
          </a:ln>
        </p:spPr>
        <p:txBody>
          <a:bodyPr/>
          <a:lstStyle/>
          <a:p>
            <a:endParaRPr lang="en-US"/>
          </a:p>
        </p:txBody>
      </p:sp>
      <p:sp>
        <p:nvSpPr>
          <p:cNvPr id="10" name="Text 7"/>
          <p:cNvSpPr txBox="1"/>
          <p:nvPr/>
        </p:nvSpPr>
        <p:spPr>
          <a:xfrm>
            <a:off x="7863840" y="2871216"/>
            <a:ext cx="1417320" cy="749808"/>
          </a:xfrm>
          <a:prstGeom prst="rect">
            <a:avLst/>
          </a:prstGeom>
          <a:noFill/>
          <a:ln/>
        </p:spPr>
        <p:txBody>
          <a:bodyPr wrap="square" lIns="0" tIns="0" rIns="0" bIns="0" rtlCol="0" anchor="ctr"/>
          <a:lstStyle/>
          <a:p>
            <a:pPr marL="0" indent="0">
              <a:buNone/>
            </a:pPr>
            <a:r>
              <a:rPr lang="en-US" sz="2400" b="1" dirty="0">
                <a:solidFill>
                  <a:srgbClr val="C2600A"/>
                </a:solidFill>
                <a:latin typeface="Cambria" pitchFamily="34" charset="0"/>
                <a:ea typeface="Cambria" pitchFamily="34" charset="-122"/>
                <a:cs typeface="Cambria" pitchFamily="34" charset="-120"/>
              </a:rPr>
              <a:t>0.707</a:t>
            </a:r>
            <a:endParaRPr lang="en-US" sz="2400" dirty="0"/>
          </a:p>
        </p:txBody>
      </p:sp>
      <p:sp>
        <p:nvSpPr>
          <p:cNvPr id="11" name="Text 8"/>
          <p:cNvSpPr txBox="1"/>
          <p:nvPr/>
        </p:nvSpPr>
        <p:spPr>
          <a:xfrm>
            <a:off x="9372600" y="2871216"/>
            <a:ext cx="2084832" cy="749808"/>
          </a:xfrm>
          <a:prstGeom prst="rect">
            <a:avLst/>
          </a:prstGeom>
          <a:noFill/>
          <a:ln/>
        </p:spPr>
        <p:txBody>
          <a:bodyPr wrap="square" lIns="0" tIns="0" rIns="0" bIns="0" rtlCol="0" anchor="ctr"/>
          <a:lstStyle/>
          <a:p>
            <a:pPr marL="0" indent="0">
              <a:buNone/>
            </a:pPr>
            <a:r>
              <a:rPr lang="en-US" sz="1300" dirty="0">
                <a:solidFill>
                  <a:srgbClr val="1F2937"/>
                </a:solidFill>
                <a:latin typeface="Calibri" pitchFamily="34" charset="0"/>
                <a:ea typeface="Calibri" pitchFamily="34" charset="-122"/>
                <a:cs typeface="Calibri" pitchFamily="34" charset="-120"/>
              </a:rPr>
              <a:t>D-FINE-S: highest precision</a:t>
            </a:r>
            <a:endParaRPr lang="en-US" sz="1300" dirty="0"/>
          </a:p>
        </p:txBody>
      </p:sp>
      <p:sp>
        <p:nvSpPr>
          <p:cNvPr id="12" name="Shape 9"/>
          <p:cNvSpPr/>
          <p:nvPr/>
        </p:nvSpPr>
        <p:spPr>
          <a:xfrm>
            <a:off x="7680960" y="3867912"/>
            <a:ext cx="3959352" cy="932688"/>
          </a:xfrm>
          <a:prstGeom prst="roundRect">
            <a:avLst>
              <a:gd name="adj" fmla="val 11765"/>
            </a:avLst>
          </a:prstGeom>
          <a:solidFill>
            <a:srgbClr val="F3F5F8"/>
          </a:solidFill>
          <a:ln w="12700">
            <a:solidFill>
              <a:srgbClr val="F3F5F8"/>
            </a:solidFill>
            <a:prstDash val="solid"/>
          </a:ln>
        </p:spPr>
        <p:txBody>
          <a:bodyPr/>
          <a:lstStyle/>
          <a:p>
            <a:endParaRPr lang="en-US"/>
          </a:p>
        </p:txBody>
      </p:sp>
      <p:sp>
        <p:nvSpPr>
          <p:cNvPr id="13" name="Text 10"/>
          <p:cNvSpPr txBox="1"/>
          <p:nvPr/>
        </p:nvSpPr>
        <p:spPr>
          <a:xfrm>
            <a:off x="7863840" y="3959352"/>
            <a:ext cx="1417320" cy="749808"/>
          </a:xfrm>
          <a:prstGeom prst="rect">
            <a:avLst/>
          </a:prstGeom>
          <a:noFill/>
          <a:ln/>
        </p:spPr>
        <p:txBody>
          <a:bodyPr wrap="square" lIns="0" tIns="0" rIns="0" bIns="0" rtlCol="0" anchor="ctr"/>
          <a:lstStyle/>
          <a:p>
            <a:pPr marL="0" indent="0">
              <a:buNone/>
            </a:pPr>
            <a:r>
              <a:rPr lang="en-US" sz="2400" b="1" dirty="0">
                <a:solidFill>
                  <a:srgbClr val="2E6DB0"/>
                </a:solidFill>
                <a:latin typeface="Cambria" pitchFamily="34" charset="0"/>
                <a:ea typeface="Cambria" pitchFamily="34" charset="-122"/>
                <a:cs typeface="Cambria" pitchFamily="34" charset="-120"/>
              </a:rPr>
              <a:t>0.604</a:t>
            </a:r>
            <a:endParaRPr lang="en-US" sz="2400" dirty="0"/>
          </a:p>
        </p:txBody>
      </p:sp>
      <p:sp>
        <p:nvSpPr>
          <p:cNvPr id="14" name="Text 11"/>
          <p:cNvSpPr txBox="1"/>
          <p:nvPr/>
        </p:nvSpPr>
        <p:spPr>
          <a:xfrm>
            <a:off x="9372600" y="3959352"/>
            <a:ext cx="2084832" cy="749808"/>
          </a:xfrm>
          <a:prstGeom prst="rect">
            <a:avLst/>
          </a:prstGeom>
          <a:noFill/>
          <a:ln/>
        </p:spPr>
        <p:txBody>
          <a:bodyPr wrap="square" lIns="0" tIns="0" rIns="0" bIns="0" rtlCol="0" anchor="ctr"/>
          <a:lstStyle/>
          <a:p>
            <a:pPr marL="0" indent="0">
              <a:buNone/>
            </a:pPr>
            <a:r>
              <a:rPr lang="en-US" sz="1300" dirty="0">
                <a:solidFill>
                  <a:srgbClr val="1F2937"/>
                </a:solidFill>
                <a:latin typeface="Calibri" pitchFamily="34" charset="0"/>
                <a:ea typeface="Calibri" pitchFamily="34" charset="-122"/>
                <a:cs typeface="Calibri" pitchFamily="34" charset="-120"/>
              </a:rPr>
              <a:t>YOLOv12s: highest recall</a:t>
            </a:r>
            <a:endParaRPr lang="en-US" sz="1300" dirty="0"/>
          </a:p>
        </p:txBody>
      </p:sp>
      <p:sp>
        <p:nvSpPr>
          <p:cNvPr id="15" name="Shape 12"/>
          <p:cNvSpPr/>
          <p:nvPr/>
        </p:nvSpPr>
        <p:spPr>
          <a:xfrm>
            <a:off x="7680960" y="4956048"/>
            <a:ext cx="3959352" cy="932688"/>
          </a:xfrm>
          <a:prstGeom prst="roundRect">
            <a:avLst>
              <a:gd name="adj" fmla="val 11765"/>
            </a:avLst>
          </a:prstGeom>
          <a:solidFill>
            <a:srgbClr val="F3F5F8"/>
          </a:solidFill>
          <a:ln w="12700">
            <a:solidFill>
              <a:srgbClr val="F3F5F8"/>
            </a:solidFill>
            <a:prstDash val="solid"/>
          </a:ln>
        </p:spPr>
        <p:txBody>
          <a:bodyPr/>
          <a:lstStyle/>
          <a:p>
            <a:endParaRPr lang="en-US"/>
          </a:p>
        </p:txBody>
      </p:sp>
      <p:sp>
        <p:nvSpPr>
          <p:cNvPr id="16" name="Text 13"/>
          <p:cNvSpPr txBox="1"/>
          <p:nvPr/>
        </p:nvSpPr>
        <p:spPr>
          <a:xfrm>
            <a:off x="7863840" y="5047488"/>
            <a:ext cx="1417320" cy="749808"/>
          </a:xfrm>
          <a:prstGeom prst="rect">
            <a:avLst/>
          </a:prstGeom>
          <a:noFill/>
          <a:ln/>
        </p:spPr>
        <p:txBody>
          <a:bodyPr wrap="square" lIns="0" tIns="0" rIns="0" bIns="0" rtlCol="0" anchor="ctr"/>
          <a:lstStyle/>
          <a:p>
            <a:pPr marL="0" indent="0">
              <a:buNone/>
            </a:pPr>
            <a:r>
              <a:rPr lang="en-US" sz="2400" b="1" dirty="0">
                <a:solidFill>
                  <a:srgbClr val="C2600A"/>
                </a:solidFill>
                <a:latin typeface="Cambria" pitchFamily="34" charset="0"/>
                <a:ea typeface="Cambria" pitchFamily="34" charset="-122"/>
                <a:cs typeface="Cambria" pitchFamily="34" charset="-120"/>
              </a:rPr>
              <a:t>+0.17 pp</a:t>
            </a:r>
            <a:endParaRPr lang="en-US" sz="2400" dirty="0"/>
          </a:p>
        </p:txBody>
      </p:sp>
      <p:sp>
        <p:nvSpPr>
          <p:cNvPr id="17" name="Text 14"/>
          <p:cNvSpPr txBox="1"/>
          <p:nvPr/>
        </p:nvSpPr>
        <p:spPr>
          <a:xfrm>
            <a:off x="9372600" y="5047488"/>
            <a:ext cx="2084832" cy="749808"/>
          </a:xfrm>
          <a:prstGeom prst="rect">
            <a:avLst/>
          </a:prstGeom>
          <a:noFill/>
          <a:ln/>
        </p:spPr>
        <p:txBody>
          <a:bodyPr wrap="square" lIns="0" tIns="0" rIns="0" bIns="0" rtlCol="0" anchor="ctr"/>
          <a:lstStyle/>
          <a:p>
            <a:pPr marL="0" indent="0">
              <a:buNone/>
            </a:pPr>
            <a:r>
              <a:rPr lang="en-US" sz="1300" dirty="0">
                <a:solidFill>
                  <a:srgbClr val="1F2937"/>
                </a:solidFill>
                <a:latin typeface="Calibri" pitchFamily="34" charset="0"/>
                <a:ea typeface="Calibri" pitchFamily="34" charset="-122"/>
                <a:cs typeface="Calibri" pitchFamily="34" charset="-120"/>
              </a:rPr>
              <a:t>D-FINE-S F1 gain from augmentation, vs +0.8–1.9 pp for the others</a:t>
            </a:r>
            <a:endParaRPr lang="en-US" sz="1300" dirty="0"/>
          </a:p>
        </p:txBody>
      </p:sp>
      <p:sp>
        <p:nvSpPr>
          <p:cNvPr id="18" name="Text 15"/>
          <p:cNvSpPr txBox="1"/>
          <p:nvPr/>
        </p:nvSpPr>
        <p:spPr>
          <a:xfrm>
            <a:off x="548640" y="6400800"/>
            <a:ext cx="5486400" cy="228600"/>
          </a:xfrm>
          <a:prstGeom prst="rect">
            <a:avLst/>
          </a:prstGeom>
          <a:noFill/>
          <a:ln/>
        </p:spPr>
        <p:txBody>
          <a:bodyPr wrap="square" lIns="0" tIns="0" rIns="0" bIns="0" rtlCol="0" anchor="ctr"/>
          <a:lstStyle/>
          <a:p>
            <a:pPr marL="0" indent="0">
              <a:buNone/>
            </a:pPr>
            <a:r>
              <a:rPr lang="en-US" sz="1000" dirty="0">
                <a:solidFill>
                  <a:srgbClr val="6B7280"/>
                </a:solidFill>
                <a:latin typeface="Calibri" pitchFamily="34" charset="0"/>
                <a:ea typeface="Calibri" pitchFamily="34" charset="-122"/>
                <a:cs typeface="Calibri" pitchFamily="34" charset="-120"/>
              </a:rPr>
              <a:t>Automated Skin Lesion Detection in TBP</a:t>
            </a:r>
            <a:endParaRPr lang="en-US" sz="1000" dirty="0"/>
          </a:p>
        </p:txBody>
      </p:sp>
      <p:sp>
        <p:nvSpPr>
          <p:cNvPr id="19" name="Text 16"/>
          <p:cNvSpPr txBox="1"/>
          <p:nvPr/>
        </p:nvSpPr>
        <p:spPr>
          <a:xfrm>
            <a:off x="10725912" y="6400800"/>
            <a:ext cx="914400" cy="228600"/>
          </a:xfrm>
          <a:prstGeom prst="rect">
            <a:avLst/>
          </a:prstGeom>
          <a:noFill/>
          <a:ln/>
        </p:spPr>
        <p:txBody>
          <a:bodyPr wrap="square" lIns="0" tIns="0" rIns="0" bIns="0"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8</a:t>
            </a:r>
            <a:endParaRPr lang="en-US" sz="1000" dirty="0"/>
          </a:p>
        </p:txBody>
      </p:sp>
      <p:sp>
        <p:nvSpPr>
          <p:cNvPr id="21" name="Text 0">
            <a:extLst>
              <a:ext uri="{FF2B5EF4-FFF2-40B4-BE49-F238E27FC236}">
                <a16:creationId xmlns:a16="http://schemas.microsoft.com/office/drawing/2014/main" id="{1C1A651C-9B61-F618-1789-2441DA86461D}"/>
              </a:ext>
            </a:extLst>
          </p:cNvPr>
          <p:cNvSpPr txBox="1"/>
          <p:nvPr/>
        </p:nvSpPr>
        <p:spPr>
          <a:xfrm>
            <a:off x="548640" y="384048"/>
            <a:ext cx="8229600" cy="274320"/>
          </a:xfrm>
          <a:prstGeom prst="rect">
            <a:avLst/>
          </a:prstGeom>
          <a:noFill/>
          <a:ln/>
        </p:spPr>
        <p:txBody>
          <a:bodyPr wrap="square" lIns="0" tIns="0" rIns="0" bIns="0" rtlCol="0" anchor="ctr"/>
          <a:lstStyle/>
          <a:p>
            <a:pPr marL="0" indent="0">
              <a:buNone/>
            </a:pPr>
            <a:r>
              <a:rPr lang="en-US" sz="1200" b="1" kern="0" spc="300" dirty="0">
                <a:solidFill>
                  <a:srgbClr val="C2600A"/>
                </a:solidFill>
                <a:latin typeface="Calibri" pitchFamily="34" charset="0"/>
                <a:ea typeface="Calibri" pitchFamily="34" charset="-122"/>
                <a:cs typeface="Calibri" pitchFamily="34" charset="-120"/>
              </a:rPr>
              <a:t>RESULTS &amp; ANALYSIS  ·  OVERVIEW</a:t>
            </a:r>
            <a:endParaRPr lang="en-US" sz="1200" dirty="0"/>
          </a:p>
        </p:txBody>
      </p:sp>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8229600" cy="274320"/>
          </a:xfrm>
          <a:prstGeom prst="rect">
            <a:avLst/>
          </a:prstGeom>
          <a:noFill/>
          <a:ln/>
        </p:spPr>
        <p:txBody>
          <a:bodyPr wrap="square" lIns="0" tIns="0" rIns="0" bIns="0" rtlCol="0" anchor="ctr"/>
          <a:lstStyle/>
          <a:p>
            <a:pPr marL="0" indent="0">
              <a:buNone/>
            </a:pPr>
            <a:r>
              <a:rPr lang="en-US" sz="1200" b="1" kern="0" spc="300" dirty="0">
                <a:solidFill>
                  <a:srgbClr val="C2600A"/>
                </a:solidFill>
                <a:latin typeface="Calibri" pitchFamily="34" charset="0"/>
                <a:ea typeface="Calibri" pitchFamily="34" charset="-122"/>
                <a:cs typeface="Calibri" pitchFamily="34" charset="-120"/>
              </a:rPr>
              <a:t>RESULTS &amp; ANALYSIS  ·  MISSED DETECTIONS</a:t>
            </a:r>
            <a:endParaRPr lang="en-US" sz="1200" dirty="0"/>
          </a:p>
        </p:txBody>
      </p:sp>
      <p:sp>
        <p:nvSpPr>
          <p:cNvPr id="3" name="Text 1"/>
          <p:cNvSpPr txBox="1"/>
          <p:nvPr/>
        </p:nvSpPr>
        <p:spPr>
          <a:xfrm>
            <a:off x="548640" y="685800"/>
            <a:ext cx="11064240" cy="685800"/>
          </a:xfrm>
          <a:prstGeom prst="rect">
            <a:avLst/>
          </a:prstGeom>
          <a:noFill/>
          <a:ln/>
        </p:spPr>
        <p:txBody>
          <a:bodyPr wrap="square" lIns="0" tIns="0" rIns="0" bIns="0" rtlCol="0" anchor="t"/>
          <a:lstStyle/>
          <a:p>
            <a:pPr marL="0" indent="0">
              <a:buNone/>
            </a:pPr>
            <a:r>
              <a:rPr lang="en-US" sz="3200" b="1" dirty="0">
                <a:solidFill>
                  <a:srgbClr val="172033"/>
                </a:solidFill>
                <a:latin typeface="Cambria" pitchFamily="34" charset="0"/>
                <a:ea typeface="Cambria" pitchFamily="34" charset="-122"/>
                <a:cs typeface="Cambria" pitchFamily="34" charset="-120"/>
              </a:rPr>
              <a:t>Every model misses 37–42% of lesions</a:t>
            </a:r>
            <a:endParaRPr lang="en-US" sz="3200" dirty="0"/>
          </a:p>
        </p:txBody>
      </p:sp>
      <p:sp>
        <p:nvSpPr>
          <p:cNvPr id="4" name="Shape 2"/>
          <p:cNvSpPr/>
          <p:nvPr/>
        </p:nvSpPr>
        <p:spPr>
          <a:xfrm>
            <a:off x="548640" y="1691640"/>
            <a:ext cx="7040880" cy="4137831"/>
          </a:xfrm>
          <a:prstGeom prst="roundRect">
            <a:avLst>
              <a:gd name="adj" fmla="val 1768"/>
            </a:avLst>
          </a:prstGeom>
          <a:solidFill>
            <a:srgbClr val="FFFFFF">
              <a:alpha val="0"/>
            </a:srgbClr>
          </a:solidFill>
          <a:ln w="12700">
            <a:solidFill>
              <a:srgbClr val="E5E7EB"/>
            </a:solidFill>
            <a:prstDash val="solid"/>
          </a:ln>
        </p:spPr>
        <p:txBody>
          <a:bodyPr/>
          <a:lstStyle/>
          <a:p>
            <a:endParaRPr lang="en-US"/>
          </a:p>
        </p:txBody>
      </p:sp>
      <p:pic>
        <p:nvPicPr>
          <p:cNvPr id="5" name="Image 0" descr="Lollipop chart of missed-detection rate (1 - recall) by architecture, from 37.5% (YOLOv8s ours) to 42.4% (RT-DETRv2-S)"/>
          <p:cNvPicPr>
            <a:picLocks noChangeAspect="1"/>
          </p:cNvPicPr>
          <p:nvPr/>
        </p:nvPicPr>
        <p:blipFill>
          <a:blip r:embed="rId3"/>
          <a:stretch>
            <a:fillRect/>
          </a:stretch>
        </p:blipFill>
        <p:spPr>
          <a:xfrm>
            <a:off x="548640" y="1691640"/>
            <a:ext cx="7040880" cy="4137831"/>
          </a:xfrm>
          <a:prstGeom prst="rect">
            <a:avLst/>
          </a:prstGeom>
        </p:spPr>
      </p:pic>
      <p:sp>
        <p:nvSpPr>
          <p:cNvPr id="6" name="Text 3"/>
          <p:cNvSpPr txBox="1"/>
          <p:nvPr/>
        </p:nvSpPr>
        <p:spPr>
          <a:xfrm>
            <a:off x="7909560" y="1691640"/>
            <a:ext cx="3730752" cy="685800"/>
          </a:xfrm>
          <a:prstGeom prst="rect">
            <a:avLst/>
          </a:prstGeom>
          <a:noFill/>
          <a:ln/>
        </p:spPr>
        <p:txBody>
          <a:bodyPr wrap="square" lIns="0" tIns="0" rIns="0" bIns="0" rtlCol="0" anchor="ctr"/>
          <a:lstStyle/>
          <a:p>
            <a:pPr marL="0" indent="0">
              <a:buNone/>
            </a:pPr>
            <a:r>
              <a:rPr lang="en-US" sz="3400" b="1" dirty="0">
                <a:solidFill>
                  <a:srgbClr val="C2600A"/>
                </a:solidFill>
                <a:latin typeface="Cambria" pitchFamily="34" charset="0"/>
                <a:ea typeface="Cambria" pitchFamily="34" charset="-122"/>
                <a:cs typeface="Cambria" pitchFamily="34" charset="-120"/>
              </a:rPr>
              <a:t>37.5–42.4%</a:t>
            </a:r>
            <a:endParaRPr lang="en-US" sz="3400" dirty="0"/>
          </a:p>
        </p:txBody>
      </p:sp>
      <p:sp>
        <p:nvSpPr>
          <p:cNvPr id="7" name="Text 4"/>
          <p:cNvSpPr txBox="1"/>
          <p:nvPr/>
        </p:nvSpPr>
        <p:spPr>
          <a:xfrm>
            <a:off x="7909560" y="2377440"/>
            <a:ext cx="3730752" cy="365760"/>
          </a:xfrm>
          <a:prstGeom prst="rect">
            <a:avLst/>
          </a:prstGeom>
          <a:noFill/>
          <a:ln/>
        </p:spPr>
        <p:txBody>
          <a:bodyPr wrap="square" lIns="0" tIns="0" rIns="0" bIns="0" rtlCol="0" anchor="ctr"/>
          <a:lstStyle/>
          <a:p>
            <a:pPr marL="0" indent="0">
              <a:buNone/>
            </a:pPr>
            <a:r>
              <a:rPr lang="en-US" sz="1400" dirty="0">
                <a:solidFill>
                  <a:srgbClr val="6B7280"/>
                </a:solidFill>
                <a:latin typeface="Calibri" pitchFamily="34" charset="0"/>
                <a:ea typeface="Calibri" pitchFamily="34" charset="-122"/>
                <a:cs typeface="Calibri" pitchFamily="34" charset="-120"/>
              </a:rPr>
              <a:t>of annotated lesions missed, across all models</a:t>
            </a:r>
            <a:endParaRPr lang="en-US" sz="1400" dirty="0"/>
          </a:p>
        </p:txBody>
      </p:sp>
      <p:sp>
        <p:nvSpPr>
          <p:cNvPr id="8" name="Text 5"/>
          <p:cNvSpPr txBox="1"/>
          <p:nvPr/>
        </p:nvSpPr>
        <p:spPr>
          <a:xfrm>
            <a:off x="7909560" y="2926080"/>
            <a:ext cx="3730752" cy="1828800"/>
          </a:xfrm>
          <a:prstGeom prst="rect">
            <a:avLst/>
          </a:prstGeom>
          <a:noFill/>
          <a:ln/>
        </p:spPr>
        <p:txBody>
          <a:bodyPr wrap="square" lIns="0" tIns="0" rIns="0" bIns="0" rtlCol="0" anchor="t"/>
          <a:lstStyle/>
          <a:p>
            <a:pPr marL="203200" indent="-203200">
              <a:spcAft>
                <a:spcPts val="800"/>
              </a:spcAft>
              <a:buSzPct val="100000"/>
              <a:buChar char="•"/>
            </a:pPr>
            <a:r>
              <a:rPr lang="en-US" sz="1500" dirty="0">
                <a:solidFill>
                  <a:srgbClr val="1F2937"/>
                </a:solidFill>
                <a:latin typeface="Calibri" pitchFamily="34" charset="0"/>
                <a:ea typeface="Calibri" pitchFamily="34" charset="-122"/>
                <a:cs typeface="Calibri" pitchFamily="34" charset="-120"/>
              </a:rPr>
              <a:t>YOLOv8s (ours) misses the fewest (37.5%); YOLOv12s follows at 39.6%</a:t>
            </a:r>
            <a:endParaRPr lang="en-US" sz="1500" dirty="0"/>
          </a:p>
          <a:p>
            <a:pPr marL="203200" indent="-203200">
              <a:spcAft>
                <a:spcPts val="800"/>
              </a:spcAft>
              <a:buSzPct val="100000"/>
              <a:buChar char="•"/>
            </a:pPr>
            <a:r>
              <a:rPr lang="en-US" sz="1500" dirty="0">
                <a:solidFill>
                  <a:srgbClr val="1F2937"/>
                </a:solidFill>
                <a:latin typeface="Calibri" pitchFamily="34" charset="0"/>
                <a:ea typeface="Calibri" pitchFamily="34" charset="-122"/>
                <a:cs typeface="Calibri" pitchFamily="34" charset="-120"/>
              </a:rPr>
              <a:t>D-FINE-S (41.7%) and RT-DETRv2-S (42.4%) miss the most, at a stricter conf = 0.50 gate versus 0.20 for YOLO</a:t>
            </a:r>
            <a:endParaRPr lang="en-US" sz="1500" dirty="0"/>
          </a:p>
        </p:txBody>
      </p:sp>
      <p:sp>
        <p:nvSpPr>
          <p:cNvPr id="9" name="Shape 6"/>
          <p:cNvSpPr/>
          <p:nvPr/>
        </p:nvSpPr>
        <p:spPr>
          <a:xfrm>
            <a:off x="7909560" y="4846320"/>
            <a:ext cx="3730752" cy="987552"/>
          </a:xfrm>
          <a:prstGeom prst="roundRect">
            <a:avLst>
              <a:gd name="adj" fmla="val 11111"/>
            </a:avLst>
          </a:prstGeom>
          <a:solidFill>
            <a:srgbClr val="F3F5F8"/>
          </a:solidFill>
          <a:ln w="12700">
            <a:solidFill>
              <a:srgbClr val="F3F5F8"/>
            </a:solidFill>
            <a:prstDash val="solid"/>
          </a:ln>
        </p:spPr>
        <p:txBody>
          <a:bodyPr/>
          <a:lstStyle/>
          <a:p>
            <a:endParaRPr lang="en-US"/>
          </a:p>
        </p:txBody>
      </p:sp>
      <p:sp>
        <p:nvSpPr>
          <p:cNvPr id="10" name="Text 7"/>
          <p:cNvSpPr txBox="1"/>
          <p:nvPr/>
        </p:nvSpPr>
        <p:spPr>
          <a:xfrm>
            <a:off x="8092440" y="4846320"/>
            <a:ext cx="3383280" cy="987552"/>
          </a:xfrm>
          <a:prstGeom prst="rect">
            <a:avLst/>
          </a:prstGeom>
          <a:noFill/>
          <a:ln/>
        </p:spPr>
        <p:txBody>
          <a:bodyPr wrap="square" lIns="0" tIns="0" rIns="0" bIns="0" rtlCol="0" anchor="ctr"/>
          <a:lstStyle/>
          <a:p>
            <a:pPr marL="0" indent="0">
              <a:buNone/>
            </a:pPr>
            <a:r>
              <a:rPr lang="en-US" sz="1500" b="1" dirty="0">
                <a:solidFill>
                  <a:srgbClr val="172033"/>
                </a:solidFill>
                <a:latin typeface="Calibri" pitchFamily="34" charset="0"/>
                <a:ea typeface="Calibri" pitchFamily="34" charset="-122"/>
                <a:cs typeface="Calibri" pitchFamily="34" charset="-120"/>
              </a:rPr>
              <a:t>Recall is the limiting factor: decision support, not autonomous screening.</a:t>
            </a:r>
            <a:endParaRPr lang="en-US" sz="1500" dirty="0"/>
          </a:p>
        </p:txBody>
      </p:sp>
      <p:sp>
        <p:nvSpPr>
          <p:cNvPr id="11" name="Text 8"/>
          <p:cNvSpPr txBox="1"/>
          <p:nvPr/>
        </p:nvSpPr>
        <p:spPr>
          <a:xfrm>
            <a:off x="548640" y="6400800"/>
            <a:ext cx="5486400" cy="228600"/>
          </a:xfrm>
          <a:prstGeom prst="rect">
            <a:avLst/>
          </a:prstGeom>
          <a:noFill/>
          <a:ln/>
        </p:spPr>
        <p:txBody>
          <a:bodyPr wrap="square" lIns="0" tIns="0" rIns="0" bIns="0" rtlCol="0" anchor="ctr"/>
          <a:lstStyle/>
          <a:p>
            <a:pPr marL="0" indent="0">
              <a:buNone/>
            </a:pPr>
            <a:r>
              <a:rPr lang="en-US" sz="1000" dirty="0">
                <a:solidFill>
                  <a:srgbClr val="6B7280"/>
                </a:solidFill>
                <a:latin typeface="Calibri" pitchFamily="34" charset="0"/>
                <a:ea typeface="Calibri" pitchFamily="34" charset="-122"/>
                <a:cs typeface="Calibri" pitchFamily="34" charset="-120"/>
              </a:rPr>
              <a:t>Automated Skin Lesion Detection in TBP</a:t>
            </a:r>
            <a:endParaRPr lang="en-US" sz="1000" dirty="0"/>
          </a:p>
        </p:txBody>
      </p:sp>
      <p:sp>
        <p:nvSpPr>
          <p:cNvPr id="12" name="Text 9"/>
          <p:cNvSpPr txBox="1"/>
          <p:nvPr/>
        </p:nvSpPr>
        <p:spPr>
          <a:xfrm>
            <a:off x="10725912" y="6400800"/>
            <a:ext cx="914400" cy="228600"/>
          </a:xfrm>
          <a:prstGeom prst="rect">
            <a:avLst/>
          </a:prstGeom>
          <a:noFill/>
          <a:ln/>
        </p:spPr>
        <p:txBody>
          <a:bodyPr wrap="square" lIns="0" tIns="0" rIns="0" bIns="0"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9</a:t>
            </a:r>
            <a:endParaRPr lang="en-US" sz="1000" dirty="0"/>
          </a:p>
        </p:txBody>
      </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8229600" cy="274320"/>
          </a:xfrm>
          <a:prstGeom prst="rect">
            <a:avLst/>
          </a:prstGeom>
          <a:noFill/>
          <a:ln/>
        </p:spPr>
        <p:txBody>
          <a:bodyPr wrap="square" lIns="0" tIns="0" rIns="0" bIns="0" rtlCol="0" anchor="ctr"/>
          <a:lstStyle/>
          <a:p>
            <a:pPr marL="0" indent="0">
              <a:buNone/>
            </a:pPr>
            <a:r>
              <a:rPr lang="en-US" sz="1200" b="1" kern="0" spc="300" dirty="0">
                <a:solidFill>
                  <a:srgbClr val="C2600A"/>
                </a:solidFill>
                <a:latin typeface="Calibri" pitchFamily="34" charset="0"/>
                <a:ea typeface="Calibri" pitchFamily="34" charset="-122"/>
                <a:cs typeface="Calibri" pitchFamily="34" charset="-120"/>
              </a:rPr>
              <a:t>RESULTS &amp; ANALYSIS  ·  FALSE DETECTIONS</a:t>
            </a:r>
            <a:endParaRPr lang="en-US" sz="1200" dirty="0"/>
          </a:p>
        </p:txBody>
      </p:sp>
      <p:sp>
        <p:nvSpPr>
          <p:cNvPr id="3" name="Text 1"/>
          <p:cNvSpPr txBox="1"/>
          <p:nvPr/>
        </p:nvSpPr>
        <p:spPr>
          <a:xfrm>
            <a:off x="548640" y="685800"/>
            <a:ext cx="11064240" cy="685800"/>
          </a:xfrm>
          <a:prstGeom prst="rect">
            <a:avLst/>
          </a:prstGeom>
          <a:noFill/>
          <a:ln/>
        </p:spPr>
        <p:txBody>
          <a:bodyPr wrap="square" lIns="0" tIns="0" rIns="0" bIns="0" rtlCol="0" anchor="t"/>
          <a:lstStyle/>
          <a:p>
            <a:pPr marL="0" indent="0">
              <a:buNone/>
            </a:pPr>
            <a:r>
              <a:rPr lang="en-US" sz="3200" b="1" dirty="0">
                <a:solidFill>
                  <a:srgbClr val="172033"/>
                </a:solidFill>
                <a:latin typeface="Cambria" pitchFamily="34" charset="0"/>
                <a:ea typeface="Cambria" pitchFamily="34" charset="-122"/>
                <a:cs typeface="Cambria" pitchFamily="34" charset="-120"/>
              </a:rPr>
              <a:t>D-FINE-S raises the fewest false alarms</a:t>
            </a:r>
            <a:endParaRPr lang="en-US" sz="3200" dirty="0"/>
          </a:p>
        </p:txBody>
      </p:sp>
      <p:sp>
        <p:nvSpPr>
          <p:cNvPr id="4" name="Shape 2"/>
          <p:cNvSpPr/>
          <p:nvPr/>
        </p:nvSpPr>
        <p:spPr>
          <a:xfrm>
            <a:off x="548640" y="1691640"/>
            <a:ext cx="7040880" cy="4172858"/>
          </a:xfrm>
          <a:prstGeom prst="roundRect">
            <a:avLst>
              <a:gd name="adj" fmla="val 1753"/>
            </a:avLst>
          </a:prstGeom>
          <a:solidFill>
            <a:srgbClr val="FFFFFF">
              <a:alpha val="0"/>
            </a:srgbClr>
          </a:solidFill>
          <a:ln w="12700">
            <a:solidFill>
              <a:srgbClr val="E5E7EB"/>
            </a:solidFill>
            <a:prstDash val="solid"/>
          </a:ln>
        </p:spPr>
        <p:txBody>
          <a:bodyPr/>
          <a:lstStyle/>
          <a:p>
            <a:endParaRPr lang="en-US"/>
          </a:p>
        </p:txBody>
      </p:sp>
      <p:pic>
        <p:nvPicPr>
          <p:cNvPr id="5" name="Image 0" descr="Lollipop chart of false-discovery rate (1 - precision) by architecture, from 29.3% (D-FINE-S) to 37.1% (YOLOv8s ours)"/>
          <p:cNvPicPr>
            <a:picLocks noChangeAspect="1"/>
          </p:cNvPicPr>
          <p:nvPr/>
        </p:nvPicPr>
        <p:blipFill>
          <a:blip r:embed="rId3"/>
          <a:stretch>
            <a:fillRect/>
          </a:stretch>
        </p:blipFill>
        <p:spPr>
          <a:xfrm>
            <a:off x="548640" y="1691640"/>
            <a:ext cx="7040880" cy="4172858"/>
          </a:xfrm>
          <a:prstGeom prst="rect">
            <a:avLst/>
          </a:prstGeom>
        </p:spPr>
      </p:pic>
      <p:sp>
        <p:nvSpPr>
          <p:cNvPr id="6" name="Text 3"/>
          <p:cNvSpPr txBox="1"/>
          <p:nvPr/>
        </p:nvSpPr>
        <p:spPr>
          <a:xfrm>
            <a:off x="7909560" y="1691640"/>
            <a:ext cx="3730752" cy="685800"/>
          </a:xfrm>
          <a:prstGeom prst="rect">
            <a:avLst/>
          </a:prstGeom>
          <a:noFill/>
          <a:ln/>
        </p:spPr>
        <p:txBody>
          <a:bodyPr wrap="square" lIns="0" tIns="0" rIns="0" bIns="0" rtlCol="0" anchor="ctr"/>
          <a:lstStyle/>
          <a:p>
            <a:pPr marL="0" indent="0">
              <a:buNone/>
            </a:pPr>
            <a:r>
              <a:rPr lang="en-US" sz="3400" b="1" dirty="0">
                <a:solidFill>
                  <a:srgbClr val="C2600A"/>
                </a:solidFill>
                <a:latin typeface="Cambria" pitchFamily="34" charset="0"/>
                <a:ea typeface="Cambria" pitchFamily="34" charset="-122"/>
                <a:cs typeface="Cambria" pitchFamily="34" charset="-120"/>
              </a:rPr>
              <a:t>29.3%</a:t>
            </a:r>
            <a:endParaRPr lang="en-US" sz="3400" dirty="0"/>
          </a:p>
        </p:txBody>
      </p:sp>
      <p:sp>
        <p:nvSpPr>
          <p:cNvPr id="7" name="Text 4"/>
          <p:cNvSpPr txBox="1"/>
          <p:nvPr/>
        </p:nvSpPr>
        <p:spPr>
          <a:xfrm>
            <a:off x="7909560" y="2377440"/>
            <a:ext cx="3730752" cy="548640"/>
          </a:xfrm>
          <a:prstGeom prst="rect">
            <a:avLst/>
          </a:prstGeom>
          <a:noFill/>
          <a:ln/>
        </p:spPr>
        <p:txBody>
          <a:bodyPr wrap="square" lIns="0" tIns="0" rIns="0" bIns="0" rtlCol="0" anchor="t"/>
          <a:lstStyle/>
          <a:p>
            <a:pPr marL="0" indent="0">
              <a:buNone/>
            </a:pPr>
            <a:r>
              <a:rPr lang="en-US" sz="1400" dirty="0">
                <a:solidFill>
                  <a:srgbClr val="6B7280"/>
                </a:solidFill>
                <a:latin typeface="Calibri" pitchFamily="34" charset="0"/>
                <a:ea typeface="Calibri" pitchFamily="34" charset="-122"/>
                <a:cs typeface="Calibri" pitchFamily="34" charset="-120"/>
              </a:rPr>
              <a:t>false-discovery rate for D-FINE-S, the lowest (precision 0.707)</a:t>
            </a:r>
            <a:endParaRPr lang="en-US" sz="1400" dirty="0"/>
          </a:p>
        </p:txBody>
      </p:sp>
      <p:sp>
        <p:nvSpPr>
          <p:cNvPr id="8" name="Text 5"/>
          <p:cNvSpPr txBox="1"/>
          <p:nvPr/>
        </p:nvSpPr>
        <p:spPr>
          <a:xfrm>
            <a:off x="7909560" y="3108960"/>
            <a:ext cx="3730752" cy="1645920"/>
          </a:xfrm>
          <a:prstGeom prst="rect">
            <a:avLst/>
          </a:prstGeom>
          <a:noFill/>
          <a:ln/>
        </p:spPr>
        <p:txBody>
          <a:bodyPr wrap="square" lIns="0" tIns="0" rIns="0" bIns="0" rtlCol="0" anchor="t"/>
          <a:lstStyle/>
          <a:p>
            <a:pPr marL="203200" indent="-203200">
              <a:spcAft>
                <a:spcPts val="800"/>
              </a:spcAft>
              <a:buSzPct val="100000"/>
              <a:buChar char="•"/>
            </a:pPr>
            <a:r>
              <a:rPr lang="en-US" sz="1500" dirty="0">
                <a:solidFill>
                  <a:srgbClr val="1F2937"/>
                </a:solidFill>
                <a:latin typeface="Calibri" pitchFamily="34" charset="0"/>
                <a:ea typeface="Calibri" pitchFamily="34" charset="-122"/>
                <a:cs typeface="Calibri" pitchFamily="34" charset="-120"/>
              </a:rPr>
              <a:t>RT-DETRv2-S is close behind (29.7%); YOLOv12s and YOLO-26s tie at 32.0%</a:t>
            </a:r>
            <a:endParaRPr lang="en-US" sz="1500" dirty="0"/>
          </a:p>
          <a:p>
            <a:pPr marL="203200" indent="-203200">
              <a:spcAft>
                <a:spcPts val="800"/>
              </a:spcAft>
              <a:buSzPct val="100000"/>
              <a:buChar char="•"/>
            </a:pPr>
            <a:r>
              <a:rPr lang="en-US" sz="1500" dirty="0">
                <a:solidFill>
                  <a:srgbClr val="1F2937"/>
                </a:solidFill>
                <a:latin typeface="Calibri" pitchFamily="34" charset="0"/>
                <a:ea typeface="Calibri" pitchFamily="34" charset="-122"/>
                <a:cs typeface="Calibri" pitchFamily="34" charset="-120"/>
              </a:rPr>
              <a:t>YOLOv8s (ours) is worst at 37.1%, followed by MS-DETR at 35.7%</a:t>
            </a:r>
            <a:endParaRPr lang="en-US" sz="1500" dirty="0"/>
          </a:p>
        </p:txBody>
      </p:sp>
      <p:sp>
        <p:nvSpPr>
          <p:cNvPr id="9" name="Shape 6"/>
          <p:cNvSpPr/>
          <p:nvPr/>
        </p:nvSpPr>
        <p:spPr>
          <a:xfrm>
            <a:off x="7909560" y="4846320"/>
            <a:ext cx="3730752" cy="987552"/>
          </a:xfrm>
          <a:prstGeom prst="roundRect">
            <a:avLst>
              <a:gd name="adj" fmla="val 11111"/>
            </a:avLst>
          </a:prstGeom>
          <a:solidFill>
            <a:srgbClr val="F3F5F8"/>
          </a:solidFill>
          <a:ln w="12700">
            <a:solidFill>
              <a:srgbClr val="F3F5F8"/>
            </a:solidFill>
            <a:prstDash val="solid"/>
          </a:ln>
        </p:spPr>
        <p:txBody>
          <a:bodyPr/>
          <a:lstStyle/>
          <a:p>
            <a:endParaRPr lang="en-US"/>
          </a:p>
        </p:txBody>
      </p:sp>
      <p:sp>
        <p:nvSpPr>
          <p:cNvPr id="10" name="Text 7"/>
          <p:cNvSpPr txBox="1"/>
          <p:nvPr/>
        </p:nvSpPr>
        <p:spPr>
          <a:xfrm>
            <a:off x="8092440" y="4846320"/>
            <a:ext cx="3383280" cy="987552"/>
          </a:xfrm>
          <a:prstGeom prst="rect">
            <a:avLst/>
          </a:prstGeom>
          <a:noFill/>
          <a:ln/>
        </p:spPr>
        <p:txBody>
          <a:bodyPr wrap="square" lIns="0" tIns="0" rIns="0" bIns="0" rtlCol="0" anchor="ctr"/>
          <a:lstStyle/>
          <a:p>
            <a:pPr marL="0" indent="0">
              <a:buNone/>
            </a:pPr>
            <a:r>
              <a:rPr lang="en-US" sz="1500" b="1" dirty="0">
                <a:solidFill>
                  <a:srgbClr val="172033"/>
                </a:solidFill>
                <a:latin typeface="Calibri" pitchFamily="34" charset="0"/>
                <a:ea typeface="Calibri" pitchFamily="34" charset="-122"/>
                <a:cs typeface="Calibri" pitchFamily="34" charset="-120"/>
              </a:rPr>
              <a:t>Even the best model still flags about 3 false boxes in every 10.</a:t>
            </a:r>
            <a:endParaRPr lang="en-US" sz="1500" dirty="0"/>
          </a:p>
        </p:txBody>
      </p:sp>
      <p:sp>
        <p:nvSpPr>
          <p:cNvPr id="11" name="Text 8"/>
          <p:cNvSpPr txBox="1"/>
          <p:nvPr/>
        </p:nvSpPr>
        <p:spPr>
          <a:xfrm>
            <a:off x="548640" y="6400800"/>
            <a:ext cx="5486400" cy="228600"/>
          </a:xfrm>
          <a:prstGeom prst="rect">
            <a:avLst/>
          </a:prstGeom>
          <a:noFill/>
          <a:ln/>
        </p:spPr>
        <p:txBody>
          <a:bodyPr wrap="square" lIns="0" tIns="0" rIns="0" bIns="0" rtlCol="0" anchor="ctr"/>
          <a:lstStyle/>
          <a:p>
            <a:pPr marL="0" indent="0">
              <a:buNone/>
            </a:pPr>
            <a:r>
              <a:rPr lang="en-US" sz="1000" dirty="0">
                <a:solidFill>
                  <a:srgbClr val="6B7280"/>
                </a:solidFill>
                <a:latin typeface="Calibri" pitchFamily="34" charset="0"/>
                <a:ea typeface="Calibri" pitchFamily="34" charset="-122"/>
                <a:cs typeface="Calibri" pitchFamily="34" charset="-120"/>
              </a:rPr>
              <a:t>Automated Skin Lesion Detection in TBP</a:t>
            </a:r>
            <a:endParaRPr lang="en-US" sz="1000" dirty="0"/>
          </a:p>
        </p:txBody>
      </p:sp>
      <p:sp>
        <p:nvSpPr>
          <p:cNvPr id="12" name="Text 9"/>
          <p:cNvSpPr txBox="1"/>
          <p:nvPr/>
        </p:nvSpPr>
        <p:spPr>
          <a:xfrm>
            <a:off x="10725912" y="6400800"/>
            <a:ext cx="914400" cy="228600"/>
          </a:xfrm>
          <a:prstGeom prst="rect">
            <a:avLst/>
          </a:prstGeom>
          <a:noFill/>
          <a:ln/>
        </p:spPr>
        <p:txBody>
          <a:bodyPr wrap="square" lIns="0" tIns="0" rIns="0" bIns="0"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10</a:t>
            </a:r>
            <a:endParaRPr lang="en-US" sz="1000" dirty="0"/>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8229600" cy="274320"/>
          </a:xfrm>
          <a:prstGeom prst="rect">
            <a:avLst/>
          </a:prstGeom>
          <a:noFill/>
          <a:ln/>
        </p:spPr>
        <p:txBody>
          <a:bodyPr wrap="square" lIns="0" tIns="0" rIns="0" bIns="0" rtlCol="0" anchor="ctr"/>
          <a:lstStyle/>
          <a:p>
            <a:pPr marL="0" indent="0">
              <a:buNone/>
            </a:pPr>
            <a:r>
              <a:rPr lang="en-US" sz="1200" b="1" kern="0" spc="300" dirty="0">
                <a:solidFill>
                  <a:srgbClr val="C2600A"/>
                </a:solidFill>
                <a:latin typeface="Calibri" pitchFamily="34" charset="0"/>
                <a:ea typeface="Calibri" pitchFamily="34" charset="-122"/>
                <a:cs typeface="Calibri" pitchFamily="34" charset="-120"/>
              </a:rPr>
              <a:t>RESULTS &amp; ANALYSIS  ·  ERROR TRADE-OFF</a:t>
            </a:r>
            <a:endParaRPr lang="en-US" sz="1200" dirty="0"/>
          </a:p>
        </p:txBody>
      </p:sp>
      <p:sp>
        <p:nvSpPr>
          <p:cNvPr id="3" name="Text 1"/>
          <p:cNvSpPr txBox="1"/>
          <p:nvPr/>
        </p:nvSpPr>
        <p:spPr>
          <a:xfrm>
            <a:off x="548640" y="685800"/>
            <a:ext cx="11064240" cy="685800"/>
          </a:xfrm>
          <a:prstGeom prst="rect">
            <a:avLst/>
          </a:prstGeom>
          <a:noFill/>
          <a:ln/>
        </p:spPr>
        <p:txBody>
          <a:bodyPr wrap="square" lIns="0" tIns="0" rIns="0" bIns="0" rtlCol="0" anchor="t"/>
          <a:lstStyle/>
          <a:p>
            <a:pPr marL="0" indent="0">
              <a:buNone/>
            </a:pPr>
            <a:r>
              <a:rPr lang="en-US" sz="3200" b="1" dirty="0">
                <a:solidFill>
                  <a:srgbClr val="172033"/>
                </a:solidFill>
                <a:latin typeface="Cambria" pitchFamily="34" charset="0"/>
                <a:ea typeface="Cambria" pitchFamily="34" charset="-122"/>
                <a:cs typeface="Cambria" pitchFamily="34" charset="-120"/>
              </a:rPr>
              <a:t>Two models define the error trade-off</a:t>
            </a:r>
            <a:endParaRPr lang="en-US" sz="3200" dirty="0"/>
          </a:p>
        </p:txBody>
      </p:sp>
      <p:sp>
        <p:nvSpPr>
          <p:cNvPr id="4" name="Shape 2"/>
          <p:cNvSpPr/>
          <p:nvPr/>
        </p:nvSpPr>
        <p:spPr>
          <a:xfrm>
            <a:off x="548640" y="1691640"/>
            <a:ext cx="5212080" cy="4203111"/>
          </a:xfrm>
          <a:prstGeom prst="roundRect">
            <a:avLst>
              <a:gd name="adj" fmla="val 1740"/>
            </a:avLst>
          </a:prstGeom>
          <a:solidFill>
            <a:srgbClr val="FFFFFF">
              <a:alpha val="0"/>
            </a:srgbClr>
          </a:solidFill>
          <a:ln w="12700">
            <a:solidFill>
              <a:srgbClr val="E5E7EB"/>
            </a:solidFill>
            <a:prstDash val="solid"/>
          </a:ln>
        </p:spPr>
        <p:txBody>
          <a:bodyPr/>
          <a:lstStyle/>
          <a:p>
            <a:endParaRPr lang="en-US"/>
          </a:p>
        </p:txBody>
      </p:sp>
      <p:pic>
        <p:nvPicPr>
          <p:cNvPr id="5" name="Image 0" descr="Scatter plot of missed-detection rate versus false-discovery rate for all architectures; bottom-left is best; YOLOv12s and D-FINE-S highlighted"/>
          <p:cNvPicPr>
            <a:picLocks noChangeAspect="1"/>
          </p:cNvPicPr>
          <p:nvPr/>
        </p:nvPicPr>
        <p:blipFill>
          <a:blip r:embed="rId3"/>
          <a:stretch>
            <a:fillRect/>
          </a:stretch>
        </p:blipFill>
        <p:spPr>
          <a:xfrm>
            <a:off x="548640" y="1691640"/>
            <a:ext cx="5212080" cy="4203111"/>
          </a:xfrm>
          <a:prstGeom prst="rect">
            <a:avLst/>
          </a:prstGeom>
        </p:spPr>
      </p:pic>
      <p:sp>
        <p:nvSpPr>
          <p:cNvPr id="6" name="Shape 3"/>
          <p:cNvSpPr/>
          <p:nvPr/>
        </p:nvSpPr>
        <p:spPr>
          <a:xfrm>
            <a:off x="6217920" y="1691640"/>
            <a:ext cx="2624328" cy="1280160"/>
          </a:xfrm>
          <a:prstGeom prst="roundRect">
            <a:avLst>
              <a:gd name="adj" fmla="val 8571"/>
            </a:avLst>
          </a:prstGeom>
          <a:solidFill>
            <a:srgbClr val="DCE8F5"/>
          </a:solidFill>
          <a:ln w="12700">
            <a:solidFill>
              <a:srgbClr val="DCE8F5"/>
            </a:solidFill>
            <a:prstDash val="solid"/>
          </a:ln>
        </p:spPr>
        <p:txBody>
          <a:bodyPr/>
          <a:lstStyle/>
          <a:p>
            <a:endParaRPr lang="en-US"/>
          </a:p>
        </p:txBody>
      </p:sp>
      <p:sp>
        <p:nvSpPr>
          <p:cNvPr id="7" name="Text 4"/>
          <p:cNvSpPr txBox="1"/>
          <p:nvPr/>
        </p:nvSpPr>
        <p:spPr>
          <a:xfrm>
            <a:off x="6400800" y="1783080"/>
            <a:ext cx="2286000" cy="411480"/>
          </a:xfrm>
          <a:prstGeom prst="rect">
            <a:avLst/>
          </a:prstGeom>
          <a:noFill/>
          <a:ln/>
        </p:spPr>
        <p:txBody>
          <a:bodyPr wrap="square" lIns="0" tIns="0" rIns="0" bIns="0" rtlCol="0" anchor="ctr"/>
          <a:lstStyle/>
          <a:p>
            <a:pPr marL="0" indent="0">
              <a:buNone/>
            </a:pPr>
            <a:r>
              <a:rPr lang="en-US" sz="1500" b="1" dirty="0">
                <a:solidFill>
                  <a:srgbClr val="2E6DB0"/>
                </a:solidFill>
                <a:latin typeface="Calibri" pitchFamily="34" charset="0"/>
                <a:ea typeface="Calibri" pitchFamily="34" charset="-122"/>
                <a:cs typeface="Calibri" pitchFamily="34" charset="-120"/>
              </a:rPr>
              <a:t>Recall-first: YOLOv12s</a:t>
            </a:r>
            <a:endParaRPr lang="en-US" sz="1500" dirty="0"/>
          </a:p>
        </p:txBody>
      </p:sp>
      <p:sp>
        <p:nvSpPr>
          <p:cNvPr id="8" name="Text 5"/>
          <p:cNvSpPr txBox="1"/>
          <p:nvPr/>
        </p:nvSpPr>
        <p:spPr>
          <a:xfrm>
            <a:off x="6400800" y="2194560"/>
            <a:ext cx="2286000" cy="731520"/>
          </a:xfrm>
          <a:prstGeom prst="rect">
            <a:avLst/>
          </a:prstGeom>
          <a:noFill/>
          <a:ln/>
        </p:spPr>
        <p:txBody>
          <a:bodyPr wrap="square" lIns="0" tIns="0" rIns="0" bIns="0" rtlCol="0" anchor="t"/>
          <a:lstStyle/>
          <a:p>
            <a:pPr marL="0" indent="0">
              <a:buNone/>
            </a:pPr>
            <a:r>
              <a:rPr lang="en-US" sz="1300" dirty="0">
                <a:solidFill>
                  <a:srgbClr val="1F2937"/>
                </a:solidFill>
                <a:latin typeface="Calibri" pitchFamily="34" charset="0"/>
                <a:ea typeface="Calibri" pitchFamily="34" charset="-122"/>
                <a:cs typeface="Calibri" pitchFamily="34" charset="-120"/>
              </a:rPr>
              <a:t>Misses 39.6%</a:t>
            </a:r>
            <a:endParaRPr lang="en-US" sz="1300" dirty="0"/>
          </a:p>
          <a:p>
            <a:pPr marL="0" indent="0">
              <a:buNone/>
            </a:pPr>
            <a:r>
              <a:rPr lang="en-US" sz="1300" dirty="0">
                <a:solidFill>
                  <a:srgbClr val="1F2937"/>
                </a:solidFill>
                <a:latin typeface="Calibri" pitchFamily="34" charset="0"/>
                <a:ea typeface="Calibri" pitchFamily="34" charset="-122"/>
                <a:cs typeface="Calibri" pitchFamily="34" charset="-120"/>
              </a:rPr>
              <a:t>False alarms 32.0%</a:t>
            </a:r>
            <a:endParaRPr lang="en-US" sz="1300" dirty="0"/>
          </a:p>
          <a:p>
            <a:pPr marL="0" indent="0">
              <a:buNone/>
            </a:pPr>
            <a:r>
              <a:rPr lang="en-US" sz="1300" dirty="0">
                <a:solidFill>
                  <a:srgbClr val="1F2937"/>
                </a:solidFill>
                <a:latin typeface="Calibri" pitchFamily="34" charset="0"/>
                <a:ea typeface="Calibri" pitchFamily="34" charset="-122"/>
                <a:cs typeface="Calibri" pitchFamily="34" charset="-120"/>
              </a:rPr>
              <a:t>F1 0.640</a:t>
            </a:r>
            <a:endParaRPr lang="en-US" sz="1300" dirty="0"/>
          </a:p>
        </p:txBody>
      </p:sp>
      <p:sp>
        <p:nvSpPr>
          <p:cNvPr id="9" name="Shape 6"/>
          <p:cNvSpPr/>
          <p:nvPr/>
        </p:nvSpPr>
        <p:spPr>
          <a:xfrm>
            <a:off x="9015984" y="1691640"/>
            <a:ext cx="2624328" cy="1280160"/>
          </a:xfrm>
          <a:prstGeom prst="roundRect">
            <a:avLst>
              <a:gd name="adj" fmla="val 8571"/>
            </a:avLst>
          </a:prstGeom>
          <a:solidFill>
            <a:srgbClr val="FBE9DA"/>
          </a:solidFill>
          <a:ln w="12700">
            <a:solidFill>
              <a:srgbClr val="FBE9DA"/>
            </a:solidFill>
            <a:prstDash val="solid"/>
          </a:ln>
        </p:spPr>
        <p:txBody>
          <a:bodyPr/>
          <a:lstStyle/>
          <a:p>
            <a:endParaRPr lang="en-US"/>
          </a:p>
        </p:txBody>
      </p:sp>
      <p:sp>
        <p:nvSpPr>
          <p:cNvPr id="10" name="Text 7"/>
          <p:cNvSpPr txBox="1"/>
          <p:nvPr/>
        </p:nvSpPr>
        <p:spPr>
          <a:xfrm>
            <a:off x="9198864" y="1783080"/>
            <a:ext cx="2286000" cy="411480"/>
          </a:xfrm>
          <a:prstGeom prst="rect">
            <a:avLst/>
          </a:prstGeom>
          <a:noFill/>
          <a:ln/>
        </p:spPr>
        <p:txBody>
          <a:bodyPr wrap="square" lIns="0" tIns="0" rIns="0" bIns="0" rtlCol="0" anchor="ctr"/>
          <a:lstStyle/>
          <a:p>
            <a:pPr marL="0" indent="0">
              <a:buNone/>
            </a:pPr>
            <a:r>
              <a:rPr lang="en-US" sz="1500" b="1" dirty="0">
                <a:solidFill>
                  <a:srgbClr val="C2600A"/>
                </a:solidFill>
                <a:latin typeface="Calibri" pitchFamily="34" charset="0"/>
                <a:ea typeface="Calibri" pitchFamily="34" charset="-122"/>
                <a:cs typeface="Calibri" pitchFamily="34" charset="-120"/>
              </a:rPr>
              <a:t>Precision-first: D-FINE-S</a:t>
            </a:r>
            <a:endParaRPr lang="en-US" sz="1500" dirty="0"/>
          </a:p>
        </p:txBody>
      </p:sp>
      <p:sp>
        <p:nvSpPr>
          <p:cNvPr id="11" name="Text 8"/>
          <p:cNvSpPr txBox="1"/>
          <p:nvPr/>
        </p:nvSpPr>
        <p:spPr>
          <a:xfrm>
            <a:off x="9198864" y="2194560"/>
            <a:ext cx="2286000" cy="731520"/>
          </a:xfrm>
          <a:prstGeom prst="rect">
            <a:avLst/>
          </a:prstGeom>
          <a:noFill/>
          <a:ln/>
        </p:spPr>
        <p:txBody>
          <a:bodyPr wrap="square" lIns="0" tIns="0" rIns="0" bIns="0" rtlCol="0" anchor="t"/>
          <a:lstStyle/>
          <a:p>
            <a:pPr marL="0" indent="0">
              <a:buNone/>
            </a:pPr>
            <a:r>
              <a:rPr lang="en-US" sz="1300" dirty="0">
                <a:solidFill>
                  <a:srgbClr val="1F2937"/>
                </a:solidFill>
                <a:latin typeface="Calibri" pitchFamily="34" charset="0"/>
                <a:ea typeface="Calibri" pitchFamily="34" charset="-122"/>
                <a:cs typeface="Calibri" pitchFamily="34" charset="-120"/>
              </a:rPr>
              <a:t>Misses 41.7%</a:t>
            </a:r>
            <a:endParaRPr lang="en-US" sz="1300" dirty="0"/>
          </a:p>
          <a:p>
            <a:pPr marL="0" indent="0">
              <a:buNone/>
            </a:pPr>
            <a:r>
              <a:rPr lang="en-US" sz="1300" dirty="0">
                <a:solidFill>
                  <a:srgbClr val="1F2937"/>
                </a:solidFill>
                <a:latin typeface="Calibri" pitchFamily="34" charset="0"/>
                <a:ea typeface="Calibri" pitchFamily="34" charset="-122"/>
                <a:cs typeface="Calibri" pitchFamily="34" charset="-120"/>
              </a:rPr>
              <a:t>False alarms 29.3%</a:t>
            </a:r>
            <a:endParaRPr lang="en-US" sz="1300" dirty="0"/>
          </a:p>
          <a:p>
            <a:pPr marL="0" indent="0">
              <a:buNone/>
            </a:pPr>
            <a:r>
              <a:rPr lang="en-US" sz="1300" dirty="0">
                <a:solidFill>
                  <a:srgbClr val="1F2937"/>
                </a:solidFill>
                <a:latin typeface="Calibri" pitchFamily="34" charset="0"/>
                <a:ea typeface="Calibri" pitchFamily="34" charset="-122"/>
                <a:cs typeface="Calibri" pitchFamily="34" charset="-120"/>
              </a:rPr>
              <a:t>mAP50 0.674</a:t>
            </a:r>
            <a:endParaRPr lang="en-US" sz="1300" dirty="0"/>
          </a:p>
        </p:txBody>
      </p:sp>
      <p:sp>
        <p:nvSpPr>
          <p:cNvPr id="12" name="Text 9"/>
          <p:cNvSpPr txBox="1"/>
          <p:nvPr/>
        </p:nvSpPr>
        <p:spPr>
          <a:xfrm>
            <a:off x="6217920" y="3383280"/>
            <a:ext cx="5422392" cy="1600200"/>
          </a:xfrm>
          <a:prstGeom prst="rect">
            <a:avLst/>
          </a:prstGeom>
          <a:noFill/>
          <a:ln/>
        </p:spPr>
        <p:txBody>
          <a:bodyPr wrap="square" lIns="0" tIns="0" rIns="0" bIns="0" rtlCol="0" anchor="t"/>
          <a:lstStyle/>
          <a:p>
            <a:pPr marL="203200" indent="-203200">
              <a:spcAft>
                <a:spcPts val="800"/>
              </a:spcAft>
              <a:buSzPct val="100000"/>
              <a:buChar char="•"/>
            </a:pPr>
            <a:r>
              <a:rPr lang="en-US" sz="1400" dirty="0">
                <a:solidFill>
                  <a:srgbClr val="1F2937"/>
                </a:solidFill>
                <a:latin typeface="Calibri" pitchFamily="34" charset="0"/>
                <a:ea typeface="Calibri" pitchFamily="34" charset="-122"/>
                <a:cs typeface="Calibri" pitchFamily="34" charset="-120"/>
              </a:rPr>
              <a:t>Bottom-left is best; the dashed line traces the best available trade-offs</a:t>
            </a:r>
            <a:endParaRPr lang="en-US" sz="1400" dirty="0"/>
          </a:p>
          <a:p>
            <a:pPr marL="203200" indent="-203200">
              <a:spcAft>
                <a:spcPts val="800"/>
              </a:spcAft>
              <a:buSzPct val="100000"/>
              <a:buChar char="•"/>
            </a:pPr>
            <a:r>
              <a:rPr lang="en-US" sz="1400" dirty="0">
                <a:solidFill>
                  <a:srgbClr val="1F2937"/>
                </a:solidFill>
                <a:latin typeface="Calibri" pitchFamily="34" charset="0"/>
                <a:ea typeface="Calibri" pitchFamily="34" charset="-122"/>
                <a:cs typeface="Calibri" pitchFamily="34" charset="-120"/>
              </a:rPr>
              <a:t>YOLO-26s, MS-DETR and RT-DETRv2-S sit behind it, matched or beaten on both axes</a:t>
            </a:r>
            <a:endParaRPr lang="en-US" sz="1400" dirty="0"/>
          </a:p>
        </p:txBody>
      </p:sp>
      <p:sp>
        <p:nvSpPr>
          <p:cNvPr id="13" name="Shape 10"/>
          <p:cNvSpPr/>
          <p:nvPr/>
        </p:nvSpPr>
        <p:spPr>
          <a:xfrm>
            <a:off x="6217920" y="5029200"/>
            <a:ext cx="5422392" cy="868680"/>
          </a:xfrm>
          <a:prstGeom prst="roundRect">
            <a:avLst>
              <a:gd name="adj" fmla="val 12632"/>
            </a:avLst>
          </a:prstGeom>
          <a:solidFill>
            <a:srgbClr val="F3F5F8"/>
          </a:solidFill>
          <a:ln w="12700">
            <a:solidFill>
              <a:srgbClr val="F3F5F8"/>
            </a:solidFill>
            <a:prstDash val="solid"/>
          </a:ln>
        </p:spPr>
        <p:txBody>
          <a:bodyPr/>
          <a:lstStyle/>
          <a:p>
            <a:endParaRPr lang="en-US"/>
          </a:p>
        </p:txBody>
      </p:sp>
      <p:sp>
        <p:nvSpPr>
          <p:cNvPr id="14" name="Text 11"/>
          <p:cNvSpPr txBox="1"/>
          <p:nvPr/>
        </p:nvSpPr>
        <p:spPr>
          <a:xfrm>
            <a:off x="6400800" y="5029200"/>
            <a:ext cx="5074920" cy="868680"/>
          </a:xfrm>
          <a:prstGeom prst="rect">
            <a:avLst/>
          </a:prstGeom>
          <a:noFill/>
          <a:ln/>
        </p:spPr>
        <p:txBody>
          <a:bodyPr wrap="square" lIns="0" tIns="0" rIns="0" bIns="0" rtlCol="0" anchor="ctr"/>
          <a:lstStyle/>
          <a:p>
            <a:pPr marL="0" indent="0">
              <a:buNone/>
            </a:pPr>
            <a:r>
              <a:rPr lang="en-US" sz="1400" b="1" dirty="0">
                <a:solidFill>
                  <a:srgbClr val="172033"/>
                </a:solidFill>
                <a:latin typeface="Calibri" pitchFamily="34" charset="0"/>
                <a:ea typeface="Calibri" pitchFamily="34" charset="-122"/>
                <a:cs typeface="Calibri" pitchFamily="34" charset="-120"/>
              </a:rPr>
              <a:t>Primary model: D-FINE-S. Choose YOLOv12s when minimising missed lesions is the overriding priority.</a:t>
            </a:r>
            <a:endParaRPr lang="en-US" sz="1400" dirty="0"/>
          </a:p>
        </p:txBody>
      </p:sp>
      <p:sp>
        <p:nvSpPr>
          <p:cNvPr id="15" name="Text 12"/>
          <p:cNvSpPr txBox="1"/>
          <p:nvPr/>
        </p:nvSpPr>
        <p:spPr>
          <a:xfrm>
            <a:off x="548640" y="6400800"/>
            <a:ext cx="5486400" cy="228600"/>
          </a:xfrm>
          <a:prstGeom prst="rect">
            <a:avLst/>
          </a:prstGeom>
          <a:noFill/>
          <a:ln/>
        </p:spPr>
        <p:txBody>
          <a:bodyPr wrap="square" lIns="0" tIns="0" rIns="0" bIns="0" rtlCol="0" anchor="ctr"/>
          <a:lstStyle/>
          <a:p>
            <a:pPr marL="0" indent="0">
              <a:buNone/>
            </a:pPr>
            <a:r>
              <a:rPr lang="en-US" sz="1000" dirty="0">
                <a:solidFill>
                  <a:srgbClr val="6B7280"/>
                </a:solidFill>
                <a:latin typeface="Calibri" pitchFamily="34" charset="0"/>
                <a:ea typeface="Calibri" pitchFamily="34" charset="-122"/>
                <a:cs typeface="Calibri" pitchFamily="34" charset="-120"/>
              </a:rPr>
              <a:t>Automated Skin Lesion Detection in TBP</a:t>
            </a:r>
            <a:endParaRPr lang="en-US" sz="1000" dirty="0"/>
          </a:p>
        </p:txBody>
      </p:sp>
      <p:sp>
        <p:nvSpPr>
          <p:cNvPr id="16" name="Text 13"/>
          <p:cNvSpPr txBox="1"/>
          <p:nvPr/>
        </p:nvSpPr>
        <p:spPr>
          <a:xfrm>
            <a:off x="10725912" y="6400800"/>
            <a:ext cx="914400" cy="228600"/>
          </a:xfrm>
          <a:prstGeom prst="rect">
            <a:avLst/>
          </a:prstGeom>
          <a:noFill/>
          <a:ln/>
        </p:spPr>
        <p:txBody>
          <a:bodyPr wrap="square" lIns="0" tIns="0" rIns="0" bIns="0"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11</a:t>
            </a:r>
            <a:endParaRPr lang="en-US" sz="1000" dirty="0"/>
          </a:p>
        </p:txBody>
      </p:sp>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F3586-EAE3-6082-062B-0FB9F62DF29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D89379B1-59EE-42B5-AD5D-7DD7B88B88BF}"/>
              </a:ext>
            </a:extLst>
          </p:cNvPr>
          <p:cNvSpPr txBox="1"/>
          <p:nvPr/>
        </p:nvSpPr>
        <p:spPr>
          <a:xfrm>
            <a:off x="548640" y="384048"/>
            <a:ext cx="8229600" cy="274320"/>
          </a:xfrm>
          <a:prstGeom prst="rect">
            <a:avLst/>
          </a:prstGeom>
          <a:noFill/>
          <a:ln/>
        </p:spPr>
        <p:txBody>
          <a:bodyPr wrap="square" lIns="0" tIns="0" rIns="0" bIns="0" rtlCol="0" anchor="ctr"/>
          <a:lstStyle/>
          <a:p>
            <a:pPr marL="0" indent="0">
              <a:buNone/>
            </a:pPr>
            <a:r>
              <a:rPr lang="en-US" sz="1200" b="1" kern="0" spc="300" dirty="0">
                <a:solidFill>
                  <a:srgbClr val="C2600A"/>
                </a:solidFill>
                <a:latin typeface="Calibri" pitchFamily="34" charset="0"/>
                <a:ea typeface="Calibri" pitchFamily="34" charset="-122"/>
                <a:cs typeface="Calibri" pitchFamily="34" charset="-120"/>
              </a:rPr>
              <a:t>RESULTS &amp; ANALYSIS  ·  EIGEN-CAM</a:t>
            </a:r>
            <a:endParaRPr lang="en-US" sz="1200" dirty="0"/>
          </a:p>
        </p:txBody>
      </p:sp>
      <p:sp>
        <p:nvSpPr>
          <p:cNvPr id="3" name="Text 1">
            <a:extLst>
              <a:ext uri="{FF2B5EF4-FFF2-40B4-BE49-F238E27FC236}">
                <a16:creationId xmlns:a16="http://schemas.microsoft.com/office/drawing/2014/main" id="{7C2E6C26-1A47-F351-A9EF-85EDED0908B4}"/>
              </a:ext>
            </a:extLst>
          </p:cNvPr>
          <p:cNvSpPr txBox="1"/>
          <p:nvPr/>
        </p:nvSpPr>
        <p:spPr>
          <a:xfrm>
            <a:off x="548640" y="685800"/>
            <a:ext cx="11064240" cy="685800"/>
          </a:xfrm>
          <a:prstGeom prst="rect">
            <a:avLst/>
          </a:prstGeom>
          <a:noFill/>
          <a:ln/>
        </p:spPr>
        <p:txBody>
          <a:bodyPr wrap="square" lIns="0" tIns="0" rIns="0" bIns="0" rtlCol="0" anchor="t"/>
          <a:lstStyle/>
          <a:p>
            <a:pPr marL="0" indent="0">
              <a:buNone/>
            </a:pPr>
            <a:r>
              <a:rPr lang="en-US" sz="3200" b="1" dirty="0">
                <a:solidFill>
                  <a:srgbClr val="172033"/>
                </a:solidFill>
                <a:latin typeface="Cambria" pitchFamily="34" charset="0"/>
                <a:ea typeface="Cambria" pitchFamily="34" charset="-122"/>
                <a:cs typeface="Cambria" pitchFamily="34" charset="-120"/>
              </a:rPr>
              <a:t>XAI tells a different story</a:t>
            </a:r>
            <a:endParaRPr lang="en-US" sz="3200" dirty="0"/>
          </a:p>
        </p:txBody>
      </p:sp>
      <p:sp>
        <p:nvSpPr>
          <p:cNvPr id="13" name="Shape 10">
            <a:extLst>
              <a:ext uri="{FF2B5EF4-FFF2-40B4-BE49-F238E27FC236}">
                <a16:creationId xmlns:a16="http://schemas.microsoft.com/office/drawing/2014/main" id="{AE744B70-8854-893E-E2B0-D8E11C757880}"/>
              </a:ext>
            </a:extLst>
          </p:cNvPr>
          <p:cNvSpPr/>
          <p:nvPr/>
        </p:nvSpPr>
        <p:spPr>
          <a:xfrm>
            <a:off x="1373560" y="5029200"/>
            <a:ext cx="9280833" cy="868680"/>
          </a:xfrm>
          <a:prstGeom prst="roundRect">
            <a:avLst>
              <a:gd name="adj" fmla="val 12632"/>
            </a:avLst>
          </a:prstGeom>
          <a:solidFill>
            <a:srgbClr val="F3F5F8"/>
          </a:solidFill>
          <a:ln w="12700">
            <a:solidFill>
              <a:srgbClr val="F3F5F8"/>
            </a:solidFill>
            <a:prstDash val="solid"/>
          </a:ln>
        </p:spPr>
        <p:txBody>
          <a:bodyPr/>
          <a:lstStyle/>
          <a:p>
            <a:endParaRPr lang="en-US"/>
          </a:p>
        </p:txBody>
      </p:sp>
      <p:sp>
        <p:nvSpPr>
          <p:cNvPr id="14" name="Text 11">
            <a:extLst>
              <a:ext uri="{FF2B5EF4-FFF2-40B4-BE49-F238E27FC236}">
                <a16:creationId xmlns:a16="http://schemas.microsoft.com/office/drawing/2014/main" id="{DC5C968A-441B-A5DE-0486-D230573FA66C}"/>
              </a:ext>
            </a:extLst>
          </p:cNvPr>
          <p:cNvSpPr txBox="1"/>
          <p:nvPr/>
        </p:nvSpPr>
        <p:spPr>
          <a:xfrm>
            <a:off x="1537607" y="5029200"/>
            <a:ext cx="8929008" cy="868680"/>
          </a:xfrm>
          <a:prstGeom prst="rect">
            <a:avLst/>
          </a:prstGeom>
          <a:noFill/>
          <a:ln/>
        </p:spPr>
        <p:txBody>
          <a:bodyPr wrap="square" lIns="0" tIns="0" rIns="0" bIns="0" rtlCol="0" anchor="ctr"/>
          <a:lstStyle/>
          <a:p>
            <a:pPr algn="ctr"/>
            <a:r>
              <a:rPr lang="en-US" sz="1600" b="1" dirty="0">
                <a:solidFill>
                  <a:srgbClr val="1F2937"/>
                </a:solidFill>
                <a:latin typeface="Calibri" pitchFamily="34" charset="0"/>
                <a:ea typeface="Calibri" pitchFamily="34" charset="-122"/>
                <a:cs typeface="Calibri" pitchFamily="34" charset="-120"/>
              </a:rPr>
              <a:t>D-FINE-S activations are lesion-focused; YOLOv12s shows signs of the Clever Hans effect</a:t>
            </a:r>
            <a:endParaRPr lang="en-US" sz="1600" b="1" dirty="0"/>
          </a:p>
        </p:txBody>
      </p:sp>
      <p:sp>
        <p:nvSpPr>
          <p:cNvPr id="15" name="Text 12">
            <a:extLst>
              <a:ext uri="{FF2B5EF4-FFF2-40B4-BE49-F238E27FC236}">
                <a16:creationId xmlns:a16="http://schemas.microsoft.com/office/drawing/2014/main" id="{DB7C12CE-8D49-BC54-5CD7-C173A840BA7B}"/>
              </a:ext>
            </a:extLst>
          </p:cNvPr>
          <p:cNvSpPr txBox="1"/>
          <p:nvPr/>
        </p:nvSpPr>
        <p:spPr>
          <a:xfrm>
            <a:off x="548640" y="6400800"/>
            <a:ext cx="5486400" cy="228600"/>
          </a:xfrm>
          <a:prstGeom prst="rect">
            <a:avLst/>
          </a:prstGeom>
          <a:noFill/>
          <a:ln/>
        </p:spPr>
        <p:txBody>
          <a:bodyPr wrap="square" lIns="0" tIns="0" rIns="0" bIns="0" rtlCol="0" anchor="ctr"/>
          <a:lstStyle/>
          <a:p>
            <a:pPr marL="0" indent="0">
              <a:buNone/>
            </a:pPr>
            <a:r>
              <a:rPr lang="en-US" sz="1000" dirty="0">
                <a:solidFill>
                  <a:srgbClr val="6B7280"/>
                </a:solidFill>
                <a:latin typeface="Calibri" pitchFamily="34" charset="0"/>
                <a:ea typeface="Calibri" pitchFamily="34" charset="-122"/>
                <a:cs typeface="Calibri" pitchFamily="34" charset="-120"/>
              </a:rPr>
              <a:t>Automated Skin Lesion Detection in TBP</a:t>
            </a:r>
            <a:endParaRPr lang="en-US" sz="1000" dirty="0"/>
          </a:p>
        </p:txBody>
      </p:sp>
      <p:sp>
        <p:nvSpPr>
          <p:cNvPr id="16" name="Text 13">
            <a:extLst>
              <a:ext uri="{FF2B5EF4-FFF2-40B4-BE49-F238E27FC236}">
                <a16:creationId xmlns:a16="http://schemas.microsoft.com/office/drawing/2014/main" id="{762F6359-E6E4-FA3B-6901-FE3BFD9C9EAD}"/>
              </a:ext>
            </a:extLst>
          </p:cNvPr>
          <p:cNvSpPr txBox="1"/>
          <p:nvPr/>
        </p:nvSpPr>
        <p:spPr>
          <a:xfrm>
            <a:off x="10725912" y="6400800"/>
            <a:ext cx="914400" cy="228600"/>
          </a:xfrm>
          <a:prstGeom prst="rect">
            <a:avLst/>
          </a:prstGeom>
          <a:noFill/>
          <a:ln/>
        </p:spPr>
        <p:txBody>
          <a:bodyPr wrap="square" lIns="0" tIns="0" rIns="0" bIns="0"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11</a:t>
            </a:r>
            <a:endParaRPr lang="en-US" sz="1000" dirty="0"/>
          </a:p>
        </p:txBody>
      </p:sp>
      <p:pic>
        <p:nvPicPr>
          <p:cNvPr id="18" name="Picture 17">
            <a:extLst>
              <a:ext uri="{FF2B5EF4-FFF2-40B4-BE49-F238E27FC236}">
                <a16:creationId xmlns:a16="http://schemas.microsoft.com/office/drawing/2014/main" id="{6F358B19-1F8C-8FFF-6C1E-CFBE12C1F9D6}"/>
              </a:ext>
            </a:extLst>
          </p:cNvPr>
          <p:cNvPicPr>
            <a:picLocks noChangeAspect="1"/>
          </p:cNvPicPr>
          <p:nvPr/>
        </p:nvPicPr>
        <p:blipFill>
          <a:blip r:embed="rId3"/>
          <a:stretch>
            <a:fillRect/>
          </a:stretch>
        </p:blipFill>
        <p:spPr>
          <a:xfrm>
            <a:off x="119743" y="1512359"/>
            <a:ext cx="11898086" cy="3376082"/>
          </a:xfrm>
          <a:prstGeom prst="rect">
            <a:avLst/>
          </a:prstGeom>
        </p:spPr>
      </p:pic>
    </p:spTree>
    <p:extLst>
      <p:ext uri="{BB962C8B-B14F-4D97-AF65-F5344CB8AC3E}">
        <p14:creationId xmlns:p14="http://schemas.microsoft.com/office/powerpoint/2010/main" val="3190761064"/>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172033"/>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8229600" cy="274320"/>
          </a:xfrm>
          <a:prstGeom prst="rect">
            <a:avLst/>
          </a:prstGeom>
          <a:noFill/>
          <a:ln/>
        </p:spPr>
        <p:txBody>
          <a:bodyPr wrap="square" lIns="0" tIns="0" rIns="0" bIns="0" rtlCol="0" anchor="ctr"/>
          <a:lstStyle/>
          <a:p>
            <a:pPr marL="0" indent="0">
              <a:buNone/>
            </a:pPr>
            <a:r>
              <a:rPr lang="en-US" sz="1200" b="1" kern="0" spc="300" dirty="0">
                <a:solidFill>
                  <a:srgbClr val="F39A4B"/>
                </a:solidFill>
                <a:latin typeface="Calibri" pitchFamily="34" charset="0"/>
                <a:ea typeface="Calibri" pitchFamily="34" charset="-122"/>
                <a:cs typeface="Calibri" pitchFamily="34" charset="-120"/>
              </a:rPr>
              <a:t>CONCLUSION</a:t>
            </a:r>
            <a:endParaRPr lang="en-US" sz="1200" dirty="0"/>
          </a:p>
        </p:txBody>
      </p:sp>
      <p:sp>
        <p:nvSpPr>
          <p:cNvPr id="3" name="Text 1"/>
          <p:cNvSpPr txBox="1"/>
          <p:nvPr/>
        </p:nvSpPr>
        <p:spPr>
          <a:xfrm>
            <a:off x="548640" y="685800"/>
            <a:ext cx="11064240" cy="685800"/>
          </a:xfrm>
          <a:prstGeom prst="rect">
            <a:avLst/>
          </a:prstGeom>
          <a:noFill/>
          <a:ln/>
        </p:spPr>
        <p:txBody>
          <a:bodyPr wrap="square" lIns="0" tIns="0" rIns="0" bIns="0" rtlCol="0" anchor="t"/>
          <a:lstStyle/>
          <a:p>
            <a:pPr marL="0" indent="0">
              <a:buNone/>
            </a:pPr>
            <a:r>
              <a:rPr lang="en-US" sz="3200" b="1" dirty="0">
                <a:solidFill>
                  <a:srgbClr val="FFFFFF"/>
                </a:solidFill>
                <a:latin typeface="Cambria" pitchFamily="34" charset="0"/>
                <a:ea typeface="Cambria" pitchFamily="34" charset="-122"/>
                <a:cs typeface="Cambria" pitchFamily="34" charset="-120"/>
              </a:rPr>
              <a:t>D-FINE-S sets the bar for TBP detection</a:t>
            </a:r>
            <a:endParaRPr lang="en-US" sz="3200" dirty="0"/>
          </a:p>
        </p:txBody>
      </p:sp>
      <p:sp>
        <p:nvSpPr>
          <p:cNvPr id="4" name="Shape 2"/>
          <p:cNvSpPr/>
          <p:nvPr/>
        </p:nvSpPr>
        <p:spPr>
          <a:xfrm>
            <a:off x="548640" y="1691640"/>
            <a:ext cx="5440680" cy="1737360"/>
          </a:xfrm>
          <a:prstGeom prst="roundRect">
            <a:avLst>
              <a:gd name="adj" fmla="val 6316"/>
            </a:avLst>
          </a:prstGeom>
          <a:solidFill>
            <a:srgbClr val="222E4B"/>
          </a:solidFill>
          <a:ln w="12700">
            <a:solidFill>
              <a:srgbClr val="222E4B"/>
            </a:solidFill>
            <a:prstDash val="solid"/>
          </a:ln>
        </p:spPr>
        <p:txBody>
          <a:bodyPr/>
          <a:lstStyle/>
          <a:p>
            <a:endParaRPr lang="en-US"/>
          </a:p>
        </p:txBody>
      </p:sp>
      <p:sp>
        <p:nvSpPr>
          <p:cNvPr id="5" name="Shape 3"/>
          <p:cNvSpPr/>
          <p:nvPr/>
        </p:nvSpPr>
        <p:spPr>
          <a:xfrm>
            <a:off x="777240" y="1920240"/>
            <a:ext cx="457200" cy="457200"/>
          </a:xfrm>
          <a:prstGeom prst="ellipse">
            <a:avLst/>
          </a:prstGeom>
          <a:solidFill>
            <a:srgbClr val="F39A4B"/>
          </a:solidFill>
          <a:ln w="12700">
            <a:solidFill>
              <a:srgbClr val="F39A4B"/>
            </a:solidFill>
            <a:prstDash val="solid"/>
          </a:ln>
        </p:spPr>
        <p:txBody>
          <a:bodyPr/>
          <a:lstStyle/>
          <a:p>
            <a:endParaRPr lang="en-US"/>
          </a:p>
        </p:txBody>
      </p:sp>
      <p:sp>
        <p:nvSpPr>
          <p:cNvPr id="6" name="Text 4"/>
          <p:cNvSpPr txBox="1"/>
          <p:nvPr/>
        </p:nvSpPr>
        <p:spPr>
          <a:xfrm>
            <a:off x="777240" y="1920240"/>
            <a:ext cx="457200" cy="457200"/>
          </a:xfrm>
          <a:prstGeom prst="rect">
            <a:avLst/>
          </a:prstGeom>
          <a:noFill/>
          <a:ln/>
        </p:spPr>
        <p:txBody>
          <a:bodyPr wrap="square" lIns="0" tIns="0" rIns="0" bIns="0" rtlCol="0" anchor="ctr"/>
          <a:lstStyle/>
          <a:p>
            <a:pPr marL="0" indent="0" algn="ctr">
              <a:buNone/>
            </a:pPr>
            <a:r>
              <a:rPr lang="en-US" sz="1600" b="1" dirty="0">
                <a:solidFill>
                  <a:srgbClr val="172033"/>
                </a:solidFill>
                <a:latin typeface="Calibri" pitchFamily="34" charset="0"/>
                <a:ea typeface="Calibri" pitchFamily="34" charset="-122"/>
                <a:cs typeface="Calibri" pitchFamily="34" charset="-120"/>
              </a:rPr>
              <a:t>1</a:t>
            </a:r>
            <a:endParaRPr lang="en-US" sz="1600" dirty="0"/>
          </a:p>
        </p:txBody>
      </p:sp>
      <p:sp>
        <p:nvSpPr>
          <p:cNvPr id="7" name="Text 5"/>
          <p:cNvSpPr txBox="1"/>
          <p:nvPr/>
        </p:nvSpPr>
        <p:spPr>
          <a:xfrm>
            <a:off x="1417320" y="1920240"/>
            <a:ext cx="4389120" cy="457200"/>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Primary model: D-FINE-S</a:t>
            </a:r>
            <a:endParaRPr lang="en-US" sz="1800" dirty="0"/>
          </a:p>
        </p:txBody>
      </p:sp>
      <p:sp>
        <p:nvSpPr>
          <p:cNvPr id="8" name="Text 6"/>
          <p:cNvSpPr txBox="1"/>
          <p:nvPr/>
        </p:nvSpPr>
        <p:spPr>
          <a:xfrm>
            <a:off x="777240" y="2514600"/>
            <a:ext cx="4983480" cy="731520"/>
          </a:xfrm>
          <a:prstGeom prst="rect">
            <a:avLst/>
          </a:prstGeom>
          <a:noFill/>
          <a:ln/>
        </p:spPr>
        <p:txBody>
          <a:bodyPr wrap="square" lIns="0" tIns="0" rIns="0" bIns="0" rtlCol="0" anchor="t"/>
          <a:lstStyle/>
          <a:p>
            <a:pPr marL="0" indent="0">
              <a:buNone/>
            </a:pPr>
            <a:r>
              <a:rPr lang="en-US" sz="1400" dirty="0">
                <a:solidFill>
                  <a:srgbClr val="DDE3F0"/>
                </a:solidFill>
                <a:latin typeface="Calibri" pitchFamily="34" charset="0"/>
                <a:ea typeface="Calibri" pitchFamily="34" charset="-122"/>
                <a:cs typeface="Calibri" pitchFamily="34" charset="-120"/>
              </a:rPr>
              <a:t>Highest mAP50 (0.674) and precision (0.707), lesion-focused EigenCAM, and the least reliance on augmentation (+0.17 pp F1).</a:t>
            </a:r>
            <a:endParaRPr lang="en-US" sz="1400" dirty="0"/>
          </a:p>
        </p:txBody>
      </p:sp>
      <p:sp>
        <p:nvSpPr>
          <p:cNvPr id="9" name="Shape 7"/>
          <p:cNvSpPr/>
          <p:nvPr/>
        </p:nvSpPr>
        <p:spPr>
          <a:xfrm>
            <a:off x="6199632" y="1691640"/>
            <a:ext cx="5440680" cy="1737360"/>
          </a:xfrm>
          <a:prstGeom prst="roundRect">
            <a:avLst>
              <a:gd name="adj" fmla="val 6316"/>
            </a:avLst>
          </a:prstGeom>
          <a:solidFill>
            <a:srgbClr val="222E4B"/>
          </a:solidFill>
          <a:ln w="12700">
            <a:solidFill>
              <a:srgbClr val="222E4B"/>
            </a:solidFill>
            <a:prstDash val="solid"/>
          </a:ln>
        </p:spPr>
        <p:txBody>
          <a:bodyPr/>
          <a:lstStyle/>
          <a:p>
            <a:endParaRPr lang="en-US"/>
          </a:p>
        </p:txBody>
      </p:sp>
      <p:sp>
        <p:nvSpPr>
          <p:cNvPr id="10" name="Shape 8"/>
          <p:cNvSpPr/>
          <p:nvPr/>
        </p:nvSpPr>
        <p:spPr>
          <a:xfrm>
            <a:off x="6428232" y="1920240"/>
            <a:ext cx="457200" cy="457200"/>
          </a:xfrm>
          <a:prstGeom prst="ellipse">
            <a:avLst/>
          </a:prstGeom>
          <a:solidFill>
            <a:srgbClr val="F39A4B"/>
          </a:solidFill>
          <a:ln w="12700">
            <a:solidFill>
              <a:srgbClr val="F39A4B"/>
            </a:solidFill>
            <a:prstDash val="solid"/>
          </a:ln>
        </p:spPr>
        <p:txBody>
          <a:bodyPr/>
          <a:lstStyle/>
          <a:p>
            <a:endParaRPr lang="en-US"/>
          </a:p>
        </p:txBody>
      </p:sp>
      <p:sp>
        <p:nvSpPr>
          <p:cNvPr id="11" name="Text 9"/>
          <p:cNvSpPr txBox="1"/>
          <p:nvPr/>
        </p:nvSpPr>
        <p:spPr>
          <a:xfrm>
            <a:off x="6428232" y="1920240"/>
            <a:ext cx="457200" cy="457200"/>
          </a:xfrm>
          <a:prstGeom prst="rect">
            <a:avLst/>
          </a:prstGeom>
          <a:noFill/>
          <a:ln/>
        </p:spPr>
        <p:txBody>
          <a:bodyPr wrap="square" lIns="0" tIns="0" rIns="0" bIns="0" rtlCol="0" anchor="ctr"/>
          <a:lstStyle/>
          <a:p>
            <a:pPr marL="0" indent="0" algn="ctr">
              <a:buNone/>
            </a:pPr>
            <a:r>
              <a:rPr lang="en-US" sz="1600" b="1" dirty="0">
                <a:solidFill>
                  <a:srgbClr val="172033"/>
                </a:solidFill>
                <a:latin typeface="Calibri" pitchFamily="34" charset="0"/>
                <a:ea typeface="Calibri" pitchFamily="34" charset="-122"/>
                <a:cs typeface="Calibri" pitchFamily="34" charset="-120"/>
              </a:rPr>
              <a:t>2</a:t>
            </a:r>
            <a:endParaRPr lang="en-US" sz="1600" dirty="0"/>
          </a:p>
        </p:txBody>
      </p:sp>
      <p:sp>
        <p:nvSpPr>
          <p:cNvPr id="12" name="Text 10"/>
          <p:cNvSpPr txBox="1"/>
          <p:nvPr/>
        </p:nvSpPr>
        <p:spPr>
          <a:xfrm>
            <a:off x="7068312" y="1920240"/>
            <a:ext cx="4389120" cy="457200"/>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Operating point is architectural</a:t>
            </a:r>
            <a:endParaRPr lang="en-US" sz="1800" dirty="0"/>
          </a:p>
        </p:txBody>
      </p:sp>
      <p:sp>
        <p:nvSpPr>
          <p:cNvPr id="13" name="Text 11"/>
          <p:cNvSpPr txBox="1"/>
          <p:nvPr/>
        </p:nvSpPr>
        <p:spPr>
          <a:xfrm>
            <a:off x="6428232" y="2514600"/>
            <a:ext cx="4983480" cy="731520"/>
          </a:xfrm>
          <a:prstGeom prst="rect">
            <a:avLst/>
          </a:prstGeom>
          <a:noFill/>
          <a:ln/>
        </p:spPr>
        <p:txBody>
          <a:bodyPr wrap="square" lIns="0" tIns="0" rIns="0" bIns="0" rtlCol="0" anchor="t"/>
          <a:lstStyle/>
          <a:p>
            <a:pPr marL="0" indent="0">
              <a:buNone/>
            </a:pPr>
            <a:r>
              <a:rPr lang="en-US" sz="1400" dirty="0">
                <a:solidFill>
                  <a:srgbClr val="DDE3F0"/>
                </a:solidFill>
                <a:latin typeface="Calibri" pitchFamily="34" charset="0"/>
                <a:ea typeface="Calibri" pitchFamily="34" charset="-122"/>
                <a:cs typeface="Calibri" pitchFamily="34" charset="-120"/>
              </a:rPr>
              <a:t>YOLO plateaus at conf 0.20, MS-DETR is threshold-invariant, RT-DETRv2-S and D-FINE-S are calibrated at 0.50, so no per-site guessing.</a:t>
            </a:r>
            <a:endParaRPr lang="en-US" sz="1400" dirty="0"/>
          </a:p>
        </p:txBody>
      </p:sp>
      <p:sp>
        <p:nvSpPr>
          <p:cNvPr id="14" name="Shape 12"/>
          <p:cNvSpPr/>
          <p:nvPr/>
        </p:nvSpPr>
        <p:spPr>
          <a:xfrm>
            <a:off x="548640" y="3566160"/>
            <a:ext cx="5440680" cy="1737360"/>
          </a:xfrm>
          <a:prstGeom prst="roundRect">
            <a:avLst>
              <a:gd name="adj" fmla="val 6316"/>
            </a:avLst>
          </a:prstGeom>
          <a:solidFill>
            <a:srgbClr val="222E4B"/>
          </a:solidFill>
          <a:ln w="12700">
            <a:solidFill>
              <a:srgbClr val="222E4B"/>
            </a:solidFill>
            <a:prstDash val="solid"/>
          </a:ln>
        </p:spPr>
        <p:txBody>
          <a:bodyPr/>
          <a:lstStyle/>
          <a:p>
            <a:endParaRPr lang="en-US"/>
          </a:p>
        </p:txBody>
      </p:sp>
      <p:sp>
        <p:nvSpPr>
          <p:cNvPr id="15" name="Shape 13"/>
          <p:cNvSpPr/>
          <p:nvPr/>
        </p:nvSpPr>
        <p:spPr>
          <a:xfrm>
            <a:off x="777240" y="3794760"/>
            <a:ext cx="457200" cy="457200"/>
          </a:xfrm>
          <a:prstGeom prst="ellipse">
            <a:avLst/>
          </a:prstGeom>
          <a:solidFill>
            <a:srgbClr val="F39A4B"/>
          </a:solidFill>
          <a:ln w="12700">
            <a:solidFill>
              <a:srgbClr val="F39A4B"/>
            </a:solidFill>
            <a:prstDash val="solid"/>
          </a:ln>
        </p:spPr>
        <p:txBody>
          <a:bodyPr/>
          <a:lstStyle/>
          <a:p>
            <a:endParaRPr lang="en-US"/>
          </a:p>
        </p:txBody>
      </p:sp>
      <p:sp>
        <p:nvSpPr>
          <p:cNvPr id="16" name="Text 14"/>
          <p:cNvSpPr txBox="1"/>
          <p:nvPr/>
        </p:nvSpPr>
        <p:spPr>
          <a:xfrm>
            <a:off x="777240" y="3794760"/>
            <a:ext cx="457200" cy="457200"/>
          </a:xfrm>
          <a:prstGeom prst="rect">
            <a:avLst/>
          </a:prstGeom>
          <a:noFill/>
          <a:ln/>
        </p:spPr>
        <p:txBody>
          <a:bodyPr wrap="square" lIns="0" tIns="0" rIns="0" bIns="0" rtlCol="0" anchor="ctr"/>
          <a:lstStyle/>
          <a:p>
            <a:pPr marL="0" indent="0" algn="ctr">
              <a:buNone/>
            </a:pPr>
            <a:r>
              <a:rPr lang="en-US" sz="1600" b="1" dirty="0">
                <a:solidFill>
                  <a:srgbClr val="172033"/>
                </a:solidFill>
                <a:latin typeface="Calibri" pitchFamily="34" charset="0"/>
                <a:ea typeface="Calibri" pitchFamily="34" charset="-122"/>
                <a:cs typeface="Calibri" pitchFamily="34" charset="-120"/>
              </a:rPr>
              <a:t>3</a:t>
            </a:r>
            <a:endParaRPr lang="en-US" sz="1600" dirty="0"/>
          </a:p>
        </p:txBody>
      </p:sp>
      <p:sp>
        <p:nvSpPr>
          <p:cNvPr id="17" name="Text 15"/>
          <p:cNvSpPr txBox="1"/>
          <p:nvPr/>
        </p:nvSpPr>
        <p:spPr>
          <a:xfrm>
            <a:off x="1417320" y="3794760"/>
            <a:ext cx="4389120" cy="457200"/>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Complementary failure modes</a:t>
            </a:r>
            <a:endParaRPr lang="en-US" sz="1800" dirty="0"/>
          </a:p>
        </p:txBody>
      </p:sp>
      <p:sp>
        <p:nvSpPr>
          <p:cNvPr id="18" name="Text 16"/>
          <p:cNvSpPr txBox="1"/>
          <p:nvPr/>
        </p:nvSpPr>
        <p:spPr>
          <a:xfrm>
            <a:off x="777240" y="4389120"/>
            <a:ext cx="4983480" cy="731520"/>
          </a:xfrm>
          <a:prstGeom prst="rect">
            <a:avLst/>
          </a:prstGeom>
          <a:noFill/>
          <a:ln/>
        </p:spPr>
        <p:txBody>
          <a:bodyPr wrap="square" lIns="0" tIns="0" rIns="0" bIns="0" rtlCol="0" anchor="t"/>
          <a:lstStyle/>
          <a:p>
            <a:pPr marL="0" indent="0">
              <a:buNone/>
            </a:pPr>
            <a:r>
              <a:rPr lang="en-US" sz="1400" dirty="0">
                <a:solidFill>
                  <a:srgbClr val="DDE3F0"/>
                </a:solidFill>
                <a:latin typeface="Calibri" pitchFamily="34" charset="0"/>
                <a:ea typeface="Calibri" pitchFamily="34" charset="-122"/>
                <a:cs typeface="Calibri" pitchFamily="34" charset="-120"/>
              </a:rPr>
              <a:t>TIDE: background false positives for D-FINE-S, missed detections for YOLOv12s. This should govern how each is operated.</a:t>
            </a:r>
            <a:endParaRPr lang="en-US" sz="1400" dirty="0"/>
          </a:p>
        </p:txBody>
      </p:sp>
      <p:sp>
        <p:nvSpPr>
          <p:cNvPr id="19" name="Shape 17"/>
          <p:cNvSpPr/>
          <p:nvPr/>
        </p:nvSpPr>
        <p:spPr>
          <a:xfrm>
            <a:off x="6199632" y="3566160"/>
            <a:ext cx="5440680" cy="1737360"/>
          </a:xfrm>
          <a:prstGeom prst="roundRect">
            <a:avLst>
              <a:gd name="adj" fmla="val 6316"/>
            </a:avLst>
          </a:prstGeom>
          <a:solidFill>
            <a:srgbClr val="222E4B"/>
          </a:solidFill>
          <a:ln w="12700">
            <a:solidFill>
              <a:srgbClr val="222E4B"/>
            </a:solidFill>
            <a:prstDash val="solid"/>
          </a:ln>
        </p:spPr>
        <p:txBody>
          <a:bodyPr/>
          <a:lstStyle/>
          <a:p>
            <a:endParaRPr lang="en-US"/>
          </a:p>
        </p:txBody>
      </p:sp>
      <p:sp>
        <p:nvSpPr>
          <p:cNvPr id="20" name="Shape 18"/>
          <p:cNvSpPr/>
          <p:nvPr/>
        </p:nvSpPr>
        <p:spPr>
          <a:xfrm>
            <a:off x="6428232" y="3794760"/>
            <a:ext cx="457200" cy="457200"/>
          </a:xfrm>
          <a:prstGeom prst="ellipse">
            <a:avLst/>
          </a:prstGeom>
          <a:solidFill>
            <a:srgbClr val="F39A4B"/>
          </a:solidFill>
          <a:ln w="12700">
            <a:solidFill>
              <a:srgbClr val="F39A4B"/>
            </a:solidFill>
            <a:prstDash val="solid"/>
          </a:ln>
        </p:spPr>
        <p:txBody>
          <a:bodyPr/>
          <a:lstStyle/>
          <a:p>
            <a:endParaRPr lang="en-US"/>
          </a:p>
        </p:txBody>
      </p:sp>
      <p:sp>
        <p:nvSpPr>
          <p:cNvPr id="21" name="Text 19"/>
          <p:cNvSpPr txBox="1"/>
          <p:nvPr/>
        </p:nvSpPr>
        <p:spPr>
          <a:xfrm>
            <a:off x="6428232" y="3794760"/>
            <a:ext cx="457200" cy="457200"/>
          </a:xfrm>
          <a:prstGeom prst="rect">
            <a:avLst/>
          </a:prstGeom>
          <a:noFill/>
          <a:ln/>
        </p:spPr>
        <p:txBody>
          <a:bodyPr wrap="square" lIns="0" tIns="0" rIns="0" bIns="0" rtlCol="0" anchor="ctr"/>
          <a:lstStyle/>
          <a:p>
            <a:pPr marL="0" indent="0" algn="ctr">
              <a:buNone/>
            </a:pPr>
            <a:r>
              <a:rPr lang="en-US" sz="1600" b="1" dirty="0">
                <a:solidFill>
                  <a:srgbClr val="172033"/>
                </a:solidFill>
                <a:latin typeface="Calibri" pitchFamily="34" charset="0"/>
                <a:ea typeface="Calibri" pitchFamily="34" charset="-122"/>
                <a:cs typeface="Calibri" pitchFamily="34" charset="-120"/>
              </a:rPr>
              <a:t>4</a:t>
            </a:r>
            <a:endParaRPr lang="en-US" sz="1600" dirty="0"/>
          </a:p>
        </p:txBody>
      </p:sp>
      <p:sp>
        <p:nvSpPr>
          <p:cNvPr id="22" name="Text 20"/>
          <p:cNvSpPr txBox="1"/>
          <p:nvPr/>
        </p:nvSpPr>
        <p:spPr>
          <a:xfrm>
            <a:off x="7068312" y="3794760"/>
            <a:ext cx="4389120" cy="457200"/>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Rethink tight-IoU scoring</a:t>
            </a:r>
            <a:endParaRPr lang="en-US" sz="1800" dirty="0"/>
          </a:p>
        </p:txBody>
      </p:sp>
      <p:sp>
        <p:nvSpPr>
          <p:cNvPr id="23" name="Text 21"/>
          <p:cNvSpPr txBox="1"/>
          <p:nvPr/>
        </p:nvSpPr>
        <p:spPr>
          <a:xfrm>
            <a:off x="6428232" y="4389120"/>
            <a:ext cx="4983480" cy="731520"/>
          </a:xfrm>
          <a:prstGeom prst="rect">
            <a:avLst/>
          </a:prstGeom>
          <a:noFill/>
          <a:ln/>
        </p:spPr>
        <p:txBody>
          <a:bodyPr wrap="square" lIns="0" tIns="0" rIns="0" bIns="0" rtlCol="0" anchor="t"/>
          <a:lstStyle/>
          <a:p>
            <a:pPr marL="0" indent="0">
              <a:buNone/>
            </a:pPr>
            <a:r>
              <a:rPr lang="en-US" sz="1400" dirty="0">
                <a:solidFill>
                  <a:srgbClr val="DDE3F0"/>
                </a:solidFill>
                <a:latin typeface="Calibri" pitchFamily="34" charset="0"/>
                <a:ea typeface="Calibri" pitchFamily="34" charset="-122"/>
                <a:cs typeface="Calibri" pitchFamily="34" charset="-120"/>
              </a:rPr>
              <a:t>AP falls from 67.4% (AP50) to 34.5% (AP75) with annotation variability, so centroid- or region-level agreement suits TBP triage.</a:t>
            </a:r>
            <a:endParaRPr lang="en-US" sz="1400" dirty="0"/>
          </a:p>
        </p:txBody>
      </p:sp>
      <p:sp>
        <p:nvSpPr>
          <p:cNvPr id="24" name="Shape 22"/>
          <p:cNvSpPr/>
          <p:nvPr/>
        </p:nvSpPr>
        <p:spPr>
          <a:xfrm>
            <a:off x="548640" y="5486400"/>
            <a:ext cx="11091672" cy="685800"/>
          </a:xfrm>
          <a:prstGeom prst="roundRect">
            <a:avLst>
              <a:gd name="adj" fmla="val 16000"/>
            </a:avLst>
          </a:prstGeom>
          <a:solidFill>
            <a:srgbClr val="C2600A"/>
          </a:solidFill>
          <a:ln w="12700">
            <a:solidFill>
              <a:srgbClr val="C2600A"/>
            </a:solidFill>
            <a:prstDash val="solid"/>
          </a:ln>
        </p:spPr>
        <p:txBody>
          <a:bodyPr/>
          <a:lstStyle/>
          <a:p>
            <a:endParaRPr lang="en-US"/>
          </a:p>
        </p:txBody>
      </p:sp>
      <p:sp>
        <p:nvSpPr>
          <p:cNvPr id="25" name="Text 23"/>
          <p:cNvSpPr txBox="1"/>
          <p:nvPr/>
        </p:nvSpPr>
        <p:spPr>
          <a:xfrm>
            <a:off x="777240" y="5486400"/>
            <a:ext cx="10652760" cy="68580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Recall remains the limiting factor: these detectors are decision support that flags candidate lesions for clinician review.</a:t>
            </a:r>
            <a:endParaRPr lang="en-US" sz="1600" dirty="0"/>
          </a:p>
        </p:txBody>
      </p:sp>
      <p:sp>
        <p:nvSpPr>
          <p:cNvPr id="26" name="Text 24"/>
          <p:cNvSpPr txBox="1"/>
          <p:nvPr/>
        </p:nvSpPr>
        <p:spPr>
          <a:xfrm>
            <a:off x="548640" y="6400800"/>
            <a:ext cx="5486400" cy="228600"/>
          </a:xfrm>
          <a:prstGeom prst="rect">
            <a:avLst/>
          </a:prstGeom>
          <a:noFill/>
          <a:ln/>
        </p:spPr>
        <p:txBody>
          <a:bodyPr wrap="square" lIns="0" tIns="0" rIns="0" bIns="0" rtlCol="0" anchor="ctr"/>
          <a:lstStyle/>
          <a:p>
            <a:pPr marL="0" indent="0">
              <a:buNone/>
            </a:pPr>
            <a:r>
              <a:rPr lang="en-US" sz="1000" dirty="0">
                <a:solidFill>
                  <a:srgbClr val="B8C1D6"/>
                </a:solidFill>
                <a:latin typeface="Calibri" pitchFamily="34" charset="0"/>
                <a:ea typeface="Calibri" pitchFamily="34" charset="-122"/>
                <a:cs typeface="Calibri" pitchFamily="34" charset="-120"/>
              </a:rPr>
              <a:t>Automated Skin Lesion Detection in TBP</a:t>
            </a:r>
            <a:endParaRPr lang="en-US" sz="1000" dirty="0"/>
          </a:p>
        </p:txBody>
      </p:sp>
      <p:sp>
        <p:nvSpPr>
          <p:cNvPr id="27" name="Text 25"/>
          <p:cNvSpPr txBox="1"/>
          <p:nvPr/>
        </p:nvSpPr>
        <p:spPr>
          <a:xfrm>
            <a:off x="10725912" y="6400800"/>
            <a:ext cx="914400" cy="228600"/>
          </a:xfrm>
          <a:prstGeom prst="rect">
            <a:avLst/>
          </a:prstGeom>
          <a:noFill/>
          <a:ln/>
        </p:spPr>
        <p:txBody>
          <a:bodyPr wrap="square" lIns="0" tIns="0" rIns="0" bIns="0" rtlCol="0" anchor="ctr"/>
          <a:lstStyle/>
          <a:p>
            <a:pPr marL="0" indent="0" algn="r">
              <a:buNone/>
            </a:pPr>
            <a:r>
              <a:rPr lang="en-US" sz="1000" dirty="0">
                <a:solidFill>
                  <a:srgbClr val="B8C1D6"/>
                </a:solidFill>
                <a:latin typeface="Calibri" pitchFamily="34" charset="0"/>
                <a:ea typeface="Calibri" pitchFamily="34" charset="-122"/>
                <a:cs typeface="Calibri" pitchFamily="34" charset="-120"/>
              </a:rPr>
              <a:t>12</a:t>
            </a:r>
            <a:endParaRPr lang="en-US" sz="1000"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172033"/>
        </a:solidFill>
        <a:effectLst/>
      </p:bgPr>
    </p:bg>
    <p:spTree>
      <p:nvGrpSpPr>
        <p:cNvPr id="1" name=""/>
        <p:cNvGrpSpPr/>
        <p:nvPr/>
      </p:nvGrpSpPr>
      <p:grpSpPr>
        <a:xfrm>
          <a:off x="0" y="0"/>
          <a:ext cx="0" cy="0"/>
          <a:chOff x="0" y="0"/>
          <a:chExt cx="0" cy="0"/>
        </a:xfrm>
      </p:grpSpPr>
      <p:sp>
        <p:nvSpPr>
          <p:cNvPr id="2" name="Text 0"/>
          <p:cNvSpPr txBox="1"/>
          <p:nvPr/>
        </p:nvSpPr>
        <p:spPr>
          <a:xfrm>
            <a:off x="640080" y="1828800"/>
            <a:ext cx="7315200" cy="1097280"/>
          </a:xfrm>
          <a:prstGeom prst="rect">
            <a:avLst/>
          </a:prstGeom>
          <a:noFill/>
          <a:ln/>
        </p:spPr>
        <p:txBody>
          <a:bodyPr wrap="square" lIns="0" tIns="0" rIns="0" bIns="0" rtlCol="0" anchor="ctr"/>
          <a:lstStyle/>
          <a:p>
            <a:pPr marL="0" indent="0">
              <a:buNone/>
            </a:pPr>
            <a:r>
              <a:rPr lang="en-US" sz="5600" b="1" dirty="0">
                <a:solidFill>
                  <a:srgbClr val="FFFFFF"/>
                </a:solidFill>
                <a:latin typeface="Cambria" pitchFamily="34" charset="0"/>
                <a:ea typeface="Cambria" pitchFamily="34" charset="-122"/>
                <a:cs typeface="Cambria" pitchFamily="34" charset="-120"/>
              </a:rPr>
              <a:t>Thank you</a:t>
            </a:r>
            <a:endParaRPr lang="en-US" sz="5600" dirty="0"/>
          </a:p>
        </p:txBody>
      </p:sp>
      <p:sp>
        <p:nvSpPr>
          <p:cNvPr id="3" name="Text 1"/>
          <p:cNvSpPr txBox="1"/>
          <p:nvPr/>
        </p:nvSpPr>
        <p:spPr>
          <a:xfrm>
            <a:off x="640080" y="2971800"/>
            <a:ext cx="7315200" cy="640080"/>
          </a:xfrm>
          <a:prstGeom prst="rect">
            <a:avLst/>
          </a:prstGeom>
          <a:noFill/>
          <a:ln/>
        </p:spPr>
        <p:txBody>
          <a:bodyPr wrap="square" lIns="0" tIns="0" rIns="0" bIns="0" rtlCol="0" anchor="ctr"/>
          <a:lstStyle/>
          <a:p>
            <a:pPr marL="0" indent="0">
              <a:buNone/>
            </a:pPr>
            <a:r>
              <a:rPr lang="en-US" sz="2600" dirty="0">
                <a:solidFill>
                  <a:srgbClr val="F39A4B"/>
                </a:solidFill>
                <a:latin typeface="Calibri" pitchFamily="34" charset="0"/>
                <a:ea typeface="Calibri" pitchFamily="34" charset="-122"/>
                <a:cs typeface="Calibri" pitchFamily="34" charset="-120"/>
              </a:rPr>
              <a:t>Questions?</a:t>
            </a:r>
            <a:endParaRPr lang="en-US" sz="2600" dirty="0"/>
          </a:p>
        </p:txBody>
      </p:sp>
      <p:sp>
        <p:nvSpPr>
          <p:cNvPr id="4" name="Shape 2"/>
          <p:cNvSpPr/>
          <p:nvPr/>
        </p:nvSpPr>
        <p:spPr>
          <a:xfrm>
            <a:off x="640080" y="4114800"/>
            <a:ext cx="6949440" cy="868680"/>
          </a:xfrm>
          <a:prstGeom prst="roundRect">
            <a:avLst>
              <a:gd name="adj" fmla="val 12632"/>
            </a:avLst>
          </a:prstGeom>
          <a:solidFill>
            <a:srgbClr val="222E4B"/>
          </a:solidFill>
          <a:ln w="12700">
            <a:solidFill>
              <a:srgbClr val="222E4B"/>
            </a:solidFill>
            <a:prstDash val="solid"/>
          </a:ln>
        </p:spPr>
        <p:txBody>
          <a:bodyPr/>
          <a:lstStyle/>
          <a:p>
            <a:endParaRPr lang="en-US"/>
          </a:p>
        </p:txBody>
      </p:sp>
      <p:sp>
        <p:nvSpPr>
          <p:cNvPr id="5" name="Shape 3"/>
          <p:cNvSpPr/>
          <p:nvPr/>
        </p:nvSpPr>
        <p:spPr>
          <a:xfrm>
            <a:off x="868680" y="4315968"/>
            <a:ext cx="457200" cy="457200"/>
          </a:xfrm>
          <a:prstGeom prst="ellipse">
            <a:avLst/>
          </a:prstGeom>
          <a:solidFill>
            <a:srgbClr val="C2600A"/>
          </a:solidFill>
          <a:ln w="12700">
            <a:solidFill>
              <a:srgbClr val="C2600A"/>
            </a:solidFill>
            <a:prstDash val="solid"/>
          </a:ln>
        </p:spPr>
        <p:txBody>
          <a:bodyPr/>
          <a:lstStyle/>
          <a:p>
            <a:endParaRPr lang="en-US"/>
          </a:p>
        </p:txBody>
      </p:sp>
      <p:pic>
        <p:nvPicPr>
          <p:cNvPr id="6" name="Image 0" descr="GitHub icon"/>
          <p:cNvPicPr>
            <a:picLocks noChangeAspect="1"/>
          </p:cNvPicPr>
          <p:nvPr/>
        </p:nvPicPr>
        <p:blipFill>
          <a:blip r:embed="rId3"/>
          <a:stretch>
            <a:fillRect/>
          </a:stretch>
        </p:blipFill>
        <p:spPr>
          <a:xfrm>
            <a:off x="969264" y="4416552"/>
            <a:ext cx="256032" cy="256032"/>
          </a:xfrm>
          <a:prstGeom prst="rect">
            <a:avLst/>
          </a:prstGeom>
        </p:spPr>
      </p:pic>
      <p:sp>
        <p:nvSpPr>
          <p:cNvPr id="7" name="Text 4"/>
          <p:cNvSpPr txBox="1"/>
          <p:nvPr/>
        </p:nvSpPr>
        <p:spPr>
          <a:xfrm>
            <a:off x="1508760" y="4114800"/>
            <a:ext cx="5943600" cy="868680"/>
          </a:xfrm>
          <a:prstGeom prst="rect">
            <a:avLst/>
          </a:prstGeom>
          <a:noFill/>
          <a:ln/>
        </p:spPr>
        <p:txBody>
          <a:bodyPr wrap="square" lIns="0" tIns="0" rIns="0" bIns="0" rtlCol="0" anchor="ctr"/>
          <a:lstStyle/>
          <a:p>
            <a:pPr marL="0" indent="0">
              <a:buNone/>
            </a:pPr>
            <a:r>
              <a:rPr lang="en-US" sz="1200" dirty="0">
                <a:solidFill>
                  <a:srgbClr val="B8C1D6"/>
                </a:solidFill>
                <a:latin typeface="Calibri" pitchFamily="34" charset="0"/>
                <a:ea typeface="Calibri" pitchFamily="34" charset="-122"/>
                <a:cs typeface="Calibri" pitchFamily="34" charset="-120"/>
              </a:rPr>
              <a:t>Code and trained models</a:t>
            </a:r>
            <a:endParaRPr lang="en-US" sz="1200" dirty="0"/>
          </a:p>
          <a:p>
            <a:pPr marL="0" indent="0">
              <a:buNone/>
            </a:pPr>
            <a:r>
              <a:rPr lang="en-US" sz="1600" b="1" dirty="0">
                <a:solidFill>
                  <a:srgbClr val="FFFFFF"/>
                </a:solidFill>
                <a:latin typeface="Calibri" pitchFamily="34" charset="0"/>
                <a:ea typeface="Calibri" pitchFamily="34" charset="-122"/>
                <a:cs typeface="Calibri" pitchFamily="34" charset="-120"/>
              </a:rPr>
              <a:t>github.com/CIRS-Girona/tbp_lesion_detection</a:t>
            </a:r>
            <a:endParaRPr lang="en-US" sz="1200" dirty="0"/>
          </a:p>
        </p:txBody>
      </p:sp>
      <p:sp>
        <p:nvSpPr>
          <p:cNvPr id="8" name="Text 5"/>
          <p:cNvSpPr txBox="1"/>
          <p:nvPr/>
        </p:nvSpPr>
        <p:spPr>
          <a:xfrm>
            <a:off x="640080" y="5532120"/>
            <a:ext cx="7772400" cy="548640"/>
          </a:xfrm>
          <a:prstGeom prst="rect">
            <a:avLst/>
          </a:prstGeom>
          <a:noFill/>
          <a:ln/>
        </p:spPr>
        <p:txBody>
          <a:bodyPr wrap="square" lIns="0" tIns="0" rIns="0" bIns="0" rtlCol="0" anchor="t"/>
          <a:lstStyle/>
          <a:p>
            <a:pPr marL="0" indent="0">
              <a:buNone/>
            </a:pPr>
            <a:r>
              <a:rPr lang="en-US" sz="1200" dirty="0">
                <a:solidFill>
                  <a:srgbClr val="B8C1D6"/>
                </a:solidFill>
                <a:latin typeface="Calibri" pitchFamily="34" charset="0"/>
                <a:ea typeface="Calibri" pitchFamily="34" charset="-122"/>
                <a:cs typeface="Calibri" pitchFamily="34" charset="-120"/>
              </a:rPr>
              <a:t>Supported by the European Academy of Dermatology and Venereology (EADV) through the project HARMONY (PPRC-20250011).</a:t>
            </a:r>
            <a:endParaRPr lang="en-US" sz="1200" dirty="0"/>
          </a:p>
        </p:txBody>
      </p:sp>
      <p:grpSp>
        <p:nvGrpSpPr>
          <p:cNvPr id="22" name="Group 21">
            <a:extLst>
              <a:ext uri="{FF2B5EF4-FFF2-40B4-BE49-F238E27FC236}">
                <a16:creationId xmlns:a16="http://schemas.microsoft.com/office/drawing/2014/main" id="{B74D9E21-E5C7-E434-BDC9-4547F91B2B81}"/>
              </a:ext>
            </a:extLst>
          </p:cNvPr>
          <p:cNvGrpSpPr/>
          <p:nvPr/>
        </p:nvGrpSpPr>
        <p:grpSpPr>
          <a:xfrm>
            <a:off x="8202515" y="6135796"/>
            <a:ext cx="3873965" cy="627366"/>
            <a:chOff x="7583738" y="6142110"/>
            <a:chExt cx="3873965" cy="627366"/>
          </a:xfrm>
        </p:grpSpPr>
        <p:pic>
          <p:nvPicPr>
            <p:cNvPr id="24" name="Picture 23" descr="Terms of Service">
              <a:extLst>
                <a:ext uri="{FF2B5EF4-FFF2-40B4-BE49-F238E27FC236}">
                  <a16:creationId xmlns:a16="http://schemas.microsoft.com/office/drawing/2014/main" id="{30D475B1-5F82-924A-FD63-C97E9E46E780}"/>
                </a:ext>
              </a:extLst>
            </p:cNvPr>
            <p:cNvPicPr>
              <a:picLocks noChangeAspect="1"/>
            </p:cNvPicPr>
            <p:nvPr/>
          </p:nvPicPr>
          <p:blipFill>
            <a:blip r:embed="rId4"/>
            <a:stretch>
              <a:fillRect/>
            </a:stretch>
          </p:blipFill>
          <p:spPr>
            <a:xfrm>
              <a:off x="7583738" y="6162745"/>
              <a:ext cx="548640" cy="606731"/>
            </a:xfrm>
            <a:prstGeom prst="rect">
              <a:avLst/>
            </a:prstGeom>
          </p:spPr>
        </p:pic>
        <p:grpSp>
          <p:nvGrpSpPr>
            <p:cNvPr id="25" name="Group 24">
              <a:extLst>
                <a:ext uri="{FF2B5EF4-FFF2-40B4-BE49-F238E27FC236}">
                  <a16:creationId xmlns:a16="http://schemas.microsoft.com/office/drawing/2014/main" id="{8404E1BF-7775-A0B4-6555-065D6B565272}"/>
                </a:ext>
              </a:extLst>
            </p:cNvPr>
            <p:cNvGrpSpPr/>
            <p:nvPr/>
          </p:nvGrpSpPr>
          <p:grpSpPr>
            <a:xfrm>
              <a:off x="9536138" y="6142110"/>
              <a:ext cx="1921565" cy="627366"/>
              <a:chOff x="9558130" y="6142110"/>
              <a:chExt cx="1921565" cy="627366"/>
            </a:xfrm>
          </p:grpSpPr>
          <p:sp>
            <p:nvSpPr>
              <p:cNvPr id="27" name="Rectangle 26">
                <a:extLst>
                  <a:ext uri="{FF2B5EF4-FFF2-40B4-BE49-F238E27FC236}">
                    <a16:creationId xmlns:a16="http://schemas.microsoft.com/office/drawing/2014/main" id="{FF0F3405-FB0C-46A0-CE64-7FFA30EA6020}"/>
                  </a:ext>
                </a:extLst>
              </p:cNvPr>
              <p:cNvSpPr/>
              <p:nvPr/>
            </p:nvSpPr>
            <p:spPr>
              <a:xfrm>
                <a:off x="9587948" y="6142110"/>
                <a:ext cx="1861930" cy="62736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MICCAI 2026 - 29. International Conference On Medical Image Computing &amp;  Computer Assisted Intervention">
                <a:extLst>
                  <a:ext uri="{FF2B5EF4-FFF2-40B4-BE49-F238E27FC236}">
                    <a16:creationId xmlns:a16="http://schemas.microsoft.com/office/drawing/2014/main" id="{4644D092-DEF2-B36A-329A-E4FBBE4F4364}"/>
                  </a:ext>
                </a:extLst>
              </p:cNvPr>
              <p:cNvPicPr>
                <a:picLocks noChangeAspect="1"/>
              </p:cNvPicPr>
              <p:nvPr/>
            </p:nvPicPr>
            <p:blipFill>
              <a:blip r:embed="rId5"/>
              <a:stretch>
                <a:fillRect/>
              </a:stretch>
            </p:blipFill>
            <p:spPr>
              <a:xfrm>
                <a:off x="9558130" y="6167791"/>
                <a:ext cx="1921565" cy="585216"/>
              </a:xfrm>
              <a:prstGeom prst="rect">
                <a:avLst/>
              </a:prstGeom>
            </p:spPr>
          </p:pic>
        </p:grpSp>
        <p:pic>
          <p:nvPicPr>
            <p:cNvPr id="26" name="Picture 25" descr="CNIC">
              <a:extLst>
                <a:ext uri="{FF2B5EF4-FFF2-40B4-BE49-F238E27FC236}">
                  <a16:creationId xmlns:a16="http://schemas.microsoft.com/office/drawing/2014/main" id="{9FD2ADED-9767-5CC6-2F62-25CCA57D38F4}"/>
                </a:ext>
              </a:extLst>
            </p:cNvPr>
            <p:cNvPicPr>
              <a:picLocks noChangeAspect="1"/>
            </p:cNvPicPr>
            <p:nvPr/>
          </p:nvPicPr>
          <p:blipFill>
            <a:blip r:embed="rId6"/>
            <a:stretch>
              <a:fillRect/>
            </a:stretch>
          </p:blipFill>
          <p:spPr>
            <a:xfrm>
              <a:off x="8272052" y="6159012"/>
              <a:ext cx="1170057" cy="610464"/>
            </a:xfrm>
            <a:prstGeom prst="rect">
              <a:avLst/>
            </a:prstGeom>
          </p:spPr>
        </p:pic>
      </p:grpSp>
      <p:pic>
        <p:nvPicPr>
          <p:cNvPr id="29" name="Picture 28">
            <a:extLst>
              <a:ext uri="{FF2B5EF4-FFF2-40B4-BE49-F238E27FC236}">
                <a16:creationId xmlns:a16="http://schemas.microsoft.com/office/drawing/2014/main" id="{9B39E0A9-3CB3-AB75-1205-EDDABB1C081B}"/>
              </a:ext>
            </a:extLst>
          </p:cNvPr>
          <p:cNvPicPr>
            <a:picLocks noChangeAspect="1"/>
          </p:cNvPicPr>
          <p:nvPr/>
        </p:nvPicPr>
        <p:blipFill>
          <a:blip r:embed="rId7"/>
          <a:stretch>
            <a:fillRect/>
          </a:stretch>
        </p:blipFill>
        <p:spPr>
          <a:xfrm>
            <a:off x="8898255" y="2319337"/>
            <a:ext cx="2228850" cy="221932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72033"/>
        </a:solidFill>
        <a:effectLst/>
      </p:bgPr>
    </p:bg>
    <p:spTree>
      <p:nvGrpSpPr>
        <p:cNvPr id="1" name="">
          <a:extLst>
            <a:ext uri="{FF2B5EF4-FFF2-40B4-BE49-F238E27FC236}">
              <a16:creationId xmlns:a16="http://schemas.microsoft.com/office/drawing/2014/main" id="{A437904E-1A19-1E4F-BBF8-76991D62EEFD}"/>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56D371C2-AEFC-12F3-024E-1F382751C8D4}"/>
              </a:ext>
            </a:extLst>
          </p:cNvPr>
          <p:cNvSpPr txBox="1"/>
          <p:nvPr/>
        </p:nvSpPr>
        <p:spPr>
          <a:xfrm>
            <a:off x="548640" y="384048"/>
            <a:ext cx="82296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300" normalizeH="0" baseline="0" noProof="0" dirty="0">
                <a:ln>
                  <a:noFill/>
                </a:ln>
                <a:solidFill>
                  <a:srgbClr val="F39A4B"/>
                </a:solidFill>
                <a:effectLst/>
                <a:uLnTx/>
                <a:uFillTx/>
                <a:latin typeface="Calibri" pitchFamily="34" charset="0"/>
                <a:ea typeface="Calibri" pitchFamily="34" charset="-122"/>
                <a:cs typeface="Calibri" pitchFamily="34" charset="-120"/>
              </a:rPr>
              <a:t>ONGOING WORK</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a:extLst>
              <a:ext uri="{FF2B5EF4-FFF2-40B4-BE49-F238E27FC236}">
                <a16:creationId xmlns:a16="http://schemas.microsoft.com/office/drawing/2014/main" id="{624966DE-96FD-1AF3-82FA-C190FAFDFAE3}"/>
              </a:ext>
            </a:extLst>
          </p:cNvPr>
          <p:cNvSpPr/>
          <p:nvPr/>
        </p:nvSpPr>
        <p:spPr>
          <a:xfrm>
            <a:off x="548640" y="1469571"/>
            <a:ext cx="10995660" cy="4604657"/>
          </a:xfrm>
          <a:prstGeom prst="roundRect">
            <a:avLst>
              <a:gd name="adj" fmla="val 6316"/>
            </a:avLst>
          </a:prstGeom>
          <a:solidFill>
            <a:srgbClr val="222E4B"/>
          </a:solidFill>
          <a:ln w="12700">
            <a:solidFill>
              <a:srgbClr val="222E4B"/>
            </a:solidFill>
            <a:prstDash val="solid"/>
          </a:ln>
        </p:spPr>
        <p:txBody>
          <a:bodyPr/>
          <a:lstStyle/>
          <a:p>
            <a:pPr marL="285750" lvl="0" indent="-285750" fontAlgn="base">
              <a:buFont typeface="Arial" panose="020B0604020202020204" pitchFamily="34" charset="0"/>
              <a:buChar char="•"/>
            </a:pPr>
            <a:r>
              <a:rPr lang="en-150" sz="2200" dirty="0">
                <a:solidFill>
                  <a:schemeClr val="bg1"/>
                </a:solidFill>
              </a:rPr>
              <a:t>Distilling the findings of this work into a new detector architecture and training pipeline.</a:t>
            </a:r>
            <a:endParaRPr lang="es-ES" sz="2200" dirty="0">
              <a:solidFill>
                <a:schemeClr val="bg1"/>
              </a:solidFill>
            </a:endParaRPr>
          </a:p>
          <a:p>
            <a:pPr marL="285750" lvl="0" indent="-285750" fontAlgn="base">
              <a:buFont typeface="Arial" panose="020B0604020202020204" pitchFamily="34" charset="0"/>
              <a:buChar char="•"/>
            </a:pPr>
            <a:endParaRPr lang="en-150" sz="2200" dirty="0">
              <a:solidFill>
                <a:schemeClr val="bg1"/>
              </a:solidFill>
            </a:endParaRPr>
          </a:p>
          <a:p>
            <a:pPr marL="285750" lvl="0" indent="-285750" fontAlgn="base">
              <a:buFont typeface="Arial" panose="020B0604020202020204" pitchFamily="34" charset="0"/>
              <a:buChar char="•"/>
            </a:pPr>
            <a:r>
              <a:rPr lang="en-150" sz="2200" dirty="0">
                <a:solidFill>
                  <a:schemeClr val="bg1"/>
                </a:solidFill>
              </a:rPr>
              <a:t>Release of a lesion detection toolkit and leaderboard, reporting evaluation metrics, error analysis and deployment profiling.</a:t>
            </a:r>
            <a:endParaRPr lang="es-ES" sz="2200" dirty="0">
              <a:solidFill>
                <a:schemeClr val="bg1"/>
              </a:solidFill>
            </a:endParaRPr>
          </a:p>
          <a:p>
            <a:pPr marL="285750" lvl="0" indent="-285750" fontAlgn="base">
              <a:buFont typeface="Arial" panose="020B0604020202020204" pitchFamily="34" charset="0"/>
              <a:buChar char="•"/>
            </a:pPr>
            <a:endParaRPr lang="en-150" sz="2200" dirty="0">
              <a:solidFill>
                <a:schemeClr val="bg1"/>
              </a:solidFill>
            </a:endParaRPr>
          </a:p>
          <a:p>
            <a:pPr marL="285750" lvl="0" indent="-285750" fontAlgn="base">
              <a:buFont typeface="Arial" panose="020B0604020202020204" pitchFamily="34" charset="0"/>
              <a:buChar char="•"/>
            </a:pPr>
            <a:r>
              <a:rPr lang="en-150" sz="2200" dirty="0">
                <a:solidFill>
                  <a:schemeClr val="bg1"/>
                </a:solidFill>
              </a:rPr>
              <a:t>A diffusion-based study on the effect of hair removal on lesion classification.</a:t>
            </a:r>
            <a:endParaRPr lang="es-ES" sz="2200" dirty="0">
              <a:solidFill>
                <a:schemeClr val="bg1"/>
              </a:solidFill>
            </a:endParaRPr>
          </a:p>
          <a:p>
            <a:pPr marL="285750" lvl="0" indent="-285750" fontAlgn="base">
              <a:buFont typeface="Arial" panose="020B0604020202020204" pitchFamily="34" charset="0"/>
              <a:buChar char="•"/>
            </a:pPr>
            <a:endParaRPr lang="en-150" sz="2200" dirty="0">
              <a:solidFill>
                <a:schemeClr val="bg1"/>
              </a:solidFill>
            </a:endParaRPr>
          </a:p>
          <a:p>
            <a:pPr marL="285750" lvl="0" indent="-285750" fontAlgn="base">
              <a:buFont typeface="Arial" panose="020B0604020202020204" pitchFamily="34" charset="0"/>
              <a:buChar char="•"/>
            </a:pPr>
            <a:r>
              <a:rPr lang="en-150" sz="2200" dirty="0">
                <a:solidFill>
                  <a:schemeClr val="bg1"/>
                </a:solidFill>
              </a:rPr>
              <a:t>Physics-informed temporal modelling for early melanoma detection.</a:t>
            </a:r>
            <a:endParaRPr lang="es-ES" sz="2200" dirty="0">
              <a:solidFill>
                <a:schemeClr val="bg1"/>
              </a:solidFill>
            </a:endParaRPr>
          </a:p>
          <a:p>
            <a:pPr marL="285750" lvl="0" indent="-285750" fontAlgn="base">
              <a:buFont typeface="Arial" panose="020B0604020202020204" pitchFamily="34" charset="0"/>
              <a:buChar char="•"/>
            </a:pPr>
            <a:endParaRPr lang="en-150" sz="2200" dirty="0">
              <a:solidFill>
                <a:schemeClr val="bg1"/>
              </a:solidFill>
            </a:endParaRPr>
          </a:p>
          <a:p>
            <a:pPr marL="285750" lvl="0" indent="-285750" fontAlgn="base">
              <a:buFont typeface="Arial" panose="020B0604020202020204" pitchFamily="34" charset="0"/>
              <a:buChar char="•"/>
            </a:pPr>
            <a:r>
              <a:rPr lang="en-150" sz="2200" dirty="0">
                <a:solidFill>
                  <a:schemeClr val="bg1"/>
                </a:solidFill>
              </a:rPr>
              <a:t>An interpretable decision-support system, introducing a vision-language framework for clinically grounded diagnosis with structured reasoning.</a:t>
            </a:r>
          </a:p>
        </p:txBody>
      </p:sp>
      <p:sp>
        <p:nvSpPr>
          <p:cNvPr id="26" name="Text 24">
            <a:extLst>
              <a:ext uri="{FF2B5EF4-FFF2-40B4-BE49-F238E27FC236}">
                <a16:creationId xmlns:a16="http://schemas.microsoft.com/office/drawing/2014/main" id="{B2932B86-A5EA-1B31-CE8A-092D22530964}"/>
              </a:ext>
            </a:extLst>
          </p:cNvPr>
          <p:cNvSpPr txBox="1"/>
          <p:nvPr/>
        </p:nvSpPr>
        <p:spPr>
          <a:xfrm>
            <a:off x="548640" y="6400800"/>
            <a:ext cx="5486400" cy="2286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B8C1D6"/>
                </a:solidFill>
                <a:effectLst/>
                <a:uLnTx/>
                <a:uFillTx/>
                <a:latin typeface="Calibri" pitchFamily="34" charset="0"/>
                <a:ea typeface="Calibri" pitchFamily="34" charset="-122"/>
                <a:cs typeface="Calibri" pitchFamily="34" charset="-120"/>
              </a:rPr>
              <a:t>Automated Skin Lesion Detection in TBP</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 25">
            <a:extLst>
              <a:ext uri="{FF2B5EF4-FFF2-40B4-BE49-F238E27FC236}">
                <a16:creationId xmlns:a16="http://schemas.microsoft.com/office/drawing/2014/main" id="{B9660FD2-FC2D-3DE0-01B0-F0A0AC383A74}"/>
              </a:ext>
            </a:extLst>
          </p:cNvPr>
          <p:cNvSpPr txBox="1"/>
          <p:nvPr/>
        </p:nvSpPr>
        <p:spPr>
          <a:xfrm>
            <a:off x="10725912" y="6400800"/>
            <a:ext cx="914400" cy="22860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B8C1D6"/>
                </a:solidFill>
                <a:effectLst/>
                <a:uLnTx/>
                <a:uFillTx/>
                <a:latin typeface="Calibri" pitchFamily="34" charset="0"/>
                <a:ea typeface="Calibri" pitchFamily="34" charset="-122"/>
                <a:cs typeface="Calibri" pitchFamily="34" charset="-120"/>
              </a:rPr>
              <a:t>12</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 1">
            <a:extLst>
              <a:ext uri="{FF2B5EF4-FFF2-40B4-BE49-F238E27FC236}">
                <a16:creationId xmlns:a16="http://schemas.microsoft.com/office/drawing/2014/main" id="{57EEB114-9DEF-E1A8-EAED-E48D6BBF2DA4}"/>
              </a:ext>
            </a:extLst>
          </p:cNvPr>
          <p:cNvSpPr txBox="1"/>
          <p:nvPr/>
        </p:nvSpPr>
        <p:spPr>
          <a:xfrm>
            <a:off x="548640" y="685800"/>
            <a:ext cx="11064240" cy="685800"/>
          </a:xfrm>
          <a:prstGeom prst="rect">
            <a:avLst/>
          </a:prstGeom>
          <a:noFill/>
          <a:ln/>
        </p:spPr>
        <p:txBody>
          <a:bodyPr wrap="square" lIns="0" tIns="0" rIns="0" bIns="0" rtlCol="0" anchor="t"/>
          <a:lstStyle/>
          <a:p>
            <a:pPr marL="0" indent="0">
              <a:buNone/>
            </a:pPr>
            <a:r>
              <a:rPr lang="en-US" sz="3200" b="1" dirty="0">
                <a:solidFill>
                  <a:srgbClr val="FFFFFF"/>
                </a:solidFill>
                <a:latin typeface="Cambria" pitchFamily="34" charset="0"/>
                <a:ea typeface="Cambria" pitchFamily="34" charset="-122"/>
                <a:cs typeface="Cambria" pitchFamily="34" charset="-120"/>
              </a:rPr>
              <a:t>What’s next?</a:t>
            </a:r>
            <a:endParaRPr lang="en-US" sz="3200" dirty="0"/>
          </a:p>
        </p:txBody>
      </p:sp>
    </p:spTree>
    <p:extLst>
      <p:ext uri="{BB962C8B-B14F-4D97-AF65-F5344CB8AC3E}">
        <p14:creationId xmlns:p14="http://schemas.microsoft.com/office/powerpoint/2010/main" val="34422591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186</TotalTime>
  <Words>2820</Words>
  <Application>Microsoft Office PowerPoint</Application>
  <PresentationFormat>Widescreen</PresentationFormat>
  <Paragraphs>312</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Aptos</vt:lpstr>
      <vt:lpstr>Arial</vt:lpstr>
      <vt:lpstr>Calibri</vt:lpstr>
      <vt:lpstr>Calibri Light</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Automated Skin Lesion Detection in Total Body Photography</dc:title>
  <dc:subject>PptxGenJS Presentation</dc:subject>
  <dc:creator>PptxGenJS</dc:creator>
  <cp:lastModifiedBy>Anup Saha</cp:lastModifiedBy>
  <cp:revision>10</cp:revision>
  <dcterms:created xsi:type="dcterms:W3CDTF">2026-09-19T12:57:28Z</dcterms:created>
  <dcterms:modified xsi:type="dcterms:W3CDTF">2026-09-21T12:03:49Z</dcterms:modified>
</cp:coreProperties>
</file>