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2" r:id="rId6"/>
    <p:sldId id="263" r:id="rId7"/>
    <p:sldId id="266" r:id="rId8"/>
    <p:sldId id="271" r:id="rId9"/>
    <p:sldId id="272" r:id="rId10"/>
    <p:sldId id="280" r:id="rId11"/>
    <p:sldId id="278" r:id="rId12"/>
  </p:sldIdLst>
  <p:sldSz cx="18288000" cy="10287000"/>
  <p:notesSz cx="6858000" cy="9144000"/>
  <p:embeddedFontLst>
    <p:embeddedFont>
      <p:font typeface="Canva Sans 1" panose="020B0604020202020204" charset="0"/>
      <p:regular r:id="rId14"/>
    </p:embeddedFont>
    <p:embeddedFont>
      <p:font typeface="Canva Sans 1 Bold" panose="020B0604020202020204" charset="0"/>
      <p:regular r:id="rId15"/>
    </p:embeddedFont>
    <p:embeddedFont>
      <p:font typeface="Canva Sans 1 Bold Italics" panose="020B0604020202020204" charset="0"/>
      <p:regular r:id="rId16"/>
    </p:embeddedFont>
    <p:embeddedFont>
      <p:font typeface="Canva Sans 1 Italics" panose="020B0604020202020204" charset="0"/>
      <p:regular r:id="rId17"/>
    </p:embeddedFont>
    <p:embeddedFont>
      <p:font typeface="Canva Sans 2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F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F0BA2A-2187-76BE-AB2B-196CEFF9CCCC}" v="23" dt="2026-09-20T11:18:31.777"/>
    <p1510:client id="{648609E9-83CC-4373-ABAE-852353E5483B}" v="1296" dt="2026-09-21T13:19:44.672"/>
    <p1510:client id="{98795941-21DF-4460-B847-C1DE1319194E}" v="33" dt="2026-09-21T13:29:29.679"/>
    <p1510:client id="{ACCE2C89-C4F3-41E3-B9BB-213AF7211AB2}" v="52" dt="2026-09-21T13:22:54.056"/>
    <p1510:client id="{B10C4224-DDC0-453D-90EB-373344EA17BD}" v="2" dt="2026-09-21T13:20:18.446"/>
    <p1510:client id="{C19D66BA-3BB4-4679-85C1-9F97C3AAC194}" v="2" dt="2026-09-20T15:22:28.849"/>
    <p1510:client id="{EA2588A9-00F3-1469-D723-E21D50EC1880}" v="934" dt="2026-09-20T14:37:07.502"/>
    <p1510:client id="{FBA59102-2E96-DC7B-DA65-E91E1A6ABCFF}" v="231" dt="2026-09-20T14:55:05.8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–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2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um Fatima" userId="Mo71m7Yd+6MD8esfZ8ZpmqE3O+iRXJpupK/TT1Rdx1A=" providerId="None" clId="Web-{C19D66BA-3BB4-4679-85C1-9F97C3AAC194}"/>
    <pc:docChg chg="modSld">
      <pc:chgData name="Anum Fatima" userId="Mo71m7Yd+6MD8esfZ8ZpmqE3O+iRXJpupK/TT1Rdx1A=" providerId="None" clId="Web-{C19D66BA-3BB4-4679-85C1-9F97C3AAC194}" dt="2026-09-20T15:22:28.849" v="1"/>
      <pc:docMkLst>
        <pc:docMk/>
      </pc:docMkLst>
      <pc:sldChg chg="mod modShow">
        <pc:chgData name="Anum Fatima" userId="Mo71m7Yd+6MD8esfZ8ZpmqE3O+iRXJpupK/TT1Rdx1A=" providerId="None" clId="Web-{C19D66BA-3BB4-4679-85C1-9F97C3AAC194}" dt="2026-09-20T15:22:26.724" v="0"/>
        <pc:sldMkLst>
          <pc:docMk/>
          <pc:sldMk cId="0" sldId="260"/>
        </pc:sldMkLst>
      </pc:sldChg>
      <pc:sldChg chg="mod modShow">
        <pc:chgData name="Anum Fatima" userId="Mo71m7Yd+6MD8esfZ8ZpmqE3O+iRXJpupK/TT1Rdx1A=" providerId="None" clId="Web-{C19D66BA-3BB4-4679-85C1-9F97C3AAC194}" dt="2026-09-20T15:22:28.849" v="1"/>
        <pc:sldMkLst>
          <pc:docMk/>
          <pc:sldMk cId="0" sldId="261"/>
        </pc:sldMkLst>
      </pc:sldChg>
    </pc:docChg>
  </pc:docChgLst>
  <pc:docChgLst>
    <pc:chgData name="Anum Fatima" userId="Mo71m7Yd+6MD8esfZ8ZpmqE3O+iRXJpupK/TT1Rdx1A=" providerId="None" clId="Web-{648609E9-83CC-4373-ABAE-852353E5483B}"/>
    <pc:docChg chg="addSld delSld modSld">
      <pc:chgData name="Anum Fatima" userId="Mo71m7Yd+6MD8esfZ8ZpmqE3O+iRXJpupK/TT1Rdx1A=" providerId="None" clId="Web-{648609E9-83CC-4373-ABAE-852353E5483B}" dt="2026-09-21T13:19:44.141" v="1091"/>
      <pc:docMkLst>
        <pc:docMk/>
      </pc:docMkLst>
      <pc:sldChg chg="addSp modSp addAnim">
        <pc:chgData name="Anum Fatima" userId="Mo71m7Yd+6MD8esfZ8ZpmqE3O+iRXJpupK/TT1Rdx1A=" providerId="None" clId="Web-{648609E9-83CC-4373-ABAE-852353E5483B}" dt="2026-09-21T13:00:05.468" v="827" actId="14100"/>
        <pc:sldMkLst>
          <pc:docMk/>
          <pc:sldMk cId="0" sldId="259"/>
        </pc:sldMkLst>
        <pc:spChg chg="add mod">
          <ac:chgData name="Anum Fatima" userId="Mo71m7Yd+6MD8esfZ8ZpmqE3O+iRXJpupK/TT1Rdx1A=" providerId="None" clId="Web-{648609E9-83CC-4373-ABAE-852353E5483B}" dt="2026-09-21T13:00:05.468" v="827" actId="14100"/>
          <ac:spMkLst>
            <pc:docMk/>
            <pc:sldMk cId="0" sldId="259"/>
            <ac:spMk id="116" creationId="{449F7530-07F7-2BD9-0134-BF553B568FD6}"/>
          </ac:spMkLst>
        </pc:spChg>
      </pc:sldChg>
      <pc:sldChg chg="del mod modShow">
        <pc:chgData name="Anum Fatima" userId="Mo71m7Yd+6MD8esfZ8ZpmqE3O+iRXJpupK/TT1Rdx1A=" providerId="None" clId="Web-{648609E9-83CC-4373-ABAE-852353E5483B}" dt="2026-09-21T13:00:25.812" v="829"/>
        <pc:sldMkLst>
          <pc:docMk/>
          <pc:sldMk cId="0" sldId="260"/>
        </pc:sldMkLst>
      </pc:sldChg>
      <pc:sldChg chg="modSp del">
        <pc:chgData name="Anum Fatima" userId="Mo71m7Yd+6MD8esfZ8ZpmqE3O+iRXJpupK/TT1Rdx1A=" providerId="None" clId="Web-{648609E9-83CC-4373-ABAE-852353E5483B}" dt="2026-09-21T13:00:28.109" v="830"/>
        <pc:sldMkLst>
          <pc:docMk/>
          <pc:sldMk cId="0" sldId="261"/>
        </pc:sldMkLst>
        <pc:spChg chg="mod">
          <ac:chgData name="Anum Fatima" userId="Mo71m7Yd+6MD8esfZ8ZpmqE3O+iRXJpupK/TT1Rdx1A=" providerId="None" clId="Web-{648609E9-83CC-4373-ABAE-852353E5483B}" dt="2026-09-21T12:59:04.437" v="816" actId="1076"/>
          <ac:spMkLst>
            <pc:docMk/>
            <pc:sldMk cId="0" sldId="261"/>
            <ac:spMk id="5" creationId="{00000000-0000-0000-0000-000000000000}"/>
          </ac:spMkLst>
        </pc:spChg>
      </pc:sldChg>
      <pc:sldChg chg="addSp delSp modSp addAnim delAnim">
        <pc:chgData name="Anum Fatima" userId="Mo71m7Yd+6MD8esfZ8ZpmqE3O+iRXJpupK/TT1Rdx1A=" providerId="None" clId="Web-{648609E9-83CC-4373-ABAE-852353E5483B}" dt="2026-09-21T13:17:56.766" v="1075" actId="14100"/>
        <pc:sldMkLst>
          <pc:docMk/>
          <pc:sldMk cId="0" sldId="266"/>
        </pc:sldMkLst>
        <pc:spChg chg="mod">
          <ac:chgData name="Anum Fatima" userId="Mo71m7Yd+6MD8esfZ8ZpmqE3O+iRXJpupK/TT1Rdx1A=" providerId="None" clId="Web-{648609E9-83CC-4373-ABAE-852353E5483B}" dt="2026-09-21T13:09:16.453" v="946" actId="1076"/>
          <ac:spMkLst>
            <pc:docMk/>
            <pc:sldMk cId="0" sldId="266"/>
            <ac:spMk id="5" creationId="{00000000-0000-0000-0000-000000000000}"/>
          </ac:spMkLst>
        </pc:spChg>
        <pc:spChg chg="mod">
          <ac:chgData name="Anum Fatima" userId="Mo71m7Yd+6MD8esfZ8ZpmqE3O+iRXJpupK/TT1Rdx1A=" providerId="None" clId="Web-{648609E9-83CC-4373-ABAE-852353E5483B}" dt="2026-09-21T13:09:16.672" v="949" actId="1076"/>
          <ac:spMkLst>
            <pc:docMk/>
            <pc:sldMk cId="0" sldId="266"/>
            <ac:spMk id="12" creationId="{00000000-0000-0000-0000-000000000000}"/>
          </ac:spMkLst>
        </pc:spChg>
        <pc:spChg chg="mod">
          <ac:chgData name="Anum Fatima" userId="Mo71m7Yd+6MD8esfZ8ZpmqE3O+iRXJpupK/TT1Rdx1A=" providerId="None" clId="Web-{648609E9-83CC-4373-ABAE-852353E5483B}" dt="2026-09-21T13:09:17.297" v="957" actId="1076"/>
          <ac:spMkLst>
            <pc:docMk/>
            <pc:sldMk cId="0" sldId="266"/>
            <ac:spMk id="32" creationId="{00000000-0000-0000-0000-000000000000}"/>
          </ac:spMkLst>
        </pc:spChg>
        <pc:spChg chg="mod">
          <ac:chgData name="Anum Fatima" userId="Mo71m7Yd+6MD8esfZ8ZpmqE3O+iRXJpupK/TT1Rdx1A=" providerId="None" clId="Web-{648609E9-83CC-4373-ABAE-852353E5483B}" dt="2026-09-21T13:09:17.625" v="962" actId="1076"/>
          <ac:spMkLst>
            <pc:docMk/>
            <pc:sldMk cId="0" sldId="266"/>
            <ac:spMk id="43" creationId="{00000000-0000-0000-0000-000000000000}"/>
          </ac:spMkLst>
        </pc:spChg>
        <pc:spChg chg="mod">
          <ac:chgData name="Anum Fatima" userId="Mo71m7Yd+6MD8esfZ8ZpmqE3O+iRXJpupK/TT1Rdx1A=" providerId="None" clId="Web-{648609E9-83CC-4373-ABAE-852353E5483B}" dt="2026-09-21T13:09:18.360" v="972" actId="1076"/>
          <ac:spMkLst>
            <pc:docMk/>
            <pc:sldMk cId="0" sldId="266"/>
            <ac:spMk id="71" creationId="{00000000-0000-0000-0000-000000000000}"/>
          </ac:spMkLst>
        </pc:spChg>
        <pc:spChg chg="mod">
          <ac:chgData name="Anum Fatima" userId="Mo71m7Yd+6MD8esfZ8ZpmqE3O+iRXJpupK/TT1Rdx1A=" providerId="None" clId="Web-{648609E9-83CC-4373-ABAE-852353E5483B}" dt="2026-09-21T13:09:18.547" v="975" actId="1076"/>
          <ac:spMkLst>
            <pc:docMk/>
            <pc:sldMk cId="0" sldId="266"/>
            <ac:spMk id="78" creationId="{00000000-0000-0000-0000-000000000000}"/>
          </ac:spMkLst>
        </pc:spChg>
        <pc:spChg chg="mod">
          <ac:chgData name="Anum Fatima" userId="Mo71m7Yd+6MD8esfZ8ZpmqE3O+iRXJpupK/TT1Rdx1A=" providerId="None" clId="Web-{648609E9-83CC-4373-ABAE-852353E5483B}" dt="2026-09-21T13:09:18.625" v="976" actId="1076"/>
          <ac:spMkLst>
            <pc:docMk/>
            <pc:sldMk cId="0" sldId="266"/>
            <ac:spMk id="88" creationId="{00000000-0000-0000-0000-000000000000}"/>
          </ac:spMkLst>
        </pc:spChg>
        <pc:spChg chg="mod">
          <ac:chgData name="Anum Fatima" userId="Mo71m7Yd+6MD8esfZ8ZpmqE3O+iRXJpupK/TT1Rdx1A=" providerId="None" clId="Web-{648609E9-83CC-4373-ABAE-852353E5483B}" dt="2026-09-21T13:09:18.688" v="977" actId="1076"/>
          <ac:spMkLst>
            <pc:docMk/>
            <pc:sldMk cId="0" sldId="266"/>
            <ac:spMk id="89" creationId="{00000000-0000-0000-0000-000000000000}"/>
          </ac:spMkLst>
        </pc:spChg>
        <pc:spChg chg="mod">
          <ac:chgData name="Anum Fatima" userId="Mo71m7Yd+6MD8esfZ8ZpmqE3O+iRXJpupK/TT1Rdx1A=" providerId="None" clId="Web-{648609E9-83CC-4373-ABAE-852353E5483B}" dt="2026-09-21T13:09:18.750" v="978" actId="1076"/>
          <ac:spMkLst>
            <pc:docMk/>
            <pc:sldMk cId="0" sldId="266"/>
            <ac:spMk id="90" creationId="{00000000-0000-0000-0000-000000000000}"/>
          </ac:spMkLst>
        </pc:spChg>
        <pc:spChg chg="mod">
          <ac:chgData name="Anum Fatima" userId="Mo71m7Yd+6MD8esfZ8ZpmqE3O+iRXJpupK/TT1Rdx1A=" providerId="None" clId="Web-{648609E9-83CC-4373-ABAE-852353E5483B}" dt="2026-09-21T13:09:18.828" v="979" actId="1076"/>
          <ac:spMkLst>
            <pc:docMk/>
            <pc:sldMk cId="0" sldId="266"/>
            <ac:spMk id="98" creationId="{00000000-0000-0000-0000-000000000000}"/>
          </ac:spMkLst>
        </pc:spChg>
        <pc:spChg chg="mod">
          <ac:chgData name="Anum Fatima" userId="Mo71m7Yd+6MD8esfZ8ZpmqE3O+iRXJpupK/TT1Rdx1A=" providerId="None" clId="Web-{648609E9-83CC-4373-ABAE-852353E5483B}" dt="2026-09-21T13:09:18.906" v="980" actId="1076"/>
          <ac:spMkLst>
            <pc:docMk/>
            <pc:sldMk cId="0" sldId="266"/>
            <ac:spMk id="99" creationId="{00000000-0000-0000-0000-000000000000}"/>
          </ac:spMkLst>
        </pc:spChg>
        <pc:spChg chg="add del mod">
          <ac:chgData name="Anum Fatima" userId="Mo71m7Yd+6MD8esfZ8ZpmqE3O+iRXJpupK/TT1Rdx1A=" providerId="None" clId="Web-{648609E9-83CC-4373-ABAE-852353E5483B}" dt="2026-09-21T13:03:06.734" v="834"/>
          <ac:spMkLst>
            <pc:docMk/>
            <pc:sldMk cId="0" sldId="266"/>
            <ac:spMk id="102" creationId="{455CCC5F-67A4-52BB-7934-3589F473252E}"/>
          </ac:spMkLst>
        </pc:spChg>
        <pc:spChg chg="mod">
          <ac:chgData name="Anum Fatima" userId="Mo71m7Yd+6MD8esfZ8ZpmqE3O+iRXJpupK/TT1Rdx1A=" providerId="None" clId="Web-{648609E9-83CC-4373-ABAE-852353E5483B}" dt="2026-09-21T13:06:30.109" v="895" actId="1076"/>
          <ac:spMkLst>
            <pc:docMk/>
            <pc:sldMk cId="0" sldId="266"/>
            <ac:spMk id="106" creationId="{5EDA3039-3DCD-2705-D74A-1C367357E5BD}"/>
          </ac:spMkLst>
        </pc:spChg>
        <pc:spChg chg="add mod">
          <ac:chgData name="Anum Fatima" userId="Mo71m7Yd+6MD8esfZ8ZpmqE3O+iRXJpupK/TT1Rdx1A=" providerId="None" clId="Web-{648609E9-83CC-4373-ABAE-852353E5483B}" dt="2026-09-21T13:17:56.766" v="1075" actId="14100"/>
          <ac:spMkLst>
            <pc:docMk/>
            <pc:sldMk cId="0" sldId="266"/>
            <ac:spMk id="110" creationId="{6ED1802B-E007-0173-70C8-AA0AD750A3B3}"/>
          </ac:spMkLst>
        </pc:spChg>
        <pc:spChg chg="add mod">
          <ac:chgData name="Anum Fatima" userId="Mo71m7Yd+6MD8esfZ8ZpmqE3O+iRXJpupK/TT1Rdx1A=" providerId="None" clId="Web-{648609E9-83CC-4373-ABAE-852353E5483B}" dt="2026-09-21T13:16:13.875" v="1065" actId="1076"/>
          <ac:spMkLst>
            <pc:docMk/>
            <pc:sldMk cId="0" sldId="266"/>
            <ac:spMk id="111" creationId="{04DA0FCF-D3C5-F5B9-E04E-3DDC3DEC5791}"/>
          </ac:spMkLst>
        </pc:spChg>
        <pc:spChg chg="add mod">
          <ac:chgData name="Anum Fatima" userId="Mo71m7Yd+6MD8esfZ8ZpmqE3O+iRXJpupK/TT1Rdx1A=" providerId="None" clId="Web-{648609E9-83CC-4373-ABAE-852353E5483B}" dt="2026-09-21T13:16:16.469" v="1066" actId="1076"/>
          <ac:spMkLst>
            <pc:docMk/>
            <pc:sldMk cId="0" sldId="266"/>
            <ac:spMk id="112" creationId="{FB72FB0E-D656-6F45-C802-F0E95A7873D7}"/>
          </ac:spMkLst>
        </pc:spChg>
        <pc:spChg chg="add del mod">
          <ac:chgData name="Anum Fatima" userId="Mo71m7Yd+6MD8esfZ8ZpmqE3O+iRXJpupK/TT1Rdx1A=" providerId="None" clId="Web-{648609E9-83CC-4373-ABAE-852353E5483B}" dt="2026-09-21T13:12:22.969" v="1017"/>
          <ac:spMkLst>
            <pc:docMk/>
            <pc:sldMk cId="0" sldId="266"/>
            <ac:spMk id="117" creationId="{8B3CFE1F-BC01-E0F3-4962-F9AE0F1102AD}"/>
          </ac:spMkLst>
        </pc:spChg>
        <pc:spChg chg="add mod">
          <ac:chgData name="Anum Fatima" userId="Mo71m7Yd+6MD8esfZ8ZpmqE3O+iRXJpupK/TT1Rdx1A=" providerId="None" clId="Web-{648609E9-83CC-4373-ABAE-852353E5483B}" dt="2026-09-21T13:17:36.031" v="1073" actId="20577"/>
          <ac:spMkLst>
            <pc:docMk/>
            <pc:sldMk cId="0" sldId="266"/>
            <ac:spMk id="119" creationId="{4EA1EDC0-DD2D-6F9B-BDD1-F863A1338494}"/>
          </ac:spMkLst>
        </pc:spChg>
        <pc:spChg chg="mod">
          <ac:chgData name="Anum Fatima" userId="Mo71m7Yd+6MD8esfZ8ZpmqE3O+iRXJpupK/TT1Rdx1A=" providerId="None" clId="Web-{648609E9-83CC-4373-ABAE-852353E5483B}" dt="2026-09-21T13:09:16.375" v="945" actId="1076"/>
          <ac:spMkLst>
            <pc:docMk/>
            <pc:sldMk cId="0" sldId="266"/>
            <ac:spMk id="144" creationId="{4BD6C95C-4E11-8F08-6A19-3D85969D351D}"/>
          </ac:spMkLst>
        </pc:spChg>
        <pc:spChg chg="mod">
          <ac:chgData name="Anum Fatima" userId="Mo71m7Yd+6MD8esfZ8ZpmqE3O+iRXJpupK/TT1Rdx1A=" providerId="None" clId="Web-{648609E9-83CC-4373-ABAE-852353E5483B}" dt="2026-09-21T13:09:19.110" v="983" actId="1076"/>
          <ac:spMkLst>
            <pc:docMk/>
            <pc:sldMk cId="0" sldId="266"/>
            <ac:spMk id="210" creationId="{FEBD10E4-97CC-AB0C-3CD4-565F1A5D7FCC}"/>
          </ac:spMkLst>
        </pc:spChg>
        <pc:spChg chg="mod">
          <ac:chgData name="Anum Fatima" userId="Mo71m7Yd+6MD8esfZ8ZpmqE3O+iRXJpupK/TT1Rdx1A=" providerId="None" clId="Web-{648609E9-83CC-4373-ABAE-852353E5483B}" dt="2026-09-21T13:09:19.578" v="990" actId="1076"/>
          <ac:spMkLst>
            <pc:docMk/>
            <pc:sldMk cId="0" sldId="266"/>
            <ac:spMk id="240" creationId="{6CB92649-5B77-F960-3498-03DEBCECAAD2}"/>
          </ac:spMkLst>
        </pc:spChg>
        <pc:grpChg chg="mod">
          <ac:chgData name="Anum Fatima" userId="Mo71m7Yd+6MD8esfZ8ZpmqE3O+iRXJpupK/TT1Rdx1A=" providerId="None" clId="Web-{648609E9-83CC-4373-ABAE-852353E5483B}" dt="2026-09-21T13:09:20.703" v="992" actId="1076"/>
          <ac:grpSpMkLst>
            <pc:docMk/>
            <pc:sldMk cId="0" sldId="266"/>
            <ac:grpSpMk id="2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6.531" v="947" actId="1076"/>
          <ac:grpSpMkLst>
            <pc:docMk/>
            <pc:sldMk cId="0" sldId="266"/>
            <ac:grpSpMk id="6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6.610" v="948" actId="1076"/>
          <ac:grpSpMkLst>
            <pc:docMk/>
            <pc:sldMk cId="0" sldId="266"/>
            <ac:grpSpMk id="9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6.750" v="950" actId="1076"/>
          <ac:grpSpMkLst>
            <pc:docMk/>
            <pc:sldMk cId="0" sldId="266"/>
            <ac:grpSpMk id="13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6.875" v="952" actId="1076"/>
          <ac:grpSpMkLst>
            <pc:docMk/>
            <pc:sldMk cId="0" sldId="266"/>
            <ac:grpSpMk id="17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6.985" v="953" actId="1076"/>
          <ac:grpSpMkLst>
            <pc:docMk/>
            <pc:sldMk cId="0" sldId="266"/>
            <ac:grpSpMk id="20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7.078" v="954" actId="1076"/>
          <ac:grpSpMkLst>
            <pc:docMk/>
            <pc:sldMk cId="0" sldId="266"/>
            <ac:grpSpMk id="23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7.156" v="955" actId="1076"/>
          <ac:grpSpMkLst>
            <pc:docMk/>
            <pc:sldMk cId="0" sldId="266"/>
            <ac:grpSpMk id="26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7.235" v="956" actId="1076"/>
          <ac:grpSpMkLst>
            <pc:docMk/>
            <pc:sldMk cId="0" sldId="266"/>
            <ac:grpSpMk id="29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7.360" v="958" actId="1076"/>
          <ac:grpSpMkLst>
            <pc:docMk/>
            <pc:sldMk cId="0" sldId="266"/>
            <ac:grpSpMk id="33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7.438" v="959" actId="1076"/>
          <ac:grpSpMkLst>
            <pc:docMk/>
            <pc:sldMk cId="0" sldId="266"/>
            <ac:grpSpMk id="36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7.500" v="960" actId="1076"/>
          <ac:grpSpMkLst>
            <pc:docMk/>
            <pc:sldMk cId="0" sldId="266"/>
            <ac:grpSpMk id="39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7.688" v="963" actId="1076"/>
          <ac:grpSpMkLst>
            <pc:docMk/>
            <pc:sldMk cId="0" sldId="266"/>
            <ac:grpSpMk id="44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7.766" v="964" actId="1076"/>
          <ac:grpSpMkLst>
            <pc:docMk/>
            <pc:sldMk cId="0" sldId="266"/>
            <ac:grpSpMk id="47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7.860" v="965" actId="1076"/>
          <ac:grpSpMkLst>
            <pc:docMk/>
            <pc:sldMk cId="0" sldId="266"/>
            <ac:grpSpMk id="50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7.953" v="966" actId="1076"/>
          <ac:grpSpMkLst>
            <pc:docMk/>
            <pc:sldMk cId="0" sldId="266"/>
            <ac:grpSpMk id="53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8.016" v="967" actId="1076"/>
          <ac:grpSpMkLst>
            <pc:docMk/>
            <pc:sldMk cId="0" sldId="266"/>
            <ac:grpSpMk id="56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8.094" v="968" actId="1076"/>
          <ac:grpSpMkLst>
            <pc:docMk/>
            <pc:sldMk cId="0" sldId="266"/>
            <ac:grpSpMk id="59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8.156" v="969" actId="1076"/>
          <ac:grpSpMkLst>
            <pc:docMk/>
            <pc:sldMk cId="0" sldId="266"/>
            <ac:grpSpMk id="62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8.219" v="970" actId="1076"/>
          <ac:grpSpMkLst>
            <pc:docMk/>
            <pc:sldMk cId="0" sldId="266"/>
            <ac:grpSpMk id="65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8.297" v="971" actId="1076"/>
          <ac:grpSpMkLst>
            <pc:docMk/>
            <pc:sldMk cId="0" sldId="266"/>
            <ac:grpSpMk id="68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8.422" v="973" actId="1076"/>
          <ac:grpSpMkLst>
            <pc:docMk/>
            <pc:sldMk cId="0" sldId="266"/>
            <ac:grpSpMk id="72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8.485" v="974" actId="1076"/>
          <ac:grpSpMkLst>
            <pc:docMk/>
            <pc:sldMk cId="0" sldId="266"/>
            <ac:grpSpMk id="75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6.031" v="941" actId="1076"/>
          <ac:grpSpMkLst>
            <pc:docMk/>
            <pc:sldMk cId="0" sldId="266"/>
            <ac:grpSpMk id="79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6.125" v="942" actId="1076"/>
          <ac:grpSpMkLst>
            <pc:docMk/>
            <pc:sldMk cId="0" sldId="266"/>
            <ac:grpSpMk id="82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6.203" v="943" actId="1076"/>
          <ac:grpSpMkLst>
            <pc:docMk/>
            <pc:sldMk cId="0" sldId="266"/>
            <ac:grpSpMk id="85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5:47.281" v="875" actId="1076"/>
          <ac:grpSpMkLst>
            <pc:docMk/>
            <pc:sldMk cId="0" sldId="266"/>
            <ac:grpSpMk id="92" creationId="{00000000-0000-0000-0000-000000000000}"/>
          </ac:grpSpMkLst>
        </pc:grpChg>
        <pc:grpChg chg="mod">
          <ac:chgData name="Anum Fatima" userId="Mo71m7Yd+6MD8esfZ8ZpmqE3O+iRXJpupK/TT1Rdx1A=" providerId="None" clId="Web-{648609E9-83CC-4373-ABAE-852353E5483B}" dt="2026-09-21T13:09:16.281" v="944" actId="1076"/>
          <ac:grpSpMkLst>
            <pc:docMk/>
            <pc:sldMk cId="0" sldId="266"/>
            <ac:grpSpMk id="95" creationId="{00000000-0000-0000-0000-000000000000}"/>
          </ac:grpSpMkLst>
        </pc:grpChg>
        <pc:grpChg chg="add del mod">
          <ac:chgData name="Anum Fatima" userId="Mo71m7Yd+6MD8esfZ8ZpmqE3O+iRXJpupK/TT1Rdx1A=" providerId="None" clId="Web-{648609E9-83CC-4373-ABAE-852353E5483B}" dt="2026-09-21T13:06:39.469" v="897"/>
          <ac:grpSpMkLst>
            <pc:docMk/>
            <pc:sldMk cId="0" sldId="266"/>
            <ac:grpSpMk id="104" creationId="{2017B276-1A63-BA18-A73C-47D037DF8271}"/>
          </ac:grpSpMkLst>
        </pc:grpChg>
        <pc:grpChg chg="mod">
          <ac:chgData name="Anum Fatima" userId="Mo71m7Yd+6MD8esfZ8ZpmqE3O+iRXJpupK/TT1Rdx1A=" providerId="None" clId="Web-{648609E9-83CC-4373-ABAE-852353E5483B}" dt="2026-09-21T13:09:18.969" v="981" actId="1076"/>
          <ac:grpSpMkLst>
            <pc:docMk/>
            <pc:sldMk cId="0" sldId="266"/>
            <ac:grpSpMk id="190" creationId="{2A3E48C1-8AA5-B869-55FE-3E9AB675BB4A}"/>
          </ac:grpSpMkLst>
        </pc:grpChg>
        <pc:grpChg chg="mod">
          <ac:chgData name="Anum Fatima" userId="Mo71m7Yd+6MD8esfZ8ZpmqE3O+iRXJpupK/TT1Rdx1A=" providerId="None" clId="Web-{648609E9-83CC-4373-ABAE-852353E5483B}" dt="2026-09-21T13:09:19.031" v="982" actId="1076"/>
          <ac:grpSpMkLst>
            <pc:docMk/>
            <pc:sldMk cId="0" sldId="266"/>
            <ac:grpSpMk id="208" creationId="{880139AC-3E91-06D7-B162-B1F1F6398142}"/>
          </ac:grpSpMkLst>
        </pc:grpChg>
        <pc:grpChg chg="mod">
          <ac:chgData name="Anum Fatima" userId="Mo71m7Yd+6MD8esfZ8ZpmqE3O+iRXJpupK/TT1Rdx1A=" providerId="None" clId="Web-{648609E9-83CC-4373-ABAE-852353E5483B}" dt="2026-09-21T13:09:19.172" v="984" actId="1076"/>
          <ac:grpSpMkLst>
            <pc:docMk/>
            <pc:sldMk cId="0" sldId="266"/>
            <ac:grpSpMk id="214" creationId="{E5B7C46C-E1A8-52D1-21AE-C008F4F840C8}"/>
          </ac:grpSpMkLst>
        </pc:grpChg>
        <pc:grpChg chg="mod">
          <ac:chgData name="Anum Fatima" userId="Mo71m7Yd+6MD8esfZ8ZpmqE3O+iRXJpupK/TT1Rdx1A=" providerId="None" clId="Web-{648609E9-83CC-4373-ABAE-852353E5483B}" dt="2026-09-21T13:09:19.250" v="985" actId="1076"/>
          <ac:grpSpMkLst>
            <pc:docMk/>
            <pc:sldMk cId="0" sldId="266"/>
            <ac:grpSpMk id="218" creationId="{BA3E1441-A78B-05F9-973D-ADFFD9989010}"/>
          </ac:grpSpMkLst>
        </pc:grpChg>
        <pc:grpChg chg="mod">
          <ac:chgData name="Anum Fatima" userId="Mo71m7Yd+6MD8esfZ8ZpmqE3O+iRXJpupK/TT1Rdx1A=" providerId="None" clId="Web-{648609E9-83CC-4373-ABAE-852353E5483B}" dt="2026-09-21T13:09:19.313" v="986" actId="1076"/>
          <ac:grpSpMkLst>
            <pc:docMk/>
            <pc:sldMk cId="0" sldId="266"/>
            <ac:grpSpMk id="226" creationId="{C1C3C221-2D08-E52E-EE1D-A38A722114EF}"/>
          </ac:grpSpMkLst>
        </pc:grpChg>
        <pc:grpChg chg="mod">
          <ac:chgData name="Anum Fatima" userId="Mo71m7Yd+6MD8esfZ8ZpmqE3O+iRXJpupK/TT1Rdx1A=" providerId="None" clId="Web-{648609E9-83CC-4373-ABAE-852353E5483B}" dt="2026-09-21T13:09:19.375" v="987" actId="1076"/>
          <ac:grpSpMkLst>
            <pc:docMk/>
            <pc:sldMk cId="0" sldId="266"/>
            <ac:grpSpMk id="230" creationId="{34E2F1E4-0CE2-ABEE-48FD-7E6C7AFC60AD}"/>
          </ac:grpSpMkLst>
        </pc:grpChg>
        <pc:grpChg chg="mod">
          <ac:chgData name="Anum Fatima" userId="Mo71m7Yd+6MD8esfZ8ZpmqE3O+iRXJpupK/TT1Rdx1A=" providerId="None" clId="Web-{648609E9-83CC-4373-ABAE-852353E5483B}" dt="2026-09-21T13:09:19.438" v="988" actId="1076"/>
          <ac:grpSpMkLst>
            <pc:docMk/>
            <pc:sldMk cId="0" sldId="266"/>
            <ac:grpSpMk id="234" creationId="{5119B15E-EEDB-2ABA-B21A-CC2F28969969}"/>
          </ac:grpSpMkLst>
        </pc:grpChg>
        <pc:grpChg chg="mod">
          <ac:chgData name="Anum Fatima" userId="Mo71m7Yd+6MD8esfZ8ZpmqE3O+iRXJpupK/TT1Rdx1A=" providerId="None" clId="Web-{648609E9-83CC-4373-ABAE-852353E5483B}" dt="2026-09-21T13:09:19.516" v="989" actId="1076"/>
          <ac:grpSpMkLst>
            <pc:docMk/>
            <pc:sldMk cId="0" sldId="266"/>
            <ac:grpSpMk id="238" creationId="{DD4AFB59-18CE-A029-D146-F4CCC29D9981}"/>
          </ac:grpSpMkLst>
        </pc:grpChg>
        <pc:picChg chg="mod">
          <ac:chgData name="Anum Fatima" userId="Mo71m7Yd+6MD8esfZ8ZpmqE3O+iRXJpupK/TT1Rdx1A=" providerId="None" clId="Web-{648609E9-83CC-4373-ABAE-852353E5483B}" dt="2026-09-21T13:09:16.813" v="951" actId="1076"/>
          <ac:picMkLst>
            <pc:docMk/>
            <pc:sldMk cId="0" sldId="266"/>
            <ac:picMk id="16" creationId="{00000000-0000-0000-0000-000000000000}"/>
          </ac:picMkLst>
        </pc:picChg>
        <pc:picChg chg="mod">
          <ac:chgData name="Anum Fatima" userId="Mo71m7Yd+6MD8esfZ8ZpmqE3O+iRXJpupK/TT1Rdx1A=" providerId="None" clId="Web-{648609E9-83CC-4373-ABAE-852353E5483B}" dt="2026-09-21T13:09:17.563" v="961" actId="1076"/>
          <ac:picMkLst>
            <pc:docMk/>
            <pc:sldMk cId="0" sldId="266"/>
            <ac:picMk id="42" creationId="{00000000-0000-0000-0000-000000000000}"/>
          </ac:picMkLst>
        </pc:picChg>
        <pc:picChg chg="add mod">
          <ac:chgData name="Anum Fatima" userId="Mo71m7Yd+6MD8esfZ8ZpmqE3O+iRXJpupK/TT1Rdx1A=" providerId="None" clId="Web-{648609E9-83CC-4373-ABAE-852353E5483B}" dt="2026-09-21T13:09:29.891" v="993" actId="1076"/>
          <ac:picMkLst>
            <pc:docMk/>
            <pc:sldMk cId="0" sldId="266"/>
            <ac:picMk id="103" creationId="{6FB58D3A-EFF9-E016-3C83-1C718B841717}"/>
          </ac:picMkLst>
        </pc:picChg>
        <pc:cxnChg chg="add del">
          <ac:chgData name="Anum Fatima" userId="Mo71m7Yd+6MD8esfZ8ZpmqE3O+iRXJpupK/TT1Rdx1A=" providerId="None" clId="Web-{648609E9-83CC-4373-ABAE-852353E5483B}" dt="2026-09-21T13:06:19.391" v="892"/>
          <ac:cxnSpMkLst>
            <pc:docMk/>
            <pc:sldMk cId="0" sldId="266"/>
            <ac:cxnSpMk id="107" creationId="{1DDACF76-F24D-21B2-A211-3E7409F3D303}"/>
          </ac:cxnSpMkLst>
        </pc:cxnChg>
        <pc:cxnChg chg="add mod">
          <ac:chgData name="Anum Fatima" userId="Mo71m7Yd+6MD8esfZ8ZpmqE3O+iRXJpupK/TT1Rdx1A=" providerId="None" clId="Web-{648609E9-83CC-4373-ABAE-852353E5483B}" dt="2026-09-21T13:15:12.219" v="1056"/>
          <ac:cxnSpMkLst>
            <pc:docMk/>
            <pc:sldMk cId="0" sldId="266"/>
            <ac:cxnSpMk id="108" creationId="{2E7A23A3-7416-B4B0-AF04-BE06794C2AA4}"/>
          </ac:cxnSpMkLst>
        </pc:cxnChg>
        <pc:cxnChg chg="add mod">
          <ac:chgData name="Anum Fatima" userId="Mo71m7Yd+6MD8esfZ8ZpmqE3O+iRXJpupK/TT1Rdx1A=" providerId="None" clId="Web-{648609E9-83CC-4373-ABAE-852353E5483B}" dt="2026-09-21T13:17:00.187" v="1070" actId="14100"/>
          <ac:cxnSpMkLst>
            <pc:docMk/>
            <pc:sldMk cId="0" sldId="266"/>
            <ac:cxnSpMk id="113" creationId="{BFD83A1D-4995-5F19-916A-AEC6C647B7F6}"/>
          </ac:cxnSpMkLst>
        </pc:cxnChg>
        <pc:cxnChg chg="add mod">
          <ac:chgData name="Anum Fatima" userId="Mo71m7Yd+6MD8esfZ8ZpmqE3O+iRXJpupK/TT1Rdx1A=" providerId="None" clId="Web-{648609E9-83CC-4373-ABAE-852353E5483B}" dt="2026-09-21T13:15:12.344" v="1058"/>
          <ac:cxnSpMkLst>
            <pc:docMk/>
            <pc:sldMk cId="0" sldId="266"/>
            <ac:cxnSpMk id="114" creationId="{0366ADDE-30F8-8ED9-625A-CFFBFAB68446}"/>
          </ac:cxnSpMkLst>
        </pc:cxnChg>
        <pc:cxnChg chg="add del mod">
          <ac:chgData name="Anum Fatima" userId="Mo71m7Yd+6MD8esfZ8ZpmqE3O+iRXJpupK/TT1Rdx1A=" providerId="None" clId="Web-{648609E9-83CC-4373-ABAE-852353E5483B}" dt="2026-09-21T13:11:32.203" v="1011"/>
          <ac:cxnSpMkLst>
            <pc:docMk/>
            <pc:sldMk cId="0" sldId="266"/>
            <ac:cxnSpMk id="115" creationId="{B64A5F2C-C937-8790-892F-07864B4145CC}"/>
          </ac:cxnSpMkLst>
        </pc:cxnChg>
        <pc:cxnChg chg="add del">
          <ac:chgData name="Anum Fatima" userId="Mo71m7Yd+6MD8esfZ8ZpmqE3O+iRXJpupK/TT1Rdx1A=" providerId="None" clId="Web-{648609E9-83CC-4373-ABAE-852353E5483B}" dt="2026-09-21T13:13:38.281" v="1037"/>
          <ac:cxnSpMkLst>
            <pc:docMk/>
            <pc:sldMk cId="0" sldId="266"/>
            <ac:cxnSpMk id="120" creationId="{8FDD5645-E52E-A738-BF25-A39A7973D3A0}"/>
          </ac:cxnSpMkLst>
        </pc:cxnChg>
        <pc:cxnChg chg="add mod">
          <ac:chgData name="Anum Fatima" userId="Mo71m7Yd+6MD8esfZ8ZpmqE3O+iRXJpupK/TT1Rdx1A=" providerId="None" clId="Web-{648609E9-83CC-4373-ABAE-852353E5483B}" dt="2026-09-21T13:14:02.906" v="1044" actId="14100"/>
          <ac:cxnSpMkLst>
            <pc:docMk/>
            <pc:sldMk cId="0" sldId="266"/>
            <ac:cxnSpMk id="121" creationId="{BE49BBCA-5C96-8EC3-A3EB-068B35C9C8B8}"/>
          </ac:cxnSpMkLst>
        </pc:cxnChg>
        <pc:cxnChg chg="add mod">
          <ac:chgData name="Anum Fatima" userId="Mo71m7Yd+6MD8esfZ8ZpmqE3O+iRXJpupK/TT1Rdx1A=" providerId="None" clId="Web-{648609E9-83CC-4373-ABAE-852353E5483B}" dt="2026-09-21T13:16:51.266" v="1069" actId="14100"/>
          <ac:cxnSpMkLst>
            <pc:docMk/>
            <pc:sldMk cId="0" sldId="266"/>
            <ac:cxnSpMk id="122" creationId="{A3607834-F764-4306-4F61-BEDDFECF025F}"/>
          </ac:cxnSpMkLst>
        </pc:cxnChg>
      </pc:sldChg>
      <pc:sldChg chg="mod modShow">
        <pc:chgData name="Anum Fatima" userId="Mo71m7Yd+6MD8esfZ8ZpmqE3O+iRXJpupK/TT1Rdx1A=" providerId="None" clId="Web-{648609E9-83CC-4373-ABAE-852353E5483B}" dt="2026-09-21T12:37:45.718" v="0"/>
        <pc:sldMkLst>
          <pc:docMk/>
          <pc:sldMk cId="0" sldId="271"/>
        </pc:sldMkLst>
      </pc:sldChg>
      <pc:sldChg chg="addSp delSp modSp addAnim delAnim">
        <pc:chgData name="Anum Fatima" userId="Mo71m7Yd+6MD8esfZ8ZpmqE3O+iRXJpupK/TT1Rdx1A=" providerId="None" clId="Web-{648609E9-83CC-4373-ABAE-852353E5483B}" dt="2026-09-21T12:52:10.906" v="561" actId="1076"/>
        <pc:sldMkLst>
          <pc:docMk/>
          <pc:sldMk cId="0" sldId="272"/>
        </pc:sldMkLst>
        <pc:spChg chg="mod">
          <ac:chgData name="Anum Fatima" userId="Mo71m7Yd+6MD8esfZ8ZpmqE3O+iRXJpupK/TT1Rdx1A=" providerId="None" clId="Web-{648609E9-83CC-4373-ABAE-852353E5483B}" dt="2026-09-21T12:52:10.906" v="561" actId="1076"/>
          <ac:spMkLst>
            <pc:docMk/>
            <pc:sldMk cId="0" sldId="272"/>
            <ac:spMk id="16" creationId="{1B65A258-6063-C9FD-4DC0-305D64AC80BE}"/>
          </ac:spMkLst>
        </pc:spChg>
        <pc:grpChg chg="add del">
          <ac:chgData name="Anum Fatima" userId="Mo71m7Yd+6MD8esfZ8ZpmqE3O+iRXJpupK/TT1Rdx1A=" providerId="None" clId="Web-{648609E9-83CC-4373-ABAE-852353E5483B}" dt="2026-09-21T12:44:08.592" v="195"/>
          <ac:grpSpMkLst>
            <pc:docMk/>
            <pc:sldMk cId="0" sldId="272"/>
            <ac:grpSpMk id="18" creationId="{A8E899DD-7098-3D7C-6074-AF2CC74F0A3A}"/>
          </ac:grpSpMkLst>
        </pc:grpChg>
      </pc:sldChg>
      <pc:sldChg chg="addSp delSp modSp add del replId delAnim">
        <pc:chgData name="Anum Fatima" userId="Mo71m7Yd+6MD8esfZ8ZpmqE3O+iRXJpupK/TT1Rdx1A=" providerId="None" clId="Web-{648609E9-83CC-4373-ABAE-852353E5483B}" dt="2026-09-21T12:51:13.921" v="553"/>
        <pc:sldMkLst>
          <pc:docMk/>
          <pc:sldMk cId="1085367965" sldId="279"/>
        </pc:sldMkLst>
        <pc:spChg chg="del">
          <ac:chgData name="Anum Fatima" userId="Mo71m7Yd+6MD8esfZ8ZpmqE3O+iRXJpupK/TT1Rdx1A=" providerId="None" clId="Web-{648609E9-83CC-4373-ABAE-852353E5483B}" dt="2026-09-21T12:38:09.171" v="6"/>
          <ac:spMkLst>
            <pc:docMk/>
            <pc:sldMk cId="1085367965" sldId="279"/>
            <ac:spMk id="2" creationId="{B55AA13A-D263-4FA0-E218-611EA48154AA}"/>
          </ac:spMkLst>
        </pc:spChg>
        <pc:spChg chg="mod">
          <ac:chgData name="Anum Fatima" userId="Mo71m7Yd+6MD8esfZ8ZpmqE3O+iRXJpupK/TT1Rdx1A=" providerId="None" clId="Web-{648609E9-83CC-4373-ABAE-852353E5483B}" dt="2026-09-21T12:41:32.858" v="179" actId="20577"/>
          <ac:spMkLst>
            <pc:docMk/>
            <pc:sldMk cId="1085367965" sldId="279"/>
            <ac:spMk id="9" creationId="{CE0EB52A-926A-4520-352A-6345B43A5C21}"/>
          </ac:spMkLst>
        </pc:spChg>
        <pc:spChg chg="del">
          <ac:chgData name="Anum Fatima" userId="Mo71m7Yd+6MD8esfZ8ZpmqE3O+iRXJpupK/TT1Rdx1A=" providerId="None" clId="Web-{648609E9-83CC-4373-ABAE-852353E5483B}" dt="2026-09-21T12:38:09.171" v="4"/>
          <ac:spMkLst>
            <pc:docMk/>
            <pc:sldMk cId="1085367965" sldId="279"/>
            <ac:spMk id="10" creationId="{65B7484A-EEF2-0785-5314-465EA58E8EB9}"/>
          </ac:spMkLst>
        </pc:spChg>
        <pc:spChg chg="del">
          <ac:chgData name="Anum Fatima" userId="Mo71m7Yd+6MD8esfZ8ZpmqE3O+iRXJpupK/TT1Rdx1A=" providerId="None" clId="Web-{648609E9-83CC-4373-ABAE-852353E5483B}" dt="2026-09-21T12:38:09.171" v="2"/>
          <ac:spMkLst>
            <pc:docMk/>
            <pc:sldMk cId="1085367965" sldId="279"/>
            <ac:spMk id="16" creationId="{040DBFFB-F8BD-A290-AEBD-873166EDA31A}"/>
          </ac:spMkLst>
        </pc:spChg>
        <pc:spChg chg="add del mod">
          <ac:chgData name="Anum Fatima" userId="Mo71m7Yd+6MD8esfZ8ZpmqE3O+iRXJpupK/TT1Rdx1A=" providerId="None" clId="Web-{648609E9-83CC-4373-ABAE-852353E5483B}" dt="2026-09-21T12:44:26.749" v="200"/>
          <ac:spMkLst>
            <pc:docMk/>
            <pc:sldMk cId="1085367965" sldId="279"/>
            <ac:spMk id="18" creationId="{165A78B5-38DF-B02A-3644-1683354010D5}"/>
          </ac:spMkLst>
        </pc:spChg>
        <pc:spChg chg="add del mod">
          <ac:chgData name="Anum Fatima" userId="Mo71m7Yd+6MD8esfZ8ZpmqE3O+iRXJpupK/TT1Rdx1A=" providerId="None" clId="Web-{648609E9-83CC-4373-ABAE-852353E5483B}" dt="2026-09-21T12:42:38.389" v="188"/>
          <ac:spMkLst>
            <pc:docMk/>
            <pc:sldMk cId="1085367965" sldId="279"/>
            <ac:spMk id="20" creationId="{AB3A9A3E-5866-D00A-621F-D8D6E761A0ED}"/>
          </ac:spMkLst>
        </pc:spChg>
        <pc:spChg chg="add mod">
          <ac:chgData name="Anum Fatima" userId="Mo71m7Yd+6MD8esfZ8ZpmqE3O+iRXJpupK/TT1Rdx1A=" providerId="None" clId="Web-{648609E9-83CC-4373-ABAE-852353E5483B}" dt="2026-09-21T12:44:39.452" v="203" actId="14100"/>
          <ac:spMkLst>
            <pc:docMk/>
            <pc:sldMk cId="1085367965" sldId="279"/>
            <ac:spMk id="22" creationId="{BDDDA38F-7130-7B8C-4180-1CA82220525A}"/>
          </ac:spMkLst>
        </pc:spChg>
        <pc:spChg chg="add mod">
          <ac:chgData name="Anum Fatima" userId="Mo71m7Yd+6MD8esfZ8ZpmqE3O+iRXJpupK/TT1Rdx1A=" providerId="None" clId="Web-{648609E9-83CC-4373-ABAE-852353E5483B}" dt="2026-09-21T12:44:31.670" v="201" actId="1076"/>
          <ac:spMkLst>
            <pc:docMk/>
            <pc:sldMk cId="1085367965" sldId="279"/>
            <ac:spMk id="23" creationId="{F01A5F22-AA26-EF8C-0DA4-AA9BFC487D95}"/>
          </ac:spMkLst>
        </pc:spChg>
        <pc:grpChg chg="del">
          <ac:chgData name="Anum Fatima" userId="Mo71m7Yd+6MD8esfZ8ZpmqE3O+iRXJpupK/TT1Rdx1A=" providerId="None" clId="Web-{648609E9-83CC-4373-ABAE-852353E5483B}" dt="2026-09-21T12:38:09.171" v="5"/>
          <ac:grpSpMkLst>
            <pc:docMk/>
            <pc:sldMk cId="1085367965" sldId="279"/>
            <ac:grpSpMk id="3" creationId="{C21FC79F-7087-F46C-6495-49FFCA04E6BB}"/>
          </ac:grpSpMkLst>
        </pc:grpChg>
        <pc:grpChg chg="del">
          <ac:chgData name="Anum Fatima" userId="Mo71m7Yd+6MD8esfZ8ZpmqE3O+iRXJpupK/TT1Rdx1A=" providerId="None" clId="Web-{648609E9-83CC-4373-ABAE-852353E5483B}" dt="2026-09-21T12:38:09.171" v="3"/>
          <ac:grpSpMkLst>
            <pc:docMk/>
            <pc:sldMk cId="1085367965" sldId="279"/>
            <ac:grpSpMk id="14" creationId="{252810B8-0AFC-B5CA-F4F2-F4CA00F9AAC1}"/>
          </ac:grpSpMkLst>
        </pc:grpChg>
        <pc:grpChg chg="add mod">
          <ac:chgData name="Anum Fatima" userId="Mo71m7Yd+6MD8esfZ8ZpmqE3O+iRXJpupK/TT1Rdx1A=" providerId="None" clId="Web-{648609E9-83CC-4373-ABAE-852353E5483B}" dt="2026-09-21T12:45:58.467" v="205" actId="1076"/>
          <ac:grpSpMkLst>
            <pc:docMk/>
            <pc:sldMk cId="1085367965" sldId="279"/>
            <ac:grpSpMk id="21" creationId="{A8E899DD-7098-3D7C-6074-AF2CC74F0A3A}"/>
          </ac:grpSpMkLst>
        </pc:grpChg>
        <pc:graphicFrameChg chg="add del mod modGraphic">
          <ac:chgData name="Anum Fatima" userId="Mo71m7Yd+6MD8esfZ8ZpmqE3O+iRXJpupK/TT1Rdx1A=" providerId="None" clId="Web-{648609E9-83CC-4373-ABAE-852353E5483B}" dt="2026-09-21T12:45:52.936" v="204"/>
          <ac:graphicFrameMkLst>
            <pc:docMk/>
            <pc:sldMk cId="1085367965" sldId="279"/>
            <ac:graphicFrameMk id="15" creationId="{CAD37ABD-7DD2-F168-51A5-57FDD20D4FC0}"/>
          </ac:graphicFrameMkLst>
        </pc:graphicFrameChg>
      </pc:sldChg>
      <pc:sldChg chg="addSp delSp modSp add replId">
        <pc:chgData name="Anum Fatima" userId="Mo71m7Yd+6MD8esfZ8ZpmqE3O+iRXJpupK/TT1Rdx1A=" providerId="None" clId="Web-{648609E9-83CC-4373-ABAE-852353E5483B}" dt="2026-09-21T13:19:44.141" v="1091"/>
        <pc:sldMkLst>
          <pc:docMk/>
          <pc:sldMk cId="2851277666" sldId="280"/>
        </pc:sldMkLst>
        <pc:spChg chg="mod">
          <ac:chgData name="Anum Fatima" userId="Mo71m7Yd+6MD8esfZ8ZpmqE3O+iRXJpupK/TT1Rdx1A=" providerId="None" clId="Web-{648609E9-83CC-4373-ABAE-852353E5483B}" dt="2026-09-21T12:56:10.281" v="661" actId="20577"/>
          <ac:spMkLst>
            <pc:docMk/>
            <pc:sldMk cId="2851277666" sldId="280"/>
            <ac:spMk id="9" creationId="{50B53708-63E6-409F-5108-2578236B1EDC}"/>
          </ac:spMkLst>
        </pc:spChg>
        <pc:spChg chg="add del mod">
          <ac:chgData name="Anum Fatima" userId="Mo71m7Yd+6MD8esfZ8ZpmqE3O+iRXJpupK/TT1Rdx1A=" providerId="None" clId="Web-{648609E9-83CC-4373-ABAE-852353E5483B}" dt="2026-09-21T12:52:16.875" v="565"/>
          <ac:spMkLst>
            <pc:docMk/>
            <pc:sldMk cId="2851277666" sldId="280"/>
            <ac:spMk id="12" creationId="{2D4DF0D5-8D15-E613-F803-441BCF222BA9}"/>
          </ac:spMkLst>
        </pc:spChg>
        <pc:grpChg chg="add mod">
          <ac:chgData name="Anum Fatima" userId="Mo71m7Yd+6MD8esfZ8ZpmqE3O+iRXJpupK/TT1Rdx1A=" providerId="None" clId="Web-{648609E9-83CC-4373-ABAE-852353E5483B}" dt="2026-09-21T12:55:04.875" v="654" actId="1076"/>
          <ac:grpSpMkLst>
            <pc:docMk/>
            <pc:sldMk cId="2851277666" sldId="280"/>
            <ac:grpSpMk id="11" creationId="{0AA629E6-032D-B88D-A1D6-B9EAB7ECDB2D}"/>
          </ac:grpSpMkLst>
        </pc:grpChg>
        <pc:grpChg chg="del">
          <ac:chgData name="Anum Fatima" userId="Mo71m7Yd+6MD8esfZ8ZpmqE3O+iRXJpupK/TT1Rdx1A=" providerId="None" clId="Web-{648609E9-83CC-4373-ABAE-852353E5483B}" dt="2026-09-21T12:46:04.686" v="207"/>
          <ac:grpSpMkLst>
            <pc:docMk/>
            <pc:sldMk cId="2851277666" sldId="280"/>
            <ac:grpSpMk id="21" creationId="{4442DD59-9289-FBB0-7AEC-40C1548A9DD7}"/>
          </ac:grpSpMkLst>
        </pc:grpChg>
        <pc:graphicFrameChg chg="add mod modGraphic">
          <ac:chgData name="Anum Fatima" userId="Mo71m7Yd+6MD8esfZ8ZpmqE3O+iRXJpupK/TT1Rdx1A=" providerId="None" clId="Web-{648609E9-83CC-4373-ABAE-852353E5483B}" dt="2026-09-21T13:19:44.141" v="1091"/>
          <ac:graphicFrameMkLst>
            <pc:docMk/>
            <pc:sldMk cId="2851277666" sldId="280"/>
            <ac:graphicFrameMk id="3" creationId="{A79C1456-1D1E-D430-FA22-7E1F0C3C13FF}"/>
          </ac:graphicFrameMkLst>
        </pc:graphicFrameChg>
      </pc:sldChg>
    </pc:docChg>
  </pc:docChgLst>
  <pc:docChgLst>
    <pc:chgData name="Anum Fatima" userId="Mo71m7Yd+6MD8esfZ8ZpmqE3O+iRXJpupK/TT1Rdx1A=" providerId="None" clId="Web-{98795941-21DF-4460-B847-C1DE1319194E}"/>
    <pc:docChg chg="modSld">
      <pc:chgData name="Anum Fatima" userId="Mo71m7Yd+6MD8esfZ8ZpmqE3O+iRXJpupK/TT1Rdx1A=" providerId="None" clId="Web-{98795941-21DF-4460-B847-C1DE1319194E}" dt="2026-09-21T13:29:29.679" v="30" actId="14100"/>
      <pc:docMkLst>
        <pc:docMk/>
      </pc:docMkLst>
      <pc:sldChg chg="modSp">
        <pc:chgData name="Anum Fatima" userId="Mo71m7Yd+6MD8esfZ8ZpmqE3O+iRXJpupK/TT1Rdx1A=" providerId="None" clId="Web-{98795941-21DF-4460-B847-C1DE1319194E}" dt="2026-09-21T13:29:29.679" v="30" actId="14100"/>
        <pc:sldMkLst>
          <pc:docMk/>
          <pc:sldMk cId="143017041" sldId="278"/>
        </pc:sldMkLst>
        <pc:picChg chg="mod">
          <ac:chgData name="Anum Fatima" userId="Mo71m7Yd+6MD8esfZ8ZpmqE3O+iRXJpupK/TT1Rdx1A=" providerId="None" clId="Web-{98795941-21DF-4460-B847-C1DE1319194E}" dt="2026-09-21T13:29:29.679" v="30" actId="14100"/>
          <ac:picMkLst>
            <pc:docMk/>
            <pc:sldMk cId="143017041" sldId="278"/>
            <ac:picMk id="26" creationId="{00000000-0000-0000-0000-000000000000}"/>
          </ac:picMkLst>
        </pc:picChg>
      </pc:sldChg>
      <pc:sldChg chg="addSp delSp modSp addAnim">
        <pc:chgData name="Anum Fatima" userId="Mo71m7Yd+6MD8esfZ8ZpmqE3O+iRXJpupK/TT1Rdx1A=" providerId="None" clId="Web-{98795941-21DF-4460-B847-C1DE1319194E}" dt="2026-09-21T13:28:11.771" v="25"/>
        <pc:sldMkLst>
          <pc:docMk/>
          <pc:sldMk cId="2851277666" sldId="280"/>
        </pc:sldMkLst>
        <pc:spChg chg="mod topLvl">
          <ac:chgData name="Anum Fatima" userId="Mo71m7Yd+6MD8esfZ8ZpmqE3O+iRXJpupK/TT1Rdx1A=" providerId="None" clId="Web-{98795941-21DF-4460-B847-C1DE1319194E}" dt="2026-09-21T13:27:59.084" v="24" actId="14100"/>
          <ac:spMkLst>
            <pc:docMk/>
            <pc:sldMk cId="2851277666" sldId="280"/>
            <ac:spMk id="4" creationId="{1868C6C7-4A52-5AFC-EF7E-182F1C24BD37}"/>
          </ac:spMkLst>
        </pc:spChg>
        <pc:spChg chg="mod">
          <ac:chgData name="Anum Fatima" userId="Mo71m7Yd+6MD8esfZ8ZpmqE3O+iRXJpupK/TT1Rdx1A=" providerId="None" clId="Web-{98795941-21DF-4460-B847-C1DE1319194E}" dt="2026-09-21T13:26:04.442" v="6"/>
          <ac:spMkLst>
            <pc:docMk/>
            <pc:sldMk cId="2851277666" sldId="280"/>
            <ac:spMk id="10" creationId="{4148FD1E-355D-61C0-D5F8-3950598DF27A}"/>
          </ac:spMkLst>
        </pc:spChg>
        <pc:spChg chg="del mod topLvl">
          <ac:chgData name="Anum Fatima" userId="Mo71m7Yd+6MD8esfZ8ZpmqE3O+iRXJpupK/TT1Rdx1A=" providerId="None" clId="Web-{98795941-21DF-4460-B847-C1DE1319194E}" dt="2026-09-21T13:27:00.989" v="16"/>
          <ac:spMkLst>
            <pc:docMk/>
            <pc:sldMk cId="2851277666" sldId="280"/>
            <ac:spMk id="12" creationId="{6561B72E-D3C9-0669-F52E-04718727DF3D}"/>
          </ac:spMkLst>
        </pc:spChg>
        <pc:grpChg chg="add del mod">
          <ac:chgData name="Anum Fatima" userId="Mo71m7Yd+6MD8esfZ8ZpmqE3O+iRXJpupK/TT1Rdx1A=" providerId="None" clId="Web-{98795941-21DF-4460-B847-C1DE1319194E}" dt="2026-09-21T13:27:00.989" v="16"/>
          <ac:grpSpMkLst>
            <pc:docMk/>
            <pc:sldMk cId="2851277666" sldId="280"/>
            <ac:grpSpMk id="2" creationId="{9A54F108-10EA-8215-4DEB-C74C83ED8FF7}"/>
          </ac:grpSpMkLst>
        </pc:grpChg>
        <pc:graphicFrameChg chg="modGraphic">
          <ac:chgData name="Anum Fatima" userId="Mo71m7Yd+6MD8esfZ8ZpmqE3O+iRXJpupK/TT1Rdx1A=" providerId="None" clId="Web-{98795941-21DF-4460-B847-C1DE1319194E}" dt="2026-09-21T13:26:45.520" v="10"/>
          <ac:graphicFrameMkLst>
            <pc:docMk/>
            <pc:sldMk cId="2851277666" sldId="280"/>
            <ac:graphicFrameMk id="3" creationId="{A79C1456-1D1E-D430-FA22-7E1F0C3C13FF}"/>
          </ac:graphicFrameMkLst>
        </pc:graphicFrameChg>
      </pc:sldChg>
    </pc:docChg>
  </pc:docChgLst>
  <pc:docChgLst>
    <pc:chgData name="Anum Fatima" userId="Mo71m7Yd+6MD8esfZ8ZpmqE3O+iRXJpupK/TT1Rdx1A=" providerId="None" clId="Web-{B10C4224-DDC0-453D-90EB-373344EA17BD}"/>
    <pc:docChg chg="modSld">
      <pc:chgData name="Anum Fatima" userId="Mo71m7Yd+6MD8esfZ8ZpmqE3O+iRXJpupK/TT1Rdx1A=" providerId="None" clId="Web-{B10C4224-DDC0-453D-90EB-373344EA17BD}" dt="2026-09-21T13:20:18.446" v="1" actId="1076"/>
      <pc:docMkLst>
        <pc:docMk/>
      </pc:docMkLst>
      <pc:sldChg chg="modSp">
        <pc:chgData name="Anum Fatima" userId="Mo71m7Yd+6MD8esfZ8ZpmqE3O+iRXJpupK/TT1Rdx1A=" providerId="None" clId="Web-{B10C4224-DDC0-453D-90EB-373344EA17BD}" dt="2026-09-21T13:20:18.446" v="1" actId="1076"/>
        <pc:sldMkLst>
          <pc:docMk/>
          <pc:sldMk cId="0" sldId="256"/>
        </pc:sldMkLst>
        <pc:spChg chg="mod">
          <ac:chgData name="Anum Fatima" userId="Mo71m7Yd+6MD8esfZ8ZpmqE3O+iRXJpupK/TT1Rdx1A=" providerId="None" clId="Web-{B10C4224-DDC0-453D-90EB-373344EA17BD}" dt="2026-09-21T13:20:18.446" v="1" actId="107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Anum Fatima" userId="Mo71m7Yd+6MD8esfZ8ZpmqE3O+iRXJpupK/TT1Rdx1A=" providerId="None" clId="Web-{B10C4224-DDC0-453D-90EB-373344EA17BD}" dt="2026-09-21T13:20:15.759" v="0" actId="1076"/>
          <ac:spMkLst>
            <pc:docMk/>
            <pc:sldMk cId="0" sldId="256"/>
            <ac:spMk id="14" creationId="{FB29A504-FCC0-1502-F560-8184D1B9F182}"/>
          </ac:spMkLst>
        </pc:spChg>
      </pc:sldChg>
    </pc:docChg>
  </pc:docChgLst>
  <pc:docChgLst>
    <pc:chgData name="Anum Fatima" userId="Mo71m7Yd+6MD8esfZ8ZpmqE3O+iRXJpupK/TT1Rdx1A=" providerId="None" clId="Web-{ACCE2C89-C4F3-41E3-B9BB-213AF7211AB2}"/>
    <pc:docChg chg="modSld">
      <pc:chgData name="Anum Fatima" userId="Mo71m7Yd+6MD8esfZ8ZpmqE3O+iRXJpupK/TT1Rdx1A=" providerId="None" clId="Web-{ACCE2C89-C4F3-41E3-B9BB-213AF7211AB2}" dt="2026-09-21T13:22:54.056" v="47" actId="20577"/>
      <pc:docMkLst>
        <pc:docMk/>
      </pc:docMkLst>
      <pc:sldChg chg="modSp">
        <pc:chgData name="Anum Fatima" userId="Mo71m7Yd+6MD8esfZ8ZpmqE3O+iRXJpupK/TT1Rdx1A=" providerId="None" clId="Web-{ACCE2C89-C4F3-41E3-B9BB-213AF7211AB2}" dt="2026-09-21T13:20:46.489" v="0" actId="1076"/>
        <pc:sldMkLst>
          <pc:docMk/>
          <pc:sldMk cId="0" sldId="256"/>
        </pc:sldMkLst>
        <pc:spChg chg="mod">
          <ac:chgData name="Anum Fatima" userId="Mo71m7Yd+6MD8esfZ8ZpmqE3O+iRXJpupK/TT1Rdx1A=" providerId="None" clId="Web-{ACCE2C89-C4F3-41E3-B9BB-213AF7211AB2}" dt="2026-09-21T13:20:46.489" v="0" actId="1076"/>
          <ac:spMkLst>
            <pc:docMk/>
            <pc:sldMk cId="0" sldId="256"/>
            <ac:spMk id="10" creationId="{00000000-0000-0000-0000-000000000000}"/>
          </ac:spMkLst>
        </pc:spChg>
      </pc:sldChg>
      <pc:sldChg chg="modSp">
        <pc:chgData name="Anum Fatima" userId="Mo71m7Yd+6MD8esfZ8ZpmqE3O+iRXJpupK/TT1Rdx1A=" providerId="None" clId="Web-{ACCE2C89-C4F3-41E3-B9BB-213AF7211AB2}" dt="2026-09-21T13:22:54.056" v="47" actId="20577"/>
        <pc:sldMkLst>
          <pc:docMk/>
          <pc:sldMk cId="2851277666" sldId="280"/>
        </pc:sldMkLst>
        <pc:spChg chg="mod">
          <ac:chgData name="Anum Fatima" userId="Mo71m7Yd+6MD8esfZ8ZpmqE3O+iRXJpupK/TT1Rdx1A=" providerId="None" clId="Web-{ACCE2C89-C4F3-41E3-B9BB-213AF7211AB2}" dt="2026-09-21T13:22:54.056" v="47" actId="20577"/>
          <ac:spMkLst>
            <pc:docMk/>
            <pc:sldMk cId="2851277666" sldId="280"/>
            <ac:spMk id="10" creationId="{4148FD1E-355D-61C0-D5F8-3950598DF27A}"/>
          </ac:spMkLst>
        </pc:spChg>
        <pc:graphicFrameChg chg="mod modGraphic">
          <ac:chgData name="Anum Fatima" userId="Mo71m7Yd+6MD8esfZ8ZpmqE3O+iRXJpupK/TT1Rdx1A=" providerId="None" clId="Web-{ACCE2C89-C4F3-41E3-B9BB-213AF7211AB2}" dt="2026-09-21T13:22:19.024" v="46"/>
          <ac:graphicFrameMkLst>
            <pc:docMk/>
            <pc:sldMk cId="2851277666" sldId="280"/>
            <ac:graphicFrameMk id="3" creationId="{A79C1456-1D1E-D430-FA22-7E1F0C3C13F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 model may see thousands of examples of a common condition, but only a few examples of a rare one. So even if its overall performance looks good, is it equally reliable across those classes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Resource links supplied by the presenter:</a:t>
            </a:r>
          </a:p>
          <a:p>
            <a:r>
              <a:rPr dirty="0"/>
              <a:t>https://github.com/anumfatima427/cp-under-imbalance</a:t>
            </a:r>
          </a:p>
          <a:p>
            <a:r>
              <a:rPr dirty="0"/>
              <a:t>https://challenge.isic-archive.com/data/#2019</a:t>
            </a:r>
          </a:p>
          <a:p>
            <a:r>
              <a:rPr dirty="0"/>
              <a:t>https://dfu-challenge.github.io/dfuc2021.html</a:t>
            </a:r>
          </a:p>
          <a:p>
            <a:r>
              <a:rPr dirty="0"/>
              <a:t>https://huggingface.co/datasets/ctmedtech/DDR-dataset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9986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31.jpeg"/><Relationship Id="rId5" Type="http://schemas.openxmlformats.org/officeDocument/2006/relationships/image" Target="../media/image26.jpeg"/><Relationship Id="rId10" Type="http://schemas.openxmlformats.org/officeDocument/2006/relationships/image" Target="../media/image30.jpeg"/><Relationship Id="rId4" Type="http://schemas.openxmlformats.org/officeDocument/2006/relationships/image" Target="../media/image25.jpeg"/><Relationship Id="rId9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19.jpe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5.png"/><Relationship Id="rId7" Type="http://schemas.openxmlformats.org/officeDocument/2006/relationships/image" Target="../media/image19.jpe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sv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E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9309" y="287429"/>
            <a:ext cx="17389382" cy="9431117"/>
            <a:chOff x="0" y="-28575"/>
            <a:chExt cx="4579920" cy="24839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920" cy="2455341"/>
            </a:xfrm>
            <a:custGeom>
              <a:avLst/>
              <a:gdLst/>
              <a:ahLst/>
              <a:cxnLst/>
              <a:rect l="l" t="t" r="r" b="b"/>
              <a:pathLst>
                <a:path w="4579920" h="2455341">
                  <a:moveTo>
                    <a:pt x="0" y="0"/>
                  </a:moveTo>
                  <a:lnTo>
                    <a:pt x="4579920" y="0"/>
                  </a:lnTo>
                  <a:lnTo>
                    <a:pt x="4579920" y="2455341"/>
                  </a:lnTo>
                  <a:lnTo>
                    <a:pt x="0" y="24553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lIns="91440" tIns="45720" rIns="91440" bIns="45720" anchor="t"/>
            <a:lstStyle/>
            <a:p>
              <a:endParaRPr lang="en-GB" dirty="0">
                <a:ea typeface="Calibri"/>
                <a:cs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579920" cy="2483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52190" y="953392"/>
            <a:ext cx="3378322" cy="1221190"/>
          </a:xfrm>
          <a:custGeom>
            <a:avLst/>
            <a:gdLst/>
            <a:ahLst/>
            <a:cxnLst/>
            <a:rect l="l" t="t" r="r" b="b"/>
            <a:pathLst>
              <a:path w="4133133" h="1587812">
                <a:moveTo>
                  <a:pt x="0" y="0"/>
                </a:moveTo>
                <a:lnTo>
                  <a:pt x="4133133" y="0"/>
                </a:lnTo>
                <a:lnTo>
                  <a:pt x="4133133" y="1587812"/>
                </a:lnTo>
                <a:lnTo>
                  <a:pt x="0" y="1587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2067973" y="2835750"/>
            <a:ext cx="14453979" cy="1908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Conformal Aware Training for Imbalanced Medical Image Classification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60923" y="5817818"/>
            <a:ext cx="14150402" cy="1080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44"/>
              </a:lnSpc>
            </a:pPr>
            <a:r>
              <a:rPr lang="en-US" sz="2800" b="1" dirty="0">
                <a:solidFill>
                  <a:srgbClr val="000000"/>
                </a:solidFill>
                <a:latin typeface="Canva Sans 1"/>
                <a:ea typeface="+mn-lt"/>
                <a:cs typeface="+mn-lt"/>
                <a:sym typeface="Canva Sans 2"/>
              </a:rPr>
              <a:t>Anum Fatima</a:t>
            </a:r>
            <a:r>
              <a:rPr lang="en-US" sz="2800" b="1" baseline="30000" dirty="0">
                <a:solidFill>
                  <a:srgbClr val="000000"/>
                </a:solidFill>
                <a:latin typeface="Calibri"/>
                <a:ea typeface="+mn-lt"/>
                <a:cs typeface="+mn-lt"/>
                <a:sym typeface="Canva Sans 2"/>
              </a:rPr>
              <a:t>1</a:t>
            </a:r>
            <a:r>
              <a:rPr lang="en-US" sz="2800" dirty="0">
                <a:solidFill>
                  <a:srgbClr val="000000"/>
                </a:solidFill>
                <a:latin typeface="Canva Sans 1"/>
                <a:ea typeface="+mn-lt"/>
                <a:cs typeface="+mn-lt"/>
                <a:sym typeface="Canva Sans 2"/>
              </a:rPr>
              <a:t>, Moi Hoon Yap</a:t>
            </a:r>
            <a:r>
              <a:rPr lang="en-US" sz="2800" baseline="30000" dirty="0">
                <a:solidFill>
                  <a:srgbClr val="000000"/>
                </a:solidFill>
                <a:latin typeface="Calibri"/>
                <a:ea typeface="+mn-lt"/>
                <a:cs typeface="+mn-lt"/>
                <a:sym typeface="Canva Sans 2"/>
              </a:rPr>
              <a:t>1</a:t>
            </a:r>
            <a:r>
              <a:rPr lang="en-US" sz="2800" dirty="0">
                <a:solidFill>
                  <a:srgbClr val="000000"/>
                </a:solidFill>
                <a:latin typeface="Canva Sans 1"/>
                <a:ea typeface="+mn-lt"/>
                <a:cs typeface="+mn-lt"/>
                <a:sym typeface="Canva Sans 2"/>
              </a:rPr>
              <a:t>, Neil D. Reeves</a:t>
            </a:r>
            <a:r>
              <a:rPr lang="en-US" sz="2800" baseline="30000" dirty="0">
                <a:solidFill>
                  <a:srgbClr val="000000"/>
                </a:solidFill>
                <a:latin typeface="Calibri"/>
                <a:ea typeface="+mn-lt"/>
                <a:cs typeface="+mn-lt"/>
                <a:sym typeface="Canva Sans 2"/>
              </a:rPr>
              <a:t>2</a:t>
            </a:r>
            <a:r>
              <a:rPr lang="en-US" sz="2800" dirty="0">
                <a:solidFill>
                  <a:srgbClr val="000000"/>
                </a:solidFill>
                <a:latin typeface="Canva Sans 1"/>
                <a:ea typeface="+mn-lt"/>
                <a:cs typeface="+mn-lt"/>
                <a:sym typeface="Canva Sans 2"/>
              </a:rPr>
              <a:t>, Michael Odling-Smee</a:t>
            </a:r>
            <a:r>
              <a:rPr lang="en-US" sz="2800" baseline="30000" dirty="0">
                <a:solidFill>
                  <a:srgbClr val="000000"/>
                </a:solidFill>
                <a:latin typeface="Canva Sans 1"/>
                <a:ea typeface="+mn-lt"/>
                <a:cs typeface="+mn-lt"/>
                <a:sym typeface="Canva Sans 2"/>
              </a:rPr>
              <a:t>3</a:t>
            </a:r>
            <a:r>
              <a:rPr lang="en-US" sz="2800" dirty="0">
                <a:solidFill>
                  <a:srgbClr val="000000"/>
                </a:solidFill>
                <a:latin typeface="Canva Sans 1"/>
                <a:ea typeface="+mn-lt"/>
                <a:cs typeface="+mn-lt"/>
                <a:sym typeface="Canva Sans 2"/>
              </a:rPr>
              <a:t>, David C. Bond</a:t>
            </a:r>
            <a:r>
              <a:rPr lang="en-US" sz="2800" baseline="30000" dirty="0">
                <a:solidFill>
                  <a:srgbClr val="000000"/>
                </a:solidFill>
                <a:latin typeface="Canva Sans 1"/>
                <a:ea typeface="+mn-lt"/>
                <a:cs typeface="+mn-lt"/>
                <a:sym typeface="Canva Sans 2"/>
              </a:rPr>
              <a:t>3</a:t>
            </a:r>
            <a:r>
              <a:rPr lang="en-US" sz="2800" dirty="0">
                <a:solidFill>
                  <a:srgbClr val="000000"/>
                </a:solidFill>
                <a:latin typeface="Canva Sans 1"/>
                <a:ea typeface="+mn-lt"/>
                <a:cs typeface="+mn-lt"/>
                <a:sym typeface="Canva Sans 2"/>
              </a:rPr>
              <a:t>, and Connah Kendrick</a:t>
            </a:r>
            <a:r>
              <a:rPr lang="en-US" sz="2800" baseline="30000" dirty="0">
                <a:solidFill>
                  <a:srgbClr val="000000"/>
                </a:solidFill>
                <a:latin typeface="Canva Sans 1"/>
                <a:ea typeface="+mn-lt"/>
                <a:cs typeface="+mn-lt"/>
                <a:sym typeface="Canva Sans 2"/>
              </a:rPr>
              <a:t>1</a:t>
            </a:r>
            <a:endParaRPr lang="en-US" sz="2800" baseline="30000" dirty="0">
              <a:solidFill>
                <a:srgbClr val="000000"/>
              </a:solidFill>
              <a:latin typeface="Canva Sans 1"/>
              <a:ea typeface="Canva Sans 2"/>
              <a:cs typeface="Canva Sans 2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6478171" y="1928287"/>
            <a:ext cx="5609639" cy="6443504"/>
          </a:xfrm>
          <a:custGeom>
            <a:avLst/>
            <a:gdLst/>
            <a:ahLst/>
            <a:cxnLst/>
            <a:rect l="l" t="t" r="r" b="b"/>
            <a:pathLst>
              <a:path w="5609639" h="6443504">
                <a:moveTo>
                  <a:pt x="0" y="0"/>
                </a:moveTo>
                <a:lnTo>
                  <a:pt x="5609639" y="0"/>
                </a:lnTo>
                <a:lnTo>
                  <a:pt x="5609639" y="6443504"/>
                </a:lnTo>
                <a:lnTo>
                  <a:pt x="0" y="64435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8A424B-D165-426C-14BF-7B2775961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18736" y="950874"/>
            <a:ext cx="3425276" cy="735096"/>
          </a:xfrm>
          <a:prstGeom prst="rect">
            <a:avLst/>
          </a:prstGeom>
        </p:spPr>
      </p:pic>
      <p:sp>
        <p:nvSpPr>
          <p:cNvPr id="14" name="TextBox 10">
            <a:extLst>
              <a:ext uri="{FF2B5EF4-FFF2-40B4-BE49-F238E27FC236}">
                <a16:creationId xmlns:a16="http://schemas.microsoft.com/office/drawing/2014/main" id="{FB29A504-FCC0-1502-F560-8184D1B9F182}"/>
              </a:ext>
            </a:extLst>
          </p:cNvPr>
          <p:cNvSpPr txBox="1"/>
          <p:nvPr/>
        </p:nvSpPr>
        <p:spPr>
          <a:xfrm>
            <a:off x="592318" y="7250067"/>
            <a:ext cx="1671676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aseline="30000" dirty="0">
                <a:solidFill>
                  <a:srgbClr val="000000"/>
                </a:solidFill>
                <a:ea typeface="+mn-lt"/>
                <a:cs typeface="+mn-lt"/>
                <a:sym typeface="Canva Sans 2"/>
              </a:rPr>
              <a:t>1</a:t>
            </a:r>
            <a:r>
              <a:rPr lang="en-US" sz="2400" dirty="0">
                <a:solidFill>
                  <a:srgbClr val="000000"/>
                </a:solidFill>
                <a:ea typeface="+mn-lt"/>
                <a:cs typeface="+mn-lt"/>
                <a:sym typeface="Canva Sans 2"/>
              </a:rPr>
              <a:t>School of Computing and Mathematics, Manchester Metropolitan University, UK </a:t>
            </a:r>
            <a:endParaRPr lang="en-US" sz="1600" dirty="0">
              <a:solidFill>
                <a:srgbClr val="000000"/>
              </a:solidFill>
              <a:ea typeface="+mn-lt"/>
              <a:cs typeface="+mn-lt"/>
            </a:endParaRPr>
          </a:p>
          <a:p>
            <a:pPr algn="ctr"/>
            <a:r>
              <a:rPr lang="en-US" sz="2400" baseline="30000" dirty="0">
                <a:solidFill>
                  <a:srgbClr val="000000"/>
                </a:solidFill>
                <a:ea typeface="+mn-lt"/>
                <a:cs typeface="+mn-lt"/>
                <a:sym typeface="Canva Sans 2"/>
              </a:rPr>
              <a:t>2</a:t>
            </a:r>
            <a:r>
              <a:rPr lang="en-US" sz="2400" dirty="0">
                <a:solidFill>
                  <a:srgbClr val="000000"/>
                </a:solidFill>
                <a:ea typeface="+mn-lt"/>
                <a:cs typeface="+mn-lt"/>
                <a:sym typeface="Canva Sans 2"/>
              </a:rPr>
              <a:t>Medical School, Faculty of Health and Medicine, Lancaster University, UK </a:t>
            </a:r>
            <a:endParaRPr lang="en-US" sz="1600">
              <a:solidFill>
                <a:srgbClr val="000000"/>
              </a:solidFill>
              <a:ea typeface="+mn-lt"/>
              <a:cs typeface="+mn-lt"/>
            </a:endParaRPr>
          </a:p>
          <a:p>
            <a:pPr algn="ctr"/>
            <a:r>
              <a:rPr lang="en-US" sz="2400" baseline="30000" dirty="0">
                <a:solidFill>
                  <a:srgbClr val="000000"/>
                </a:solidFill>
                <a:ea typeface="+mn-lt"/>
                <a:cs typeface="+mn-lt"/>
                <a:sym typeface="Canva Sans 2"/>
              </a:rPr>
              <a:t>3</a:t>
            </a:r>
            <a:r>
              <a:rPr lang="en-US" sz="2400" dirty="0">
                <a:solidFill>
                  <a:srgbClr val="000000"/>
                </a:solidFill>
                <a:ea typeface="+mn-lt"/>
                <a:cs typeface="+mn-lt"/>
                <a:sym typeface="Canva Sans 2"/>
              </a:rPr>
              <a:t>Aire Innovate Limited, UK</a:t>
            </a:r>
            <a:endParaRPr lang="en-US" sz="1600" dirty="0">
              <a:ea typeface="+mn-lt"/>
              <a:cs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78700" y="4155850"/>
            <a:ext cx="2705938" cy="1731945"/>
            <a:chOff x="0" y="0"/>
            <a:chExt cx="1040437" cy="6659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40437" cy="665915"/>
            </a:xfrm>
            <a:custGeom>
              <a:avLst/>
              <a:gdLst/>
              <a:ahLst/>
              <a:cxnLst/>
              <a:rect l="l" t="t" r="r" b="b"/>
              <a:pathLst>
                <a:path w="1040437" h="665915">
                  <a:moveTo>
                    <a:pt x="1040437" y="77249"/>
                  </a:moveTo>
                  <a:lnTo>
                    <a:pt x="1040437" y="588666"/>
                  </a:lnTo>
                  <a:cubicBezTo>
                    <a:pt x="1040437" y="609153"/>
                    <a:pt x="1032299" y="628802"/>
                    <a:pt x="1017812" y="643289"/>
                  </a:cubicBezTo>
                  <a:cubicBezTo>
                    <a:pt x="1003325" y="657776"/>
                    <a:pt x="983676" y="665915"/>
                    <a:pt x="963188" y="665915"/>
                  </a:cubicBezTo>
                  <a:lnTo>
                    <a:pt x="77249" y="665915"/>
                  </a:lnTo>
                  <a:cubicBezTo>
                    <a:pt x="56762" y="665915"/>
                    <a:pt x="37113" y="657776"/>
                    <a:pt x="22626" y="643289"/>
                  </a:cubicBezTo>
                  <a:cubicBezTo>
                    <a:pt x="8139" y="628802"/>
                    <a:pt x="0" y="609153"/>
                    <a:pt x="0" y="588666"/>
                  </a:cubicBezTo>
                  <a:lnTo>
                    <a:pt x="0" y="77249"/>
                  </a:lnTo>
                  <a:cubicBezTo>
                    <a:pt x="0" y="56762"/>
                    <a:pt x="8139" y="37113"/>
                    <a:pt x="22626" y="22626"/>
                  </a:cubicBezTo>
                  <a:cubicBezTo>
                    <a:pt x="37113" y="8139"/>
                    <a:pt x="56762" y="0"/>
                    <a:pt x="77249" y="0"/>
                  </a:cubicBezTo>
                  <a:lnTo>
                    <a:pt x="963188" y="0"/>
                  </a:lnTo>
                  <a:cubicBezTo>
                    <a:pt x="983676" y="0"/>
                    <a:pt x="1003325" y="8139"/>
                    <a:pt x="1017812" y="22626"/>
                  </a:cubicBezTo>
                  <a:cubicBezTo>
                    <a:pt x="1032299" y="37113"/>
                    <a:pt x="1040437" y="56762"/>
                    <a:pt x="1040437" y="77249"/>
                  </a:cubicBezTo>
                  <a:close/>
                </a:path>
              </a:pathLst>
            </a:custGeom>
            <a:solidFill>
              <a:srgbClr val="F2EEEE"/>
            </a:solidFill>
            <a:ln w="38100" cap="rnd">
              <a:solidFill>
                <a:srgbClr val="565656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040437" cy="704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91849" y="4560438"/>
            <a:ext cx="2279639" cy="919018"/>
            <a:chOff x="0" y="0"/>
            <a:chExt cx="1110184" cy="4475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10184" cy="447548"/>
            </a:xfrm>
            <a:custGeom>
              <a:avLst/>
              <a:gdLst/>
              <a:ahLst/>
              <a:cxnLst/>
              <a:rect l="l" t="t" r="r" b="b"/>
              <a:pathLst>
                <a:path w="1110184" h="447548">
                  <a:moveTo>
                    <a:pt x="1110184" y="33961"/>
                  </a:moveTo>
                  <a:lnTo>
                    <a:pt x="1110184" y="413587"/>
                  </a:lnTo>
                  <a:cubicBezTo>
                    <a:pt x="1110184" y="422594"/>
                    <a:pt x="1106606" y="431232"/>
                    <a:pt x="1100237" y="437601"/>
                  </a:cubicBezTo>
                  <a:cubicBezTo>
                    <a:pt x="1093868" y="443970"/>
                    <a:pt x="1085230" y="447548"/>
                    <a:pt x="1076223" y="447548"/>
                  </a:cubicBezTo>
                  <a:lnTo>
                    <a:pt x="33961" y="447548"/>
                  </a:lnTo>
                  <a:cubicBezTo>
                    <a:pt x="15205" y="447548"/>
                    <a:pt x="0" y="432343"/>
                    <a:pt x="0" y="413587"/>
                  </a:cubicBezTo>
                  <a:lnTo>
                    <a:pt x="0" y="33961"/>
                  </a:lnTo>
                  <a:cubicBezTo>
                    <a:pt x="0" y="15205"/>
                    <a:pt x="15205" y="0"/>
                    <a:pt x="33961" y="0"/>
                  </a:cubicBezTo>
                  <a:lnTo>
                    <a:pt x="1076223" y="0"/>
                  </a:lnTo>
                  <a:cubicBezTo>
                    <a:pt x="1094979" y="0"/>
                    <a:pt x="1110184" y="15205"/>
                    <a:pt x="1110184" y="3396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10184" cy="495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00" b="1" dirty="0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Preprocessing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7372280" y="3759122"/>
            <a:ext cx="2520071" cy="2463169"/>
            <a:chOff x="0" y="0"/>
            <a:chExt cx="428782" cy="419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8782" cy="419100"/>
            </a:xfrm>
            <a:custGeom>
              <a:avLst/>
              <a:gdLst/>
              <a:ahLst/>
              <a:cxnLst/>
              <a:rect l="l" t="t" r="r" b="b"/>
              <a:pathLst>
                <a:path w="428782" h="419100">
                  <a:moveTo>
                    <a:pt x="0" y="0"/>
                  </a:moveTo>
                  <a:lnTo>
                    <a:pt x="428782" y="0"/>
                  </a:lnTo>
                  <a:lnTo>
                    <a:pt x="325065" y="419100"/>
                  </a:lnTo>
                  <a:lnTo>
                    <a:pt x="103717" y="419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D9F7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-28575"/>
              <a:ext cx="174782" cy="447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328055" y="4211877"/>
            <a:ext cx="2535845" cy="1470316"/>
            <a:chOff x="0" y="0"/>
            <a:chExt cx="996323" cy="57766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96323" cy="577663"/>
            </a:xfrm>
            <a:custGeom>
              <a:avLst/>
              <a:gdLst/>
              <a:ahLst/>
              <a:cxnLst/>
              <a:rect l="l" t="t" r="r" b="b"/>
              <a:pathLst>
                <a:path w="996323" h="577663">
                  <a:moveTo>
                    <a:pt x="996323" y="30530"/>
                  </a:moveTo>
                  <a:lnTo>
                    <a:pt x="996323" y="547134"/>
                  </a:lnTo>
                  <a:cubicBezTo>
                    <a:pt x="996323" y="563995"/>
                    <a:pt x="982655" y="577663"/>
                    <a:pt x="965793" y="577663"/>
                  </a:cubicBezTo>
                  <a:lnTo>
                    <a:pt x="30530" y="577663"/>
                  </a:lnTo>
                  <a:cubicBezTo>
                    <a:pt x="13669" y="577663"/>
                    <a:pt x="0" y="563995"/>
                    <a:pt x="0" y="547134"/>
                  </a:cubicBezTo>
                  <a:lnTo>
                    <a:pt x="0" y="30530"/>
                  </a:lnTo>
                  <a:cubicBezTo>
                    <a:pt x="0" y="13669"/>
                    <a:pt x="13669" y="0"/>
                    <a:pt x="30530" y="0"/>
                  </a:cubicBezTo>
                  <a:lnTo>
                    <a:pt x="965793" y="0"/>
                  </a:lnTo>
                  <a:cubicBezTo>
                    <a:pt x="973890" y="0"/>
                    <a:pt x="981656" y="3217"/>
                    <a:pt x="987381" y="8942"/>
                  </a:cubicBezTo>
                  <a:cubicBezTo>
                    <a:pt x="993107" y="14667"/>
                    <a:pt x="996323" y="22433"/>
                    <a:pt x="996323" y="30530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96323" cy="6348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Classifier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3284423" y="5006167"/>
            <a:ext cx="794277" cy="0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15" name="AutoShape 15"/>
          <p:cNvSpPr/>
          <p:nvPr/>
        </p:nvSpPr>
        <p:spPr>
          <a:xfrm flipV="1">
            <a:off x="6784638" y="4990706"/>
            <a:ext cx="616093" cy="0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6" name="Group 16"/>
          <p:cNvGrpSpPr/>
          <p:nvPr/>
        </p:nvGrpSpPr>
        <p:grpSpPr>
          <a:xfrm>
            <a:off x="10349886" y="3126942"/>
            <a:ext cx="665126" cy="3326640"/>
            <a:chOff x="0" y="0"/>
            <a:chExt cx="255742" cy="12790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55742" cy="1279058"/>
            </a:xfrm>
            <a:custGeom>
              <a:avLst/>
              <a:gdLst/>
              <a:ahLst/>
              <a:cxnLst/>
              <a:rect l="l" t="t" r="r" b="b"/>
              <a:pathLst>
                <a:path w="255742" h="1279058">
                  <a:moveTo>
                    <a:pt x="255742" y="127871"/>
                  </a:moveTo>
                  <a:lnTo>
                    <a:pt x="255742" y="1151187"/>
                  </a:lnTo>
                  <a:cubicBezTo>
                    <a:pt x="255742" y="1185101"/>
                    <a:pt x="242270" y="1217625"/>
                    <a:pt x="218289" y="1241606"/>
                  </a:cubicBezTo>
                  <a:cubicBezTo>
                    <a:pt x="194309" y="1265586"/>
                    <a:pt x="161784" y="1279058"/>
                    <a:pt x="127871" y="1279058"/>
                  </a:cubicBezTo>
                  <a:lnTo>
                    <a:pt x="127871" y="1279058"/>
                  </a:lnTo>
                  <a:cubicBezTo>
                    <a:pt x="93957" y="1279058"/>
                    <a:pt x="61433" y="1265586"/>
                    <a:pt x="37453" y="1241606"/>
                  </a:cubicBezTo>
                  <a:cubicBezTo>
                    <a:pt x="13472" y="1217625"/>
                    <a:pt x="0" y="1185101"/>
                    <a:pt x="0" y="1151187"/>
                  </a:cubicBezTo>
                  <a:lnTo>
                    <a:pt x="0" y="127871"/>
                  </a:lnTo>
                  <a:cubicBezTo>
                    <a:pt x="0" y="93957"/>
                    <a:pt x="13472" y="61433"/>
                    <a:pt x="37453" y="37453"/>
                  </a:cubicBezTo>
                  <a:cubicBezTo>
                    <a:pt x="61433" y="13472"/>
                    <a:pt x="93957" y="0"/>
                    <a:pt x="127871" y="0"/>
                  </a:cubicBezTo>
                  <a:lnTo>
                    <a:pt x="127871" y="0"/>
                  </a:lnTo>
                  <a:cubicBezTo>
                    <a:pt x="161784" y="0"/>
                    <a:pt x="194309" y="13472"/>
                    <a:pt x="218289" y="37453"/>
                  </a:cubicBezTo>
                  <a:cubicBezTo>
                    <a:pt x="242270" y="61433"/>
                    <a:pt x="255742" y="93957"/>
                    <a:pt x="255742" y="127871"/>
                  </a:cubicBezTo>
                  <a:close/>
                </a:path>
              </a:pathLst>
            </a:custGeom>
            <a:solidFill>
              <a:srgbClr val="F7F7F7"/>
            </a:solidFill>
            <a:ln w="19050" cap="sq">
              <a:solidFill>
                <a:srgbClr val="49474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55742" cy="1317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056691" y="3126942"/>
            <a:ext cx="958395" cy="3326640"/>
            <a:chOff x="0" y="0"/>
            <a:chExt cx="368504" cy="127905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8504" cy="1279058"/>
            </a:xfrm>
            <a:custGeom>
              <a:avLst/>
              <a:gdLst/>
              <a:ahLst/>
              <a:cxnLst/>
              <a:rect l="l" t="t" r="r" b="b"/>
              <a:pathLst>
                <a:path w="368504" h="1279058">
                  <a:moveTo>
                    <a:pt x="368504" y="88858"/>
                  </a:moveTo>
                  <a:lnTo>
                    <a:pt x="368504" y="1190200"/>
                  </a:lnTo>
                  <a:cubicBezTo>
                    <a:pt x="368504" y="1239275"/>
                    <a:pt x="328721" y="1279058"/>
                    <a:pt x="279646" y="1279058"/>
                  </a:cubicBezTo>
                  <a:lnTo>
                    <a:pt x="88858" y="1279058"/>
                  </a:lnTo>
                  <a:cubicBezTo>
                    <a:pt x="39783" y="1279058"/>
                    <a:pt x="0" y="1239275"/>
                    <a:pt x="0" y="1190200"/>
                  </a:cubicBezTo>
                  <a:lnTo>
                    <a:pt x="0" y="88858"/>
                  </a:lnTo>
                  <a:cubicBezTo>
                    <a:pt x="0" y="39783"/>
                    <a:pt x="39783" y="0"/>
                    <a:pt x="88858" y="0"/>
                  </a:cubicBezTo>
                  <a:lnTo>
                    <a:pt x="279646" y="0"/>
                  </a:lnTo>
                  <a:cubicBezTo>
                    <a:pt x="328721" y="0"/>
                    <a:pt x="368504" y="39783"/>
                    <a:pt x="368504" y="88858"/>
                  </a:cubicBezTo>
                  <a:close/>
                </a:path>
              </a:pathLst>
            </a:custGeom>
            <a:solidFill>
              <a:srgbClr val="F7F7F7"/>
            </a:solidFill>
            <a:ln w="19050" cap="sq">
              <a:solidFill>
                <a:srgbClr val="49474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368504" cy="1336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489908" y="3307964"/>
            <a:ext cx="385082" cy="385082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4C4C4"/>
            </a:solidFill>
            <a:ln w="19050" cap="sq">
              <a:solidFill>
                <a:srgbClr val="545454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489908" y="3981711"/>
            <a:ext cx="385082" cy="385082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4C4C4"/>
            </a:solidFill>
            <a:ln w="19050" cap="sq">
              <a:solidFill>
                <a:srgbClr val="545454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489908" y="5246127"/>
            <a:ext cx="385082" cy="385082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4C4C4"/>
            </a:solidFill>
            <a:ln w="19050" cap="sq">
              <a:solidFill>
                <a:srgbClr val="545454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89908" y="5918694"/>
            <a:ext cx="385082" cy="385082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4C4C4"/>
            </a:solidFill>
            <a:ln w="19050" cap="sq">
              <a:solidFill>
                <a:srgbClr val="545454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34" name="AutoShape 34"/>
          <p:cNvSpPr/>
          <p:nvPr/>
        </p:nvSpPr>
        <p:spPr>
          <a:xfrm flipH="1">
            <a:off x="10677424" y="4529401"/>
            <a:ext cx="10050" cy="497883"/>
          </a:xfrm>
          <a:prstGeom prst="line">
            <a:avLst/>
          </a:prstGeom>
          <a:ln w="47625" cap="flat">
            <a:solidFill>
              <a:srgbClr val="565656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5" name="AutoShape 35"/>
          <p:cNvSpPr/>
          <p:nvPr/>
        </p:nvSpPr>
        <p:spPr>
          <a:xfrm flipV="1">
            <a:off x="9863900" y="4982335"/>
            <a:ext cx="485986" cy="8372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36" name="AutoShape 36"/>
          <p:cNvSpPr/>
          <p:nvPr/>
        </p:nvSpPr>
        <p:spPr>
          <a:xfrm>
            <a:off x="11015012" y="4982335"/>
            <a:ext cx="1041679" cy="8372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37" name="Group 37"/>
          <p:cNvGrpSpPr/>
          <p:nvPr/>
        </p:nvGrpSpPr>
        <p:grpSpPr>
          <a:xfrm>
            <a:off x="9566691" y="2121938"/>
            <a:ext cx="1993215" cy="861636"/>
            <a:chOff x="0" y="0"/>
            <a:chExt cx="1213988" cy="52477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213988" cy="524772"/>
            </a:xfrm>
            <a:custGeom>
              <a:avLst/>
              <a:gdLst/>
              <a:ahLst/>
              <a:cxnLst/>
              <a:rect l="l" t="t" r="r" b="b"/>
              <a:pathLst>
                <a:path w="1213988" h="524772">
                  <a:moveTo>
                    <a:pt x="1213988" y="38841"/>
                  </a:moveTo>
                  <a:lnTo>
                    <a:pt x="1213988" y="485931"/>
                  </a:lnTo>
                  <a:cubicBezTo>
                    <a:pt x="1213988" y="496232"/>
                    <a:pt x="1209896" y="506111"/>
                    <a:pt x="1202612" y="513396"/>
                  </a:cubicBezTo>
                  <a:cubicBezTo>
                    <a:pt x="1195327" y="520680"/>
                    <a:pt x="1185448" y="524772"/>
                    <a:pt x="1175147" y="524772"/>
                  </a:cubicBezTo>
                  <a:lnTo>
                    <a:pt x="38841" y="524772"/>
                  </a:lnTo>
                  <a:cubicBezTo>
                    <a:pt x="17390" y="524772"/>
                    <a:pt x="0" y="507382"/>
                    <a:pt x="0" y="485931"/>
                  </a:cubicBezTo>
                  <a:lnTo>
                    <a:pt x="0" y="38841"/>
                  </a:lnTo>
                  <a:cubicBezTo>
                    <a:pt x="0" y="17390"/>
                    <a:pt x="17390" y="0"/>
                    <a:pt x="38841" y="0"/>
                  </a:cubicBezTo>
                  <a:lnTo>
                    <a:pt x="1175147" y="0"/>
                  </a:lnTo>
                  <a:cubicBezTo>
                    <a:pt x="1185448" y="0"/>
                    <a:pt x="1195327" y="4092"/>
                    <a:pt x="1202612" y="11376"/>
                  </a:cubicBezTo>
                  <a:cubicBezTo>
                    <a:pt x="1209896" y="18661"/>
                    <a:pt x="1213988" y="28540"/>
                    <a:pt x="1213988" y="3884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1213988" cy="562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Logits</a:t>
              </a:r>
            </a:p>
            <a:p>
              <a:pPr algn="ctr">
                <a:lnSpc>
                  <a:spcPts val="2799"/>
                </a:lnSpc>
              </a:pPr>
              <a:r>
                <a:rPr lang="en-US" sz="1999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z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302607" y="2121938"/>
            <a:ext cx="2690413" cy="822065"/>
            <a:chOff x="0" y="0"/>
            <a:chExt cx="1638624" cy="500671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638624" cy="500672"/>
            </a:xfrm>
            <a:custGeom>
              <a:avLst/>
              <a:gdLst/>
              <a:ahLst/>
              <a:cxnLst/>
              <a:rect l="l" t="t" r="r" b="b"/>
              <a:pathLst>
                <a:path w="1638624" h="500672">
                  <a:moveTo>
                    <a:pt x="1638624" y="28776"/>
                  </a:moveTo>
                  <a:lnTo>
                    <a:pt x="1638624" y="471896"/>
                  </a:lnTo>
                  <a:cubicBezTo>
                    <a:pt x="1638624" y="487788"/>
                    <a:pt x="1625740" y="500672"/>
                    <a:pt x="1609848" y="500672"/>
                  </a:cubicBezTo>
                  <a:lnTo>
                    <a:pt x="28776" y="500672"/>
                  </a:lnTo>
                  <a:cubicBezTo>
                    <a:pt x="12883" y="500672"/>
                    <a:pt x="0" y="487788"/>
                    <a:pt x="0" y="471896"/>
                  </a:cubicBezTo>
                  <a:lnTo>
                    <a:pt x="0" y="28776"/>
                  </a:lnTo>
                  <a:cubicBezTo>
                    <a:pt x="0" y="12883"/>
                    <a:pt x="12883" y="0"/>
                    <a:pt x="28776" y="0"/>
                  </a:cubicBezTo>
                  <a:lnTo>
                    <a:pt x="1609848" y="0"/>
                  </a:lnTo>
                  <a:cubicBezTo>
                    <a:pt x="1617480" y="0"/>
                    <a:pt x="1624799" y="3032"/>
                    <a:pt x="1630196" y="8428"/>
                  </a:cubicBezTo>
                  <a:cubicBezTo>
                    <a:pt x="1635592" y="13825"/>
                    <a:pt x="1638624" y="21144"/>
                    <a:pt x="1638624" y="287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1638624" cy="538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Class probabilities</a:t>
              </a:r>
            </a:p>
            <a:p>
              <a:pPr algn="ctr">
                <a:lnSpc>
                  <a:spcPts val="2799"/>
                </a:lnSpc>
              </a:pPr>
              <a:r>
                <a:rPr lang="en-US" sz="1999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p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559906" y="3004799"/>
            <a:ext cx="1951964" cy="875187"/>
            <a:chOff x="0" y="0"/>
            <a:chExt cx="950606" cy="42620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39662"/>
                  </a:moveTo>
                  <a:lnTo>
                    <a:pt x="950606" y="386540"/>
                  </a:lnTo>
                  <a:cubicBezTo>
                    <a:pt x="950606" y="408445"/>
                    <a:pt x="932849" y="426203"/>
                    <a:pt x="910944" y="426203"/>
                  </a:cubicBezTo>
                  <a:lnTo>
                    <a:pt x="39662" y="426203"/>
                  </a:lnTo>
                  <a:cubicBezTo>
                    <a:pt x="17757" y="426203"/>
                    <a:pt x="0" y="408445"/>
                    <a:pt x="0" y="386540"/>
                  </a:cubicBezTo>
                  <a:lnTo>
                    <a:pt x="0" y="39662"/>
                  </a:lnTo>
                  <a:cubicBezTo>
                    <a:pt x="0" y="17757"/>
                    <a:pt x="17757" y="0"/>
                    <a:pt x="39662" y="0"/>
                  </a:cubicBezTo>
                  <a:lnTo>
                    <a:pt x="910944" y="0"/>
                  </a:lnTo>
                  <a:cubicBezTo>
                    <a:pt x="932849" y="0"/>
                    <a:pt x="950606" y="17757"/>
                    <a:pt x="950606" y="39662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950606" cy="464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0.02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1559906" y="3736658"/>
            <a:ext cx="1951964" cy="875187"/>
            <a:chOff x="0" y="0"/>
            <a:chExt cx="950606" cy="42620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39662"/>
                  </a:moveTo>
                  <a:lnTo>
                    <a:pt x="950606" y="386540"/>
                  </a:lnTo>
                  <a:cubicBezTo>
                    <a:pt x="950606" y="408445"/>
                    <a:pt x="932849" y="426203"/>
                    <a:pt x="910944" y="426203"/>
                  </a:cubicBezTo>
                  <a:lnTo>
                    <a:pt x="39662" y="426203"/>
                  </a:lnTo>
                  <a:cubicBezTo>
                    <a:pt x="17757" y="426203"/>
                    <a:pt x="0" y="408445"/>
                    <a:pt x="0" y="386540"/>
                  </a:cubicBezTo>
                  <a:lnTo>
                    <a:pt x="0" y="39662"/>
                  </a:lnTo>
                  <a:cubicBezTo>
                    <a:pt x="0" y="17757"/>
                    <a:pt x="17757" y="0"/>
                    <a:pt x="39662" y="0"/>
                  </a:cubicBezTo>
                  <a:lnTo>
                    <a:pt x="910944" y="0"/>
                  </a:lnTo>
                  <a:cubicBezTo>
                    <a:pt x="932849" y="0"/>
                    <a:pt x="950606" y="17757"/>
                    <a:pt x="950606" y="39662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950606" cy="464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0.10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056920" y="4651836"/>
            <a:ext cx="900709" cy="506145"/>
            <a:chOff x="0" y="0"/>
            <a:chExt cx="891994" cy="50123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91994" cy="501233"/>
            </a:xfrm>
            <a:custGeom>
              <a:avLst/>
              <a:gdLst/>
              <a:ahLst/>
              <a:cxnLst/>
              <a:rect l="l" t="t" r="r" b="b"/>
              <a:pathLst>
                <a:path w="891994" h="501233">
                  <a:moveTo>
                    <a:pt x="891994" y="0"/>
                  </a:moveTo>
                  <a:lnTo>
                    <a:pt x="891994" y="501233"/>
                  </a:lnTo>
                  <a:lnTo>
                    <a:pt x="0" y="501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C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891994" cy="539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0.70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559906" y="5673642"/>
            <a:ext cx="1951964" cy="875187"/>
            <a:chOff x="0" y="0"/>
            <a:chExt cx="950606" cy="42620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39662"/>
                  </a:moveTo>
                  <a:lnTo>
                    <a:pt x="950606" y="386540"/>
                  </a:lnTo>
                  <a:cubicBezTo>
                    <a:pt x="950606" y="408445"/>
                    <a:pt x="932849" y="426203"/>
                    <a:pt x="910944" y="426203"/>
                  </a:cubicBezTo>
                  <a:lnTo>
                    <a:pt x="39662" y="426203"/>
                  </a:lnTo>
                  <a:cubicBezTo>
                    <a:pt x="17757" y="426203"/>
                    <a:pt x="0" y="408445"/>
                    <a:pt x="0" y="386540"/>
                  </a:cubicBezTo>
                  <a:lnTo>
                    <a:pt x="0" y="39662"/>
                  </a:lnTo>
                  <a:cubicBezTo>
                    <a:pt x="0" y="17757"/>
                    <a:pt x="17757" y="0"/>
                    <a:pt x="39662" y="0"/>
                  </a:cubicBezTo>
                  <a:lnTo>
                    <a:pt x="910944" y="0"/>
                  </a:lnTo>
                  <a:cubicBezTo>
                    <a:pt x="932849" y="0"/>
                    <a:pt x="950606" y="17757"/>
                    <a:pt x="950606" y="39662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950606" cy="464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.....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1559906" y="5283812"/>
            <a:ext cx="1951964" cy="875187"/>
            <a:chOff x="0" y="0"/>
            <a:chExt cx="950606" cy="426203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39662"/>
                  </a:moveTo>
                  <a:lnTo>
                    <a:pt x="950606" y="386540"/>
                  </a:lnTo>
                  <a:cubicBezTo>
                    <a:pt x="950606" y="408445"/>
                    <a:pt x="932849" y="426203"/>
                    <a:pt x="910944" y="426203"/>
                  </a:cubicBezTo>
                  <a:lnTo>
                    <a:pt x="39662" y="426203"/>
                  </a:lnTo>
                  <a:cubicBezTo>
                    <a:pt x="17757" y="426203"/>
                    <a:pt x="0" y="408445"/>
                    <a:pt x="0" y="386540"/>
                  </a:cubicBezTo>
                  <a:lnTo>
                    <a:pt x="0" y="39662"/>
                  </a:lnTo>
                  <a:cubicBezTo>
                    <a:pt x="0" y="17757"/>
                    <a:pt x="17757" y="0"/>
                    <a:pt x="39662" y="0"/>
                  </a:cubicBezTo>
                  <a:lnTo>
                    <a:pt x="910944" y="0"/>
                  </a:lnTo>
                  <a:cubicBezTo>
                    <a:pt x="932849" y="0"/>
                    <a:pt x="950606" y="17757"/>
                    <a:pt x="950606" y="39662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950606" cy="464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0.05</a:t>
              </a:r>
            </a:p>
          </p:txBody>
        </p:sp>
      </p:grpSp>
      <p:sp>
        <p:nvSpPr>
          <p:cNvPr id="58" name="AutoShape 58"/>
          <p:cNvSpPr/>
          <p:nvPr/>
        </p:nvSpPr>
        <p:spPr>
          <a:xfrm>
            <a:off x="12957629" y="4904909"/>
            <a:ext cx="859041" cy="20700"/>
          </a:xfrm>
          <a:prstGeom prst="line">
            <a:avLst/>
          </a:prstGeom>
          <a:ln w="66675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59" name="Group 59"/>
          <p:cNvGrpSpPr/>
          <p:nvPr/>
        </p:nvGrpSpPr>
        <p:grpSpPr>
          <a:xfrm>
            <a:off x="10864513" y="4301940"/>
            <a:ext cx="1390787" cy="699792"/>
            <a:chOff x="0" y="0"/>
            <a:chExt cx="847073" cy="42620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47073" cy="426203"/>
            </a:xfrm>
            <a:custGeom>
              <a:avLst/>
              <a:gdLst/>
              <a:ahLst/>
              <a:cxnLst/>
              <a:rect l="l" t="t" r="r" b="b"/>
              <a:pathLst>
                <a:path w="847073" h="426203">
                  <a:moveTo>
                    <a:pt x="847073" y="55666"/>
                  </a:moveTo>
                  <a:lnTo>
                    <a:pt x="847073" y="370537"/>
                  </a:lnTo>
                  <a:cubicBezTo>
                    <a:pt x="847073" y="401280"/>
                    <a:pt x="822151" y="426203"/>
                    <a:pt x="791408" y="426203"/>
                  </a:cubicBezTo>
                  <a:lnTo>
                    <a:pt x="55666" y="426203"/>
                  </a:lnTo>
                  <a:cubicBezTo>
                    <a:pt x="24922" y="426203"/>
                    <a:pt x="0" y="401280"/>
                    <a:pt x="0" y="370537"/>
                  </a:cubicBezTo>
                  <a:lnTo>
                    <a:pt x="0" y="55666"/>
                  </a:lnTo>
                  <a:cubicBezTo>
                    <a:pt x="0" y="24922"/>
                    <a:pt x="24922" y="0"/>
                    <a:pt x="55666" y="0"/>
                  </a:cubicBezTo>
                  <a:lnTo>
                    <a:pt x="791408" y="0"/>
                  </a:lnTo>
                  <a:cubicBezTo>
                    <a:pt x="822151" y="0"/>
                    <a:pt x="847073" y="24922"/>
                    <a:pt x="847073" y="5566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847073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Softmax</a:t>
              </a:r>
            </a:p>
          </p:txBody>
        </p:sp>
      </p:grpSp>
      <p:sp>
        <p:nvSpPr>
          <p:cNvPr id="62" name="Freeform 62"/>
          <p:cNvSpPr/>
          <p:nvPr/>
        </p:nvSpPr>
        <p:spPr>
          <a:xfrm>
            <a:off x="495341" y="3658403"/>
            <a:ext cx="2789082" cy="2695526"/>
          </a:xfrm>
          <a:custGeom>
            <a:avLst/>
            <a:gdLst/>
            <a:ahLst/>
            <a:cxnLst/>
            <a:rect l="l" t="t" r="r" b="b"/>
            <a:pathLst>
              <a:path w="2789082" h="2695526">
                <a:moveTo>
                  <a:pt x="0" y="0"/>
                </a:moveTo>
                <a:lnTo>
                  <a:pt x="2789082" y="0"/>
                </a:lnTo>
                <a:lnTo>
                  <a:pt x="2789082" y="2695527"/>
                </a:lnTo>
                <a:lnTo>
                  <a:pt x="0" y="26955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430" r="-1443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63" name="Group 63"/>
          <p:cNvGrpSpPr/>
          <p:nvPr/>
        </p:nvGrpSpPr>
        <p:grpSpPr>
          <a:xfrm>
            <a:off x="750062" y="6303776"/>
            <a:ext cx="2279639" cy="684692"/>
            <a:chOff x="0" y="0"/>
            <a:chExt cx="1110184" cy="333435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10184" cy="333435"/>
            </a:xfrm>
            <a:custGeom>
              <a:avLst/>
              <a:gdLst/>
              <a:ahLst/>
              <a:cxnLst/>
              <a:rect l="l" t="t" r="r" b="b"/>
              <a:pathLst>
                <a:path w="1110184" h="333435">
                  <a:moveTo>
                    <a:pt x="1110184" y="33961"/>
                  </a:moveTo>
                  <a:lnTo>
                    <a:pt x="1110184" y="299474"/>
                  </a:lnTo>
                  <a:cubicBezTo>
                    <a:pt x="1110184" y="318230"/>
                    <a:pt x="1094979" y="333435"/>
                    <a:pt x="1076223" y="333435"/>
                  </a:cubicBezTo>
                  <a:lnTo>
                    <a:pt x="33961" y="333435"/>
                  </a:lnTo>
                  <a:cubicBezTo>
                    <a:pt x="24954" y="333435"/>
                    <a:pt x="16316" y="329857"/>
                    <a:pt x="9947" y="323488"/>
                  </a:cubicBezTo>
                  <a:cubicBezTo>
                    <a:pt x="3578" y="317119"/>
                    <a:pt x="0" y="308481"/>
                    <a:pt x="0" y="299474"/>
                  </a:cubicBezTo>
                  <a:lnTo>
                    <a:pt x="0" y="33961"/>
                  </a:lnTo>
                  <a:cubicBezTo>
                    <a:pt x="0" y="15205"/>
                    <a:pt x="15205" y="0"/>
                    <a:pt x="33961" y="0"/>
                  </a:cubicBezTo>
                  <a:lnTo>
                    <a:pt x="1076223" y="0"/>
                  </a:lnTo>
                  <a:cubicBezTo>
                    <a:pt x="1094979" y="0"/>
                    <a:pt x="1110184" y="15205"/>
                    <a:pt x="1110184" y="3396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1110184" cy="371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Input Image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3816670" y="4059637"/>
            <a:ext cx="3447254" cy="1731945"/>
            <a:chOff x="0" y="0"/>
            <a:chExt cx="1325474" cy="665915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325475" cy="665915"/>
            </a:xfrm>
            <a:custGeom>
              <a:avLst/>
              <a:gdLst/>
              <a:ahLst/>
              <a:cxnLst/>
              <a:rect l="l" t="t" r="r" b="b"/>
              <a:pathLst>
                <a:path w="1325475" h="665915">
                  <a:moveTo>
                    <a:pt x="1325475" y="60637"/>
                  </a:moveTo>
                  <a:lnTo>
                    <a:pt x="1325475" y="605278"/>
                  </a:lnTo>
                  <a:cubicBezTo>
                    <a:pt x="1325475" y="638767"/>
                    <a:pt x="1298326" y="665915"/>
                    <a:pt x="1264837" y="665915"/>
                  </a:cubicBezTo>
                  <a:lnTo>
                    <a:pt x="60637" y="665915"/>
                  </a:lnTo>
                  <a:cubicBezTo>
                    <a:pt x="27148" y="665915"/>
                    <a:pt x="0" y="638767"/>
                    <a:pt x="0" y="605278"/>
                  </a:cubicBezTo>
                  <a:lnTo>
                    <a:pt x="0" y="60637"/>
                  </a:lnTo>
                  <a:cubicBezTo>
                    <a:pt x="0" y="27148"/>
                    <a:pt x="27148" y="0"/>
                    <a:pt x="60637" y="0"/>
                  </a:cubicBezTo>
                  <a:lnTo>
                    <a:pt x="1264837" y="0"/>
                  </a:lnTo>
                  <a:cubicBezTo>
                    <a:pt x="1298326" y="0"/>
                    <a:pt x="1325475" y="27148"/>
                    <a:pt x="1325475" y="60637"/>
                  </a:cubicBezTo>
                  <a:close/>
                </a:path>
              </a:pathLst>
            </a:custGeom>
            <a:solidFill>
              <a:srgbClr val="DCF2E7"/>
            </a:solidFill>
            <a:ln w="38100" cap="rnd">
              <a:solidFill>
                <a:srgbClr val="074326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1325474" cy="704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4281338" y="4018236"/>
            <a:ext cx="2517920" cy="919018"/>
            <a:chOff x="0" y="0"/>
            <a:chExt cx="1226227" cy="4475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226227" cy="447548"/>
            </a:xfrm>
            <a:custGeom>
              <a:avLst/>
              <a:gdLst/>
              <a:ahLst/>
              <a:cxnLst/>
              <a:rect l="l" t="t" r="r" b="b"/>
              <a:pathLst>
                <a:path w="1226227" h="447548">
                  <a:moveTo>
                    <a:pt x="1226227" y="30747"/>
                  </a:moveTo>
                  <a:lnTo>
                    <a:pt x="1226227" y="416801"/>
                  </a:lnTo>
                  <a:cubicBezTo>
                    <a:pt x="1226227" y="424955"/>
                    <a:pt x="1222987" y="432776"/>
                    <a:pt x="1217221" y="438542"/>
                  </a:cubicBezTo>
                  <a:cubicBezTo>
                    <a:pt x="1211455" y="444308"/>
                    <a:pt x="1203634" y="447548"/>
                    <a:pt x="1195479" y="447548"/>
                  </a:cubicBezTo>
                  <a:lnTo>
                    <a:pt x="30747" y="447548"/>
                  </a:lnTo>
                  <a:cubicBezTo>
                    <a:pt x="22593" y="447548"/>
                    <a:pt x="14772" y="444308"/>
                    <a:pt x="9006" y="438542"/>
                  </a:cubicBezTo>
                  <a:cubicBezTo>
                    <a:pt x="3239" y="432776"/>
                    <a:pt x="0" y="424955"/>
                    <a:pt x="0" y="416801"/>
                  </a:cubicBezTo>
                  <a:lnTo>
                    <a:pt x="0" y="30747"/>
                  </a:lnTo>
                  <a:cubicBezTo>
                    <a:pt x="0" y="22593"/>
                    <a:pt x="3239" y="14772"/>
                    <a:pt x="9006" y="9006"/>
                  </a:cubicBezTo>
                  <a:cubicBezTo>
                    <a:pt x="14772" y="3239"/>
                    <a:pt x="22593" y="0"/>
                    <a:pt x="30747" y="0"/>
                  </a:cubicBezTo>
                  <a:lnTo>
                    <a:pt x="1195479" y="0"/>
                  </a:lnTo>
                  <a:cubicBezTo>
                    <a:pt x="1212461" y="0"/>
                    <a:pt x="1226227" y="13766"/>
                    <a:pt x="1226227" y="3074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1226227" cy="485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Predicted Class: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3997645" y="4630411"/>
            <a:ext cx="3088489" cy="919018"/>
            <a:chOff x="0" y="0"/>
            <a:chExt cx="1504094" cy="447548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504094" cy="447548"/>
            </a:xfrm>
            <a:custGeom>
              <a:avLst/>
              <a:gdLst/>
              <a:ahLst/>
              <a:cxnLst/>
              <a:rect l="l" t="t" r="r" b="b"/>
              <a:pathLst>
                <a:path w="1504094" h="447548">
                  <a:moveTo>
                    <a:pt x="1504094" y="25067"/>
                  </a:moveTo>
                  <a:lnTo>
                    <a:pt x="1504094" y="422481"/>
                  </a:lnTo>
                  <a:cubicBezTo>
                    <a:pt x="1504094" y="436325"/>
                    <a:pt x="1492871" y="447548"/>
                    <a:pt x="1479027" y="447548"/>
                  </a:cubicBezTo>
                  <a:lnTo>
                    <a:pt x="25067" y="447548"/>
                  </a:lnTo>
                  <a:cubicBezTo>
                    <a:pt x="11223" y="447548"/>
                    <a:pt x="0" y="436325"/>
                    <a:pt x="0" y="422481"/>
                  </a:cubicBezTo>
                  <a:lnTo>
                    <a:pt x="0" y="25067"/>
                  </a:lnTo>
                  <a:cubicBezTo>
                    <a:pt x="0" y="11223"/>
                    <a:pt x="11223" y="0"/>
                    <a:pt x="25067" y="0"/>
                  </a:cubicBezTo>
                  <a:lnTo>
                    <a:pt x="1479027" y="0"/>
                  </a:lnTo>
                  <a:cubicBezTo>
                    <a:pt x="1492871" y="0"/>
                    <a:pt x="1504094" y="11223"/>
                    <a:pt x="1504094" y="2506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47625"/>
              <a:ext cx="1504094" cy="495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{Dermatofibroma}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2496503" y="7985272"/>
            <a:ext cx="13110838" cy="1139874"/>
            <a:chOff x="0" y="0"/>
            <a:chExt cx="5041137" cy="438270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5041137" cy="438270"/>
            </a:xfrm>
            <a:custGeom>
              <a:avLst/>
              <a:gdLst/>
              <a:ahLst/>
              <a:cxnLst/>
              <a:rect l="l" t="t" r="r" b="b"/>
              <a:pathLst>
                <a:path w="5041137" h="438270">
                  <a:moveTo>
                    <a:pt x="5041137" y="15943"/>
                  </a:moveTo>
                  <a:lnTo>
                    <a:pt x="5041137" y="422326"/>
                  </a:lnTo>
                  <a:cubicBezTo>
                    <a:pt x="5041137" y="426555"/>
                    <a:pt x="5039457" y="430610"/>
                    <a:pt x="5036467" y="433600"/>
                  </a:cubicBezTo>
                  <a:cubicBezTo>
                    <a:pt x="5033477" y="436590"/>
                    <a:pt x="5029422" y="438270"/>
                    <a:pt x="5025193" y="438270"/>
                  </a:cubicBezTo>
                  <a:lnTo>
                    <a:pt x="15943" y="438270"/>
                  </a:lnTo>
                  <a:cubicBezTo>
                    <a:pt x="11715" y="438270"/>
                    <a:pt x="7660" y="436590"/>
                    <a:pt x="4670" y="433600"/>
                  </a:cubicBezTo>
                  <a:cubicBezTo>
                    <a:pt x="1680" y="430610"/>
                    <a:pt x="0" y="426555"/>
                    <a:pt x="0" y="422326"/>
                  </a:cubicBezTo>
                  <a:lnTo>
                    <a:pt x="0" y="15943"/>
                  </a:lnTo>
                  <a:cubicBezTo>
                    <a:pt x="0" y="11715"/>
                    <a:pt x="1680" y="7660"/>
                    <a:pt x="4670" y="4670"/>
                  </a:cubicBezTo>
                  <a:cubicBezTo>
                    <a:pt x="7660" y="1680"/>
                    <a:pt x="11715" y="0"/>
                    <a:pt x="15943" y="0"/>
                  </a:cubicBezTo>
                  <a:lnTo>
                    <a:pt x="5025193" y="0"/>
                  </a:lnTo>
                  <a:cubicBezTo>
                    <a:pt x="5029422" y="0"/>
                    <a:pt x="5033477" y="1680"/>
                    <a:pt x="5036467" y="4670"/>
                  </a:cubicBezTo>
                  <a:cubicBezTo>
                    <a:pt x="5039457" y="7660"/>
                    <a:pt x="5041137" y="11715"/>
                    <a:pt x="5041137" y="15943"/>
                  </a:cubicBezTo>
                  <a:close/>
                </a:path>
              </a:pathLst>
            </a:custGeom>
            <a:solidFill>
              <a:srgbClr val="EBF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47625"/>
              <a:ext cx="5041137" cy="4858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4199"/>
                </a:lnSpc>
              </a:pPr>
              <a:r>
                <a:rPr lang="en-US" sz="2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     Standard classification output: one image ⟶ one predicted label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0" y="356293"/>
            <a:ext cx="18288000" cy="1022696"/>
            <a:chOff x="0" y="0"/>
            <a:chExt cx="4816593" cy="269352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4816592" cy="269352"/>
            </a:xfrm>
            <a:custGeom>
              <a:avLst/>
              <a:gdLst/>
              <a:ahLst/>
              <a:cxnLst/>
              <a:rect l="l" t="t" r="r" b="b"/>
              <a:pathLst>
                <a:path w="4816592" h="269352">
                  <a:moveTo>
                    <a:pt x="0" y="0"/>
                  </a:moveTo>
                  <a:lnTo>
                    <a:pt x="4816592" y="0"/>
                  </a:lnTo>
                  <a:lnTo>
                    <a:pt x="4816592" y="269352"/>
                  </a:lnTo>
                  <a:lnTo>
                    <a:pt x="0" y="269352"/>
                  </a:lnTo>
                  <a:close/>
                </a:path>
              </a:pathLst>
            </a:custGeom>
            <a:solidFill>
              <a:srgbClr val="4143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28575"/>
              <a:ext cx="4816593" cy="297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495341" y="421378"/>
            <a:ext cx="17542892" cy="73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From Image to Point Prediction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0751" y="257260"/>
            <a:ext cx="18385573" cy="1092391"/>
            <a:chOff x="0" y="0"/>
            <a:chExt cx="4816593" cy="2693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69352"/>
            </a:xfrm>
            <a:custGeom>
              <a:avLst/>
              <a:gdLst/>
              <a:ahLst/>
              <a:cxnLst/>
              <a:rect l="l" t="t" r="r" b="b"/>
              <a:pathLst>
                <a:path w="4816592" h="269352">
                  <a:moveTo>
                    <a:pt x="0" y="0"/>
                  </a:moveTo>
                  <a:lnTo>
                    <a:pt x="4816592" y="0"/>
                  </a:lnTo>
                  <a:lnTo>
                    <a:pt x="4816592" y="269352"/>
                  </a:lnTo>
                  <a:lnTo>
                    <a:pt x="0" y="269352"/>
                  </a:lnTo>
                  <a:close/>
                </a:path>
              </a:pathLst>
            </a:custGeom>
            <a:solidFill>
              <a:srgbClr val="4143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297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6498" y="1410846"/>
            <a:ext cx="5796868" cy="7242281"/>
            <a:chOff x="0" y="0"/>
            <a:chExt cx="1067726" cy="13339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67726" cy="1333916"/>
            </a:xfrm>
            <a:custGeom>
              <a:avLst/>
              <a:gdLst/>
              <a:ahLst/>
              <a:cxnLst/>
              <a:rect l="l" t="t" r="r" b="b"/>
              <a:pathLst>
                <a:path w="1067726" h="1333916">
                  <a:moveTo>
                    <a:pt x="1067726" y="36059"/>
                  </a:moveTo>
                  <a:lnTo>
                    <a:pt x="1067726" y="1297857"/>
                  </a:lnTo>
                  <a:cubicBezTo>
                    <a:pt x="1067726" y="1307420"/>
                    <a:pt x="1063927" y="1316592"/>
                    <a:pt x="1057165" y="1323355"/>
                  </a:cubicBezTo>
                  <a:cubicBezTo>
                    <a:pt x="1050402" y="1330117"/>
                    <a:pt x="1041230" y="1333916"/>
                    <a:pt x="1031667" y="1333916"/>
                  </a:cubicBezTo>
                  <a:lnTo>
                    <a:pt x="36059" y="1333916"/>
                  </a:lnTo>
                  <a:cubicBezTo>
                    <a:pt x="26496" y="1333916"/>
                    <a:pt x="17324" y="1330117"/>
                    <a:pt x="10562" y="1323355"/>
                  </a:cubicBezTo>
                  <a:cubicBezTo>
                    <a:pt x="3799" y="1316592"/>
                    <a:pt x="0" y="1307420"/>
                    <a:pt x="0" y="1297857"/>
                  </a:cubicBezTo>
                  <a:lnTo>
                    <a:pt x="0" y="36059"/>
                  </a:lnTo>
                  <a:cubicBezTo>
                    <a:pt x="0" y="26496"/>
                    <a:pt x="3799" y="17324"/>
                    <a:pt x="10562" y="10562"/>
                  </a:cubicBezTo>
                  <a:cubicBezTo>
                    <a:pt x="17324" y="3799"/>
                    <a:pt x="26496" y="0"/>
                    <a:pt x="36059" y="0"/>
                  </a:cubicBezTo>
                  <a:lnTo>
                    <a:pt x="1031667" y="0"/>
                  </a:lnTo>
                  <a:cubicBezTo>
                    <a:pt x="1041230" y="0"/>
                    <a:pt x="1050402" y="3799"/>
                    <a:pt x="1057165" y="10562"/>
                  </a:cubicBezTo>
                  <a:cubicBezTo>
                    <a:pt x="1063927" y="17324"/>
                    <a:pt x="1067726" y="26496"/>
                    <a:pt x="1067726" y="3605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494743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67726" cy="13720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1612" y="1440089"/>
            <a:ext cx="4450636" cy="919018"/>
            <a:chOff x="0" y="0"/>
            <a:chExt cx="2167459" cy="4475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67460" cy="447548"/>
            </a:xfrm>
            <a:custGeom>
              <a:avLst/>
              <a:gdLst/>
              <a:ahLst/>
              <a:cxnLst/>
              <a:rect l="l" t="t" r="r" b="b"/>
              <a:pathLst>
                <a:path w="2167460" h="447548">
                  <a:moveTo>
                    <a:pt x="2167460" y="17395"/>
                  </a:moveTo>
                  <a:lnTo>
                    <a:pt x="2167460" y="430153"/>
                  </a:lnTo>
                  <a:cubicBezTo>
                    <a:pt x="2167460" y="439760"/>
                    <a:pt x="2159671" y="447548"/>
                    <a:pt x="2150064" y="447548"/>
                  </a:cubicBezTo>
                  <a:lnTo>
                    <a:pt x="17395" y="447548"/>
                  </a:lnTo>
                  <a:cubicBezTo>
                    <a:pt x="7788" y="447548"/>
                    <a:pt x="0" y="439760"/>
                    <a:pt x="0" y="430153"/>
                  </a:cubicBezTo>
                  <a:lnTo>
                    <a:pt x="0" y="17395"/>
                  </a:lnTo>
                  <a:cubicBezTo>
                    <a:pt x="0" y="7788"/>
                    <a:pt x="7788" y="0"/>
                    <a:pt x="17395" y="0"/>
                  </a:cubicBezTo>
                  <a:lnTo>
                    <a:pt x="2150064" y="0"/>
                  </a:lnTo>
                  <a:cubicBezTo>
                    <a:pt x="2159671" y="0"/>
                    <a:pt x="2167460" y="7788"/>
                    <a:pt x="2167460" y="17395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167459" cy="50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545454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Skin Lesion Classification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148510" y="2578182"/>
            <a:ext cx="2081475" cy="1181020"/>
            <a:chOff x="0" y="0"/>
            <a:chExt cx="1267744" cy="7192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67744" cy="719290"/>
            </a:xfrm>
            <a:custGeom>
              <a:avLst/>
              <a:gdLst/>
              <a:ahLst/>
              <a:cxnLst/>
              <a:rect l="l" t="t" r="r" b="b"/>
              <a:pathLst>
                <a:path w="1267744" h="719290">
                  <a:moveTo>
                    <a:pt x="1267744" y="37194"/>
                  </a:moveTo>
                  <a:lnTo>
                    <a:pt x="1267744" y="682096"/>
                  </a:lnTo>
                  <a:cubicBezTo>
                    <a:pt x="1267744" y="702637"/>
                    <a:pt x="1251091" y="719290"/>
                    <a:pt x="1230550" y="719290"/>
                  </a:cubicBezTo>
                  <a:lnTo>
                    <a:pt x="37194" y="719290"/>
                  </a:lnTo>
                  <a:cubicBezTo>
                    <a:pt x="27330" y="719290"/>
                    <a:pt x="17869" y="715371"/>
                    <a:pt x="10894" y="708396"/>
                  </a:cubicBezTo>
                  <a:cubicBezTo>
                    <a:pt x="3919" y="701421"/>
                    <a:pt x="0" y="691960"/>
                    <a:pt x="0" y="682096"/>
                  </a:cubicBezTo>
                  <a:lnTo>
                    <a:pt x="0" y="37194"/>
                  </a:lnTo>
                  <a:cubicBezTo>
                    <a:pt x="0" y="16652"/>
                    <a:pt x="16652" y="0"/>
                    <a:pt x="37194" y="0"/>
                  </a:cubicBezTo>
                  <a:lnTo>
                    <a:pt x="1230550" y="0"/>
                  </a:lnTo>
                  <a:cubicBezTo>
                    <a:pt x="1240414" y="0"/>
                    <a:pt x="1249875" y="3919"/>
                    <a:pt x="1256850" y="10894"/>
                  </a:cubicBezTo>
                  <a:cubicBezTo>
                    <a:pt x="1263825" y="17869"/>
                    <a:pt x="1267744" y="27330"/>
                    <a:pt x="1267744" y="3719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267744" cy="757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799"/>
                </a:lnSpc>
              </a:pPr>
              <a:r>
                <a:rPr lang="en-US" sz="1999" b="1" dirty="0" err="1">
                  <a:solidFill>
                    <a:srgbClr val="322C2C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Dermoscopy</a:t>
              </a:r>
              <a:r>
                <a:rPr lang="en-US" sz="1999" b="1" dirty="0">
                  <a:solidFill>
                    <a:srgbClr val="322C2C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 image of a skin lesion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2479" y="4315291"/>
            <a:ext cx="4146570" cy="641373"/>
            <a:chOff x="0" y="0"/>
            <a:chExt cx="2525511" cy="390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525511" cy="390623"/>
            </a:xfrm>
            <a:custGeom>
              <a:avLst/>
              <a:gdLst/>
              <a:ahLst/>
              <a:cxnLst/>
              <a:rect l="l" t="t" r="r" b="b"/>
              <a:pathLst>
                <a:path w="2525511" h="390623">
                  <a:moveTo>
                    <a:pt x="2525511" y="18671"/>
                  </a:moveTo>
                  <a:lnTo>
                    <a:pt x="2525511" y="371952"/>
                  </a:lnTo>
                  <a:cubicBezTo>
                    <a:pt x="2525511" y="376904"/>
                    <a:pt x="2523544" y="381653"/>
                    <a:pt x="2520043" y="385154"/>
                  </a:cubicBezTo>
                  <a:cubicBezTo>
                    <a:pt x="2516541" y="388655"/>
                    <a:pt x="2511792" y="390623"/>
                    <a:pt x="2506841" y="390623"/>
                  </a:cubicBezTo>
                  <a:lnTo>
                    <a:pt x="18671" y="390623"/>
                  </a:lnTo>
                  <a:cubicBezTo>
                    <a:pt x="8359" y="390623"/>
                    <a:pt x="0" y="382263"/>
                    <a:pt x="0" y="371952"/>
                  </a:cubicBezTo>
                  <a:lnTo>
                    <a:pt x="0" y="18671"/>
                  </a:lnTo>
                  <a:cubicBezTo>
                    <a:pt x="0" y="8359"/>
                    <a:pt x="8359" y="0"/>
                    <a:pt x="18671" y="0"/>
                  </a:cubicBezTo>
                  <a:lnTo>
                    <a:pt x="2506841" y="0"/>
                  </a:lnTo>
                  <a:cubicBezTo>
                    <a:pt x="2511792" y="0"/>
                    <a:pt x="2516541" y="1967"/>
                    <a:pt x="2520043" y="5469"/>
                  </a:cubicBezTo>
                  <a:cubicBezTo>
                    <a:pt x="2523544" y="8970"/>
                    <a:pt x="2525511" y="13719"/>
                    <a:pt x="2525511" y="1867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525511" cy="428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322C2C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Predicted Probabilities</a:t>
              </a:r>
            </a:p>
          </p:txBody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216" y="4623487"/>
            <a:ext cx="2319780" cy="812702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216" y="5049559"/>
            <a:ext cx="2319780" cy="812702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216" y="5475631"/>
            <a:ext cx="2319780" cy="812702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16" y="6168403"/>
            <a:ext cx="2319780" cy="812702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 flipH="1">
            <a:off x="3671106" y="6095018"/>
            <a:ext cx="0" cy="293549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22" name="Group 22"/>
          <p:cNvGrpSpPr/>
          <p:nvPr/>
        </p:nvGrpSpPr>
        <p:grpSpPr>
          <a:xfrm>
            <a:off x="4534512" y="4853505"/>
            <a:ext cx="695473" cy="352664"/>
            <a:chOff x="0" y="0"/>
            <a:chExt cx="672187" cy="3408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0.42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534512" y="5279578"/>
            <a:ext cx="695473" cy="352664"/>
            <a:chOff x="0" y="0"/>
            <a:chExt cx="672187" cy="3408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0.38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534512" y="5705650"/>
            <a:ext cx="695473" cy="352664"/>
            <a:chOff x="0" y="0"/>
            <a:chExt cx="672187" cy="34084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0.15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534512" y="6361718"/>
            <a:ext cx="695473" cy="352664"/>
            <a:chOff x="0" y="0"/>
            <a:chExt cx="672187" cy="34084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0.05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789473" y="2237034"/>
            <a:ext cx="2180250" cy="1934551"/>
          </a:xfrm>
          <a:custGeom>
            <a:avLst/>
            <a:gdLst/>
            <a:ahLst/>
            <a:cxnLst/>
            <a:rect l="l" t="t" r="r" b="b"/>
            <a:pathLst>
              <a:path w="2180250" h="1934551">
                <a:moveTo>
                  <a:pt x="0" y="0"/>
                </a:moveTo>
                <a:lnTo>
                  <a:pt x="2180250" y="0"/>
                </a:lnTo>
                <a:lnTo>
                  <a:pt x="2180250" y="1934552"/>
                </a:lnTo>
                <a:lnTo>
                  <a:pt x="0" y="19345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731" r="-1888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5" name="Group 35"/>
          <p:cNvGrpSpPr/>
          <p:nvPr/>
        </p:nvGrpSpPr>
        <p:grpSpPr>
          <a:xfrm>
            <a:off x="1601581" y="7315895"/>
            <a:ext cx="2705938" cy="1162622"/>
            <a:chOff x="0" y="0"/>
            <a:chExt cx="1040437" cy="44701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0437" cy="447016"/>
            </a:xfrm>
            <a:custGeom>
              <a:avLst/>
              <a:gdLst/>
              <a:ahLst/>
              <a:cxnLst/>
              <a:rect l="l" t="t" r="r" b="b"/>
              <a:pathLst>
                <a:path w="1040437" h="447016">
                  <a:moveTo>
                    <a:pt x="1040437" y="42916"/>
                  </a:moveTo>
                  <a:lnTo>
                    <a:pt x="1040437" y="404100"/>
                  </a:lnTo>
                  <a:cubicBezTo>
                    <a:pt x="1040437" y="427802"/>
                    <a:pt x="1021223" y="447016"/>
                    <a:pt x="997521" y="447016"/>
                  </a:cubicBezTo>
                  <a:lnTo>
                    <a:pt x="42916" y="447016"/>
                  </a:lnTo>
                  <a:cubicBezTo>
                    <a:pt x="31534" y="447016"/>
                    <a:pt x="20618" y="442495"/>
                    <a:pt x="12570" y="434446"/>
                  </a:cubicBezTo>
                  <a:cubicBezTo>
                    <a:pt x="4522" y="426398"/>
                    <a:pt x="0" y="415482"/>
                    <a:pt x="0" y="404100"/>
                  </a:cubicBezTo>
                  <a:lnTo>
                    <a:pt x="0" y="42916"/>
                  </a:lnTo>
                  <a:cubicBezTo>
                    <a:pt x="0" y="31534"/>
                    <a:pt x="4522" y="20618"/>
                    <a:pt x="12570" y="12570"/>
                  </a:cubicBezTo>
                  <a:cubicBezTo>
                    <a:pt x="20618" y="4522"/>
                    <a:pt x="31534" y="0"/>
                    <a:pt x="42916" y="0"/>
                  </a:cubicBezTo>
                  <a:lnTo>
                    <a:pt x="997521" y="0"/>
                  </a:lnTo>
                  <a:cubicBezTo>
                    <a:pt x="1008903" y="0"/>
                    <a:pt x="1019819" y="4522"/>
                    <a:pt x="1027867" y="12570"/>
                  </a:cubicBezTo>
                  <a:cubicBezTo>
                    <a:pt x="1035916" y="20618"/>
                    <a:pt x="1040437" y="31534"/>
                    <a:pt x="1040437" y="42916"/>
                  </a:cubicBezTo>
                  <a:close/>
                </a:path>
              </a:pathLst>
            </a:custGeom>
            <a:ln w="38100" cap="sq">
              <a:solidFill>
                <a:srgbClr val="56565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1040437" cy="485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861879" y="7315895"/>
            <a:ext cx="2215688" cy="497733"/>
            <a:chOff x="0" y="0"/>
            <a:chExt cx="851935" cy="19137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51935" cy="191373"/>
            </a:xfrm>
            <a:custGeom>
              <a:avLst/>
              <a:gdLst/>
              <a:ahLst/>
              <a:cxnLst/>
              <a:rect l="l" t="t" r="r" b="b"/>
              <a:pathLst>
                <a:path w="851935" h="191373">
                  <a:moveTo>
                    <a:pt x="851935" y="94342"/>
                  </a:moveTo>
                  <a:lnTo>
                    <a:pt x="851935" y="97031"/>
                  </a:lnTo>
                  <a:cubicBezTo>
                    <a:pt x="851935" y="149135"/>
                    <a:pt x="809697" y="191373"/>
                    <a:pt x="757594" y="191373"/>
                  </a:cubicBezTo>
                  <a:lnTo>
                    <a:pt x="94342" y="191373"/>
                  </a:lnTo>
                  <a:cubicBezTo>
                    <a:pt x="69321" y="191373"/>
                    <a:pt x="45325" y="181434"/>
                    <a:pt x="27632" y="163741"/>
                  </a:cubicBezTo>
                  <a:cubicBezTo>
                    <a:pt x="9940" y="146049"/>
                    <a:pt x="0" y="122052"/>
                    <a:pt x="0" y="97031"/>
                  </a:cubicBezTo>
                  <a:lnTo>
                    <a:pt x="0" y="94342"/>
                  </a:lnTo>
                  <a:cubicBezTo>
                    <a:pt x="0" y="42238"/>
                    <a:pt x="42238" y="0"/>
                    <a:pt x="94342" y="0"/>
                  </a:cubicBezTo>
                  <a:lnTo>
                    <a:pt x="757594" y="0"/>
                  </a:lnTo>
                  <a:cubicBezTo>
                    <a:pt x="809697" y="0"/>
                    <a:pt x="851935" y="42238"/>
                    <a:pt x="851935" y="94342"/>
                  </a:cubicBezTo>
                  <a:close/>
                </a:path>
              </a:pathLst>
            </a:custGeom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851935" cy="22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r>
                <a:rPr lang="en-US" sz="2099" b="1">
                  <a:solidFill>
                    <a:srgbClr val="322C2C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Point Prediction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740397" y="7887395"/>
            <a:ext cx="2458651" cy="497733"/>
            <a:chOff x="0" y="0"/>
            <a:chExt cx="1720851" cy="34836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720851" cy="348361"/>
            </a:xfrm>
            <a:custGeom>
              <a:avLst/>
              <a:gdLst/>
              <a:ahLst/>
              <a:cxnLst/>
              <a:rect l="l" t="t" r="r" b="b"/>
              <a:pathLst>
                <a:path w="1720851" h="348361">
                  <a:moveTo>
                    <a:pt x="1720851" y="47233"/>
                  </a:moveTo>
                  <a:lnTo>
                    <a:pt x="1720851" y="301128"/>
                  </a:lnTo>
                  <a:cubicBezTo>
                    <a:pt x="1720851" y="313655"/>
                    <a:pt x="1715875" y="325669"/>
                    <a:pt x="1707017" y="334527"/>
                  </a:cubicBezTo>
                  <a:cubicBezTo>
                    <a:pt x="1698159" y="343385"/>
                    <a:pt x="1686145" y="348361"/>
                    <a:pt x="1673618" y="348361"/>
                  </a:cubicBezTo>
                  <a:lnTo>
                    <a:pt x="47233" y="348361"/>
                  </a:lnTo>
                  <a:cubicBezTo>
                    <a:pt x="34706" y="348361"/>
                    <a:pt x="22692" y="343385"/>
                    <a:pt x="13834" y="334527"/>
                  </a:cubicBezTo>
                  <a:cubicBezTo>
                    <a:pt x="4976" y="325669"/>
                    <a:pt x="0" y="313655"/>
                    <a:pt x="0" y="301128"/>
                  </a:cubicBezTo>
                  <a:lnTo>
                    <a:pt x="0" y="47233"/>
                  </a:lnTo>
                  <a:cubicBezTo>
                    <a:pt x="0" y="34706"/>
                    <a:pt x="4976" y="22692"/>
                    <a:pt x="13834" y="13834"/>
                  </a:cubicBezTo>
                  <a:cubicBezTo>
                    <a:pt x="22692" y="4976"/>
                    <a:pt x="34706" y="0"/>
                    <a:pt x="47233" y="0"/>
                  </a:cubicBezTo>
                  <a:lnTo>
                    <a:pt x="1673618" y="0"/>
                  </a:lnTo>
                  <a:cubicBezTo>
                    <a:pt x="1686145" y="0"/>
                    <a:pt x="1698159" y="4976"/>
                    <a:pt x="1707017" y="13834"/>
                  </a:cubicBezTo>
                  <a:cubicBezTo>
                    <a:pt x="1715875" y="22692"/>
                    <a:pt x="1720851" y="34706"/>
                    <a:pt x="1720851" y="4723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1720851" cy="386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 b="1" dirty="0">
                  <a:solidFill>
                    <a:srgbClr val="FFFFFF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Benign Keratosis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83628" y="4753627"/>
            <a:ext cx="2254402" cy="500244"/>
            <a:chOff x="0" y="0"/>
            <a:chExt cx="2206489" cy="48959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206489" cy="489597"/>
            </a:xfrm>
            <a:custGeom>
              <a:avLst/>
              <a:gdLst/>
              <a:ahLst/>
              <a:cxnLst/>
              <a:rect l="l" t="t" r="r" b="b"/>
              <a:pathLst>
                <a:path w="2206489" h="489597">
                  <a:moveTo>
                    <a:pt x="2206489" y="34341"/>
                  </a:moveTo>
                  <a:lnTo>
                    <a:pt x="2206489" y="455255"/>
                  </a:lnTo>
                  <a:cubicBezTo>
                    <a:pt x="2206489" y="474222"/>
                    <a:pt x="2191114" y="489597"/>
                    <a:pt x="2172148" y="489597"/>
                  </a:cubicBezTo>
                  <a:lnTo>
                    <a:pt x="34341" y="489597"/>
                  </a:lnTo>
                  <a:cubicBezTo>
                    <a:pt x="25233" y="489597"/>
                    <a:pt x="16499" y="485979"/>
                    <a:pt x="10058" y="479538"/>
                  </a:cubicBezTo>
                  <a:cubicBezTo>
                    <a:pt x="3618" y="473098"/>
                    <a:pt x="0" y="464363"/>
                    <a:pt x="0" y="455255"/>
                  </a:cubicBezTo>
                  <a:lnTo>
                    <a:pt x="0" y="34341"/>
                  </a:lnTo>
                  <a:cubicBezTo>
                    <a:pt x="0" y="25233"/>
                    <a:pt x="3618" y="16499"/>
                    <a:pt x="10058" y="10058"/>
                  </a:cubicBezTo>
                  <a:cubicBezTo>
                    <a:pt x="16499" y="3618"/>
                    <a:pt x="25233" y="0"/>
                    <a:pt x="34341" y="0"/>
                  </a:cubicBezTo>
                  <a:lnTo>
                    <a:pt x="2172148" y="0"/>
                  </a:lnTo>
                  <a:cubicBezTo>
                    <a:pt x="2181255" y="0"/>
                    <a:pt x="2189990" y="3618"/>
                    <a:pt x="2196431" y="10058"/>
                  </a:cubicBezTo>
                  <a:cubicBezTo>
                    <a:pt x="2202871" y="16499"/>
                    <a:pt x="2206489" y="25233"/>
                    <a:pt x="2206489" y="3434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2206489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BKL (Benign Keratosis)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84976" y="5206170"/>
            <a:ext cx="2254402" cy="500244"/>
            <a:chOff x="0" y="0"/>
            <a:chExt cx="2206489" cy="489597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206489" cy="489597"/>
            </a:xfrm>
            <a:custGeom>
              <a:avLst/>
              <a:gdLst/>
              <a:ahLst/>
              <a:cxnLst/>
              <a:rect l="l" t="t" r="r" b="b"/>
              <a:pathLst>
                <a:path w="2206489" h="489597">
                  <a:moveTo>
                    <a:pt x="2206489" y="34341"/>
                  </a:moveTo>
                  <a:lnTo>
                    <a:pt x="2206489" y="455255"/>
                  </a:lnTo>
                  <a:cubicBezTo>
                    <a:pt x="2206489" y="474222"/>
                    <a:pt x="2191114" y="489597"/>
                    <a:pt x="2172148" y="489597"/>
                  </a:cubicBezTo>
                  <a:lnTo>
                    <a:pt x="34341" y="489597"/>
                  </a:lnTo>
                  <a:cubicBezTo>
                    <a:pt x="25233" y="489597"/>
                    <a:pt x="16499" y="485979"/>
                    <a:pt x="10058" y="479538"/>
                  </a:cubicBezTo>
                  <a:cubicBezTo>
                    <a:pt x="3618" y="473098"/>
                    <a:pt x="0" y="464363"/>
                    <a:pt x="0" y="455255"/>
                  </a:cubicBezTo>
                  <a:lnTo>
                    <a:pt x="0" y="34341"/>
                  </a:lnTo>
                  <a:cubicBezTo>
                    <a:pt x="0" y="25233"/>
                    <a:pt x="3618" y="16499"/>
                    <a:pt x="10058" y="10058"/>
                  </a:cubicBezTo>
                  <a:cubicBezTo>
                    <a:pt x="16499" y="3618"/>
                    <a:pt x="25233" y="0"/>
                    <a:pt x="34341" y="0"/>
                  </a:cubicBezTo>
                  <a:lnTo>
                    <a:pt x="2172148" y="0"/>
                  </a:lnTo>
                  <a:cubicBezTo>
                    <a:pt x="2181255" y="0"/>
                    <a:pt x="2189990" y="3618"/>
                    <a:pt x="2196431" y="10058"/>
                  </a:cubicBezTo>
                  <a:cubicBezTo>
                    <a:pt x="2202871" y="16499"/>
                    <a:pt x="2206489" y="25233"/>
                    <a:pt x="2206489" y="3434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28575"/>
              <a:ext cx="2206489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BCC (Basal cell ca.)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71229" y="5609919"/>
            <a:ext cx="2254402" cy="500244"/>
            <a:chOff x="0" y="0"/>
            <a:chExt cx="2206489" cy="489597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206489" cy="489597"/>
            </a:xfrm>
            <a:custGeom>
              <a:avLst/>
              <a:gdLst/>
              <a:ahLst/>
              <a:cxnLst/>
              <a:rect l="l" t="t" r="r" b="b"/>
              <a:pathLst>
                <a:path w="2206489" h="489597">
                  <a:moveTo>
                    <a:pt x="2206489" y="34341"/>
                  </a:moveTo>
                  <a:lnTo>
                    <a:pt x="2206489" y="455255"/>
                  </a:lnTo>
                  <a:cubicBezTo>
                    <a:pt x="2206489" y="474222"/>
                    <a:pt x="2191114" y="489597"/>
                    <a:pt x="2172148" y="489597"/>
                  </a:cubicBezTo>
                  <a:lnTo>
                    <a:pt x="34341" y="489597"/>
                  </a:lnTo>
                  <a:cubicBezTo>
                    <a:pt x="25233" y="489597"/>
                    <a:pt x="16499" y="485979"/>
                    <a:pt x="10058" y="479538"/>
                  </a:cubicBezTo>
                  <a:cubicBezTo>
                    <a:pt x="3618" y="473098"/>
                    <a:pt x="0" y="464363"/>
                    <a:pt x="0" y="455255"/>
                  </a:cubicBezTo>
                  <a:lnTo>
                    <a:pt x="0" y="34341"/>
                  </a:lnTo>
                  <a:cubicBezTo>
                    <a:pt x="0" y="25233"/>
                    <a:pt x="3618" y="16499"/>
                    <a:pt x="10058" y="10058"/>
                  </a:cubicBezTo>
                  <a:cubicBezTo>
                    <a:pt x="16499" y="3618"/>
                    <a:pt x="25233" y="0"/>
                    <a:pt x="34341" y="0"/>
                  </a:cubicBezTo>
                  <a:lnTo>
                    <a:pt x="2172148" y="0"/>
                  </a:lnTo>
                  <a:cubicBezTo>
                    <a:pt x="2181255" y="0"/>
                    <a:pt x="2189990" y="3618"/>
                    <a:pt x="2196431" y="10058"/>
                  </a:cubicBezTo>
                  <a:cubicBezTo>
                    <a:pt x="2202871" y="16499"/>
                    <a:pt x="2206489" y="25233"/>
                    <a:pt x="2206489" y="3434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2206489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NV (Naevus)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671229" y="6324632"/>
            <a:ext cx="2254402" cy="500244"/>
            <a:chOff x="0" y="0"/>
            <a:chExt cx="2206489" cy="489597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6489" cy="489597"/>
            </a:xfrm>
            <a:custGeom>
              <a:avLst/>
              <a:gdLst/>
              <a:ahLst/>
              <a:cxnLst/>
              <a:rect l="l" t="t" r="r" b="b"/>
              <a:pathLst>
                <a:path w="2206489" h="489597">
                  <a:moveTo>
                    <a:pt x="2206489" y="34341"/>
                  </a:moveTo>
                  <a:lnTo>
                    <a:pt x="2206489" y="455255"/>
                  </a:lnTo>
                  <a:cubicBezTo>
                    <a:pt x="2206489" y="474222"/>
                    <a:pt x="2191114" y="489597"/>
                    <a:pt x="2172148" y="489597"/>
                  </a:cubicBezTo>
                  <a:lnTo>
                    <a:pt x="34341" y="489597"/>
                  </a:lnTo>
                  <a:cubicBezTo>
                    <a:pt x="25233" y="489597"/>
                    <a:pt x="16499" y="485979"/>
                    <a:pt x="10058" y="479538"/>
                  </a:cubicBezTo>
                  <a:cubicBezTo>
                    <a:pt x="3618" y="473098"/>
                    <a:pt x="0" y="464363"/>
                    <a:pt x="0" y="455255"/>
                  </a:cubicBezTo>
                  <a:lnTo>
                    <a:pt x="0" y="34341"/>
                  </a:lnTo>
                  <a:cubicBezTo>
                    <a:pt x="0" y="25233"/>
                    <a:pt x="3618" y="16499"/>
                    <a:pt x="10058" y="10058"/>
                  </a:cubicBezTo>
                  <a:cubicBezTo>
                    <a:pt x="16499" y="3618"/>
                    <a:pt x="25233" y="0"/>
                    <a:pt x="34341" y="0"/>
                  </a:cubicBezTo>
                  <a:lnTo>
                    <a:pt x="2172148" y="0"/>
                  </a:lnTo>
                  <a:cubicBezTo>
                    <a:pt x="2181255" y="0"/>
                    <a:pt x="2189990" y="3618"/>
                    <a:pt x="2196431" y="10058"/>
                  </a:cubicBezTo>
                  <a:cubicBezTo>
                    <a:pt x="2202871" y="16499"/>
                    <a:pt x="2206489" y="25233"/>
                    <a:pt x="2206489" y="3434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2206489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MEL (Melanoma)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2954551" y="6810391"/>
            <a:ext cx="0" cy="505522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57" name="Group 57"/>
          <p:cNvGrpSpPr/>
          <p:nvPr/>
        </p:nvGrpSpPr>
        <p:grpSpPr>
          <a:xfrm>
            <a:off x="532138" y="4264667"/>
            <a:ext cx="4844825" cy="2545763"/>
            <a:chOff x="0" y="0"/>
            <a:chExt cx="892369" cy="4688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92369" cy="468890"/>
            </a:xfrm>
            <a:custGeom>
              <a:avLst/>
              <a:gdLst/>
              <a:ahLst/>
              <a:cxnLst/>
              <a:rect l="l" t="t" r="r" b="b"/>
              <a:pathLst>
                <a:path w="892369" h="468890">
                  <a:moveTo>
                    <a:pt x="892369" y="22372"/>
                  </a:moveTo>
                  <a:lnTo>
                    <a:pt x="892369" y="446518"/>
                  </a:lnTo>
                  <a:cubicBezTo>
                    <a:pt x="892369" y="458874"/>
                    <a:pt x="882353" y="468890"/>
                    <a:pt x="869998" y="468890"/>
                  </a:cubicBezTo>
                  <a:lnTo>
                    <a:pt x="22372" y="468890"/>
                  </a:lnTo>
                  <a:cubicBezTo>
                    <a:pt x="10016" y="468890"/>
                    <a:pt x="0" y="458874"/>
                    <a:pt x="0" y="446518"/>
                  </a:cubicBezTo>
                  <a:lnTo>
                    <a:pt x="0" y="22372"/>
                  </a:lnTo>
                  <a:cubicBezTo>
                    <a:pt x="0" y="10016"/>
                    <a:pt x="10016" y="0"/>
                    <a:pt x="22372" y="0"/>
                  </a:cubicBezTo>
                  <a:lnTo>
                    <a:pt x="869998" y="0"/>
                  </a:lnTo>
                  <a:cubicBezTo>
                    <a:pt x="882353" y="0"/>
                    <a:pt x="892369" y="10016"/>
                    <a:pt x="892369" y="22372"/>
                  </a:cubicBezTo>
                  <a:close/>
                </a:path>
              </a:pathLst>
            </a:custGeom>
            <a:solidFill>
              <a:srgbClr val="B4B4B4">
                <a:alpha val="18824"/>
              </a:srgbClr>
            </a:solidFill>
            <a:ln w="38100" cap="sq">
              <a:solidFill>
                <a:srgbClr val="494743">
                  <a:alpha val="1882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892369" cy="5069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113133" y="1361712"/>
            <a:ext cx="5796868" cy="7291414"/>
            <a:chOff x="0" y="0"/>
            <a:chExt cx="1067726" cy="134296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67726" cy="1342966"/>
            </a:xfrm>
            <a:custGeom>
              <a:avLst/>
              <a:gdLst/>
              <a:ahLst/>
              <a:cxnLst/>
              <a:rect l="l" t="t" r="r" b="b"/>
              <a:pathLst>
                <a:path w="1067726" h="1342966">
                  <a:moveTo>
                    <a:pt x="1067726" y="36059"/>
                  </a:moveTo>
                  <a:lnTo>
                    <a:pt x="1067726" y="1306906"/>
                  </a:lnTo>
                  <a:cubicBezTo>
                    <a:pt x="1067726" y="1316470"/>
                    <a:pt x="1063927" y="1325642"/>
                    <a:pt x="1057165" y="1332404"/>
                  </a:cubicBezTo>
                  <a:cubicBezTo>
                    <a:pt x="1050402" y="1339167"/>
                    <a:pt x="1041230" y="1342966"/>
                    <a:pt x="1031667" y="1342966"/>
                  </a:cubicBezTo>
                  <a:lnTo>
                    <a:pt x="36059" y="1342966"/>
                  </a:lnTo>
                  <a:cubicBezTo>
                    <a:pt x="26496" y="1342966"/>
                    <a:pt x="17324" y="1339167"/>
                    <a:pt x="10562" y="1332404"/>
                  </a:cubicBezTo>
                  <a:cubicBezTo>
                    <a:pt x="3799" y="1325642"/>
                    <a:pt x="0" y="1316470"/>
                    <a:pt x="0" y="1306906"/>
                  </a:cubicBezTo>
                  <a:lnTo>
                    <a:pt x="0" y="36059"/>
                  </a:lnTo>
                  <a:cubicBezTo>
                    <a:pt x="0" y="26496"/>
                    <a:pt x="3799" y="17324"/>
                    <a:pt x="10562" y="10562"/>
                  </a:cubicBezTo>
                  <a:cubicBezTo>
                    <a:pt x="17324" y="3799"/>
                    <a:pt x="26496" y="0"/>
                    <a:pt x="36059" y="0"/>
                  </a:cubicBezTo>
                  <a:lnTo>
                    <a:pt x="1031667" y="0"/>
                  </a:lnTo>
                  <a:cubicBezTo>
                    <a:pt x="1041230" y="0"/>
                    <a:pt x="1050402" y="3799"/>
                    <a:pt x="1057165" y="10562"/>
                  </a:cubicBezTo>
                  <a:cubicBezTo>
                    <a:pt x="1063927" y="17324"/>
                    <a:pt x="1067726" y="26496"/>
                    <a:pt x="1067726" y="3605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494743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1067726" cy="1381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2468525" y="4352662"/>
            <a:ext cx="4934931" cy="2474723"/>
            <a:chOff x="0" y="0"/>
            <a:chExt cx="908966" cy="455806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08966" cy="455806"/>
            </a:xfrm>
            <a:custGeom>
              <a:avLst/>
              <a:gdLst/>
              <a:ahLst/>
              <a:cxnLst/>
              <a:rect l="l" t="t" r="r" b="b"/>
              <a:pathLst>
                <a:path w="908966" h="455806">
                  <a:moveTo>
                    <a:pt x="908966" y="42358"/>
                  </a:moveTo>
                  <a:lnTo>
                    <a:pt x="908966" y="413448"/>
                  </a:lnTo>
                  <a:cubicBezTo>
                    <a:pt x="908966" y="436842"/>
                    <a:pt x="890002" y="455806"/>
                    <a:pt x="866608" y="455806"/>
                  </a:cubicBezTo>
                  <a:lnTo>
                    <a:pt x="42358" y="455806"/>
                  </a:lnTo>
                  <a:cubicBezTo>
                    <a:pt x="18964" y="455806"/>
                    <a:pt x="0" y="436842"/>
                    <a:pt x="0" y="413448"/>
                  </a:cubicBezTo>
                  <a:lnTo>
                    <a:pt x="0" y="42358"/>
                  </a:lnTo>
                  <a:cubicBezTo>
                    <a:pt x="0" y="18964"/>
                    <a:pt x="18964" y="0"/>
                    <a:pt x="42358" y="0"/>
                  </a:cubicBezTo>
                  <a:lnTo>
                    <a:pt x="866608" y="0"/>
                  </a:lnTo>
                  <a:cubicBezTo>
                    <a:pt x="890002" y="0"/>
                    <a:pt x="908966" y="18964"/>
                    <a:pt x="908966" y="42358"/>
                  </a:cubicBezTo>
                  <a:close/>
                </a:path>
              </a:pathLst>
            </a:custGeom>
            <a:solidFill>
              <a:srgbClr val="B4B4B4">
                <a:alpha val="18824"/>
              </a:srgbClr>
            </a:solidFill>
            <a:ln w="28575" cap="rnd">
              <a:solidFill>
                <a:srgbClr val="494743">
                  <a:alpha val="18824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908966" cy="4939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2581241" y="1410846"/>
            <a:ext cx="4450636" cy="919018"/>
            <a:chOff x="0" y="0"/>
            <a:chExt cx="2167459" cy="447548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2167460" cy="447548"/>
            </a:xfrm>
            <a:custGeom>
              <a:avLst/>
              <a:gdLst/>
              <a:ahLst/>
              <a:cxnLst/>
              <a:rect l="l" t="t" r="r" b="b"/>
              <a:pathLst>
                <a:path w="2167460" h="447548">
                  <a:moveTo>
                    <a:pt x="2167460" y="17395"/>
                  </a:moveTo>
                  <a:lnTo>
                    <a:pt x="2167460" y="430153"/>
                  </a:lnTo>
                  <a:cubicBezTo>
                    <a:pt x="2167460" y="439760"/>
                    <a:pt x="2159671" y="447548"/>
                    <a:pt x="2150064" y="447548"/>
                  </a:cubicBezTo>
                  <a:lnTo>
                    <a:pt x="17395" y="447548"/>
                  </a:lnTo>
                  <a:cubicBezTo>
                    <a:pt x="7788" y="447548"/>
                    <a:pt x="0" y="439760"/>
                    <a:pt x="0" y="430153"/>
                  </a:cubicBezTo>
                  <a:lnTo>
                    <a:pt x="0" y="17395"/>
                  </a:lnTo>
                  <a:cubicBezTo>
                    <a:pt x="0" y="7788"/>
                    <a:pt x="7788" y="0"/>
                    <a:pt x="17395" y="0"/>
                  </a:cubicBezTo>
                  <a:lnTo>
                    <a:pt x="2150064" y="0"/>
                  </a:lnTo>
                  <a:cubicBezTo>
                    <a:pt x="2159671" y="0"/>
                    <a:pt x="2167460" y="7788"/>
                    <a:pt x="2167460" y="17395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57150"/>
              <a:ext cx="2167459" cy="50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545454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Retinopathy Classification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4950402" y="2749547"/>
            <a:ext cx="2081475" cy="828638"/>
            <a:chOff x="0" y="0"/>
            <a:chExt cx="1267744" cy="504675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267744" cy="504675"/>
            </a:xfrm>
            <a:custGeom>
              <a:avLst/>
              <a:gdLst/>
              <a:ahLst/>
              <a:cxnLst/>
              <a:rect l="l" t="t" r="r" b="b"/>
              <a:pathLst>
                <a:path w="1267744" h="504675">
                  <a:moveTo>
                    <a:pt x="1267744" y="37194"/>
                  </a:moveTo>
                  <a:lnTo>
                    <a:pt x="1267744" y="467480"/>
                  </a:lnTo>
                  <a:cubicBezTo>
                    <a:pt x="1267744" y="488022"/>
                    <a:pt x="1251091" y="504675"/>
                    <a:pt x="1230550" y="504675"/>
                  </a:cubicBezTo>
                  <a:lnTo>
                    <a:pt x="37194" y="504675"/>
                  </a:lnTo>
                  <a:cubicBezTo>
                    <a:pt x="27330" y="504675"/>
                    <a:pt x="17869" y="500756"/>
                    <a:pt x="10894" y="493781"/>
                  </a:cubicBezTo>
                  <a:cubicBezTo>
                    <a:pt x="3919" y="486806"/>
                    <a:pt x="0" y="477345"/>
                    <a:pt x="0" y="467480"/>
                  </a:cubicBezTo>
                  <a:lnTo>
                    <a:pt x="0" y="37194"/>
                  </a:lnTo>
                  <a:cubicBezTo>
                    <a:pt x="0" y="16652"/>
                    <a:pt x="16652" y="0"/>
                    <a:pt x="37194" y="0"/>
                  </a:cubicBezTo>
                  <a:lnTo>
                    <a:pt x="1230550" y="0"/>
                  </a:lnTo>
                  <a:cubicBezTo>
                    <a:pt x="1240414" y="0"/>
                    <a:pt x="1249875" y="3919"/>
                    <a:pt x="1256850" y="10894"/>
                  </a:cubicBezTo>
                  <a:cubicBezTo>
                    <a:pt x="1263825" y="17869"/>
                    <a:pt x="1267744" y="27330"/>
                    <a:pt x="1267744" y="3719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1267744" cy="54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799"/>
                </a:lnSpc>
              </a:pPr>
              <a:r>
                <a:rPr lang="en-US" sz="1999" b="1">
                  <a:solidFill>
                    <a:srgbClr val="322C2C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Retinal Fundus Image</a:t>
              </a:r>
            </a:p>
          </p:txBody>
        </p:sp>
      </p:grpSp>
      <p:pic>
        <p:nvPicPr>
          <p:cNvPr id="72" name="Picture 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48495" y="4690581"/>
            <a:ext cx="2319780" cy="812702"/>
          </a:xfrm>
          <a:prstGeom prst="rect">
            <a:avLst/>
          </a:prstGeom>
        </p:spPr>
      </p:pic>
      <p:pic>
        <p:nvPicPr>
          <p:cNvPr id="73" name="Picture 7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48495" y="5116653"/>
            <a:ext cx="2319780" cy="812702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48495" y="5542725"/>
            <a:ext cx="2319780" cy="812702"/>
          </a:xfrm>
          <a:prstGeom prst="rect">
            <a:avLst/>
          </a:prstGeom>
        </p:spPr>
      </p:pic>
      <p:pic>
        <p:nvPicPr>
          <p:cNvPr id="75" name="Picture 7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48495" y="6025544"/>
            <a:ext cx="2319780" cy="812702"/>
          </a:xfrm>
          <a:prstGeom prst="rect">
            <a:avLst/>
          </a:prstGeom>
        </p:spPr>
      </p:pic>
      <p:grpSp>
        <p:nvGrpSpPr>
          <p:cNvPr id="76" name="Group 76"/>
          <p:cNvGrpSpPr/>
          <p:nvPr/>
        </p:nvGrpSpPr>
        <p:grpSpPr>
          <a:xfrm>
            <a:off x="16371791" y="4920600"/>
            <a:ext cx="695473" cy="352664"/>
            <a:chOff x="0" y="0"/>
            <a:chExt cx="672187" cy="340846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0.44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16371791" y="5346672"/>
            <a:ext cx="695473" cy="352664"/>
            <a:chOff x="0" y="0"/>
            <a:chExt cx="672187" cy="340846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0.39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6371791" y="5772744"/>
            <a:ext cx="695473" cy="352664"/>
            <a:chOff x="0" y="0"/>
            <a:chExt cx="672187" cy="340846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0.12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6371791" y="6238312"/>
            <a:ext cx="695473" cy="352664"/>
            <a:chOff x="0" y="0"/>
            <a:chExt cx="672187" cy="340846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0.05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13438417" y="7325724"/>
            <a:ext cx="2705938" cy="1162622"/>
            <a:chOff x="0" y="0"/>
            <a:chExt cx="1040437" cy="447016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1040437" cy="447016"/>
            </a:xfrm>
            <a:custGeom>
              <a:avLst/>
              <a:gdLst/>
              <a:ahLst/>
              <a:cxnLst/>
              <a:rect l="l" t="t" r="r" b="b"/>
              <a:pathLst>
                <a:path w="1040437" h="447016">
                  <a:moveTo>
                    <a:pt x="1040437" y="42916"/>
                  </a:moveTo>
                  <a:lnTo>
                    <a:pt x="1040437" y="404100"/>
                  </a:lnTo>
                  <a:cubicBezTo>
                    <a:pt x="1040437" y="427802"/>
                    <a:pt x="1021223" y="447016"/>
                    <a:pt x="997521" y="447016"/>
                  </a:cubicBezTo>
                  <a:lnTo>
                    <a:pt x="42916" y="447016"/>
                  </a:lnTo>
                  <a:cubicBezTo>
                    <a:pt x="31534" y="447016"/>
                    <a:pt x="20618" y="442495"/>
                    <a:pt x="12570" y="434446"/>
                  </a:cubicBezTo>
                  <a:cubicBezTo>
                    <a:pt x="4522" y="426398"/>
                    <a:pt x="0" y="415482"/>
                    <a:pt x="0" y="404100"/>
                  </a:cubicBezTo>
                  <a:lnTo>
                    <a:pt x="0" y="42916"/>
                  </a:lnTo>
                  <a:cubicBezTo>
                    <a:pt x="0" y="31534"/>
                    <a:pt x="4522" y="20618"/>
                    <a:pt x="12570" y="12570"/>
                  </a:cubicBezTo>
                  <a:cubicBezTo>
                    <a:pt x="20618" y="4522"/>
                    <a:pt x="31534" y="0"/>
                    <a:pt x="42916" y="0"/>
                  </a:cubicBezTo>
                  <a:lnTo>
                    <a:pt x="997521" y="0"/>
                  </a:lnTo>
                  <a:cubicBezTo>
                    <a:pt x="1008903" y="0"/>
                    <a:pt x="1019819" y="4522"/>
                    <a:pt x="1027867" y="12570"/>
                  </a:cubicBezTo>
                  <a:cubicBezTo>
                    <a:pt x="1035916" y="20618"/>
                    <a:pt x="1040437" y="31534"/>
                    <a:pt x="1040437" y="42916"/>
                  </a:cubicBezTo>
                  <a:close/>
                </a:path>
              </a:pathLst>
            </a:custGeom>
            <a:ln w="38100" cap="sq">
              <a:solidFill>
                <a:srgbClr val="56565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38100"/>
              <a:ext cx="1040437" cy="485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3698715" y="7325724"/>
            <a:ext cx="2215688" cy="497733"/>
            <a:chOff x="0" y="0"/>
            <a:chExt cx="851935" cy="191373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851935" cy="191373"/>
            </a:xfrm>
            <a:custGeom>
              <a:avLst/>
              <a:gdLst/>
              <a:ahLst/>
              <a:cxnLst/>
              <a:rect l="l" t="t" r="r" b="b"/>
              <a:pathLst>
                <a:path w="851935" h="191373">
                  <a:moveTo>
                    <a:pt x="851935" y="94342"/>
                  </a:moveTo>
                  <a:lnTo>
                    <a:pt x="851935" y="97031"/>
                  </a:lnTo>
                  <a:cubicBezTo>
                    <a:pt x="851935" y="149135"/>
                    <a:pt x="809697" y="191373"/>
                    <a:pt x="757594" y="191373"/>
                  </a:cubicBezTo>
                  <a:lnTo>
                    <a:pt x="94342" y="191373"/>
                  </a:lnTo>
                  <a:cubicBezTo>
                    <a:pt x="69321" y="191373"/>
                    <a:pt x="45325" y="181434"/>
                    <a:pt x="27632" y="163741"/>
                  </a:cubicBezTo>
                  <a:cubicBezTo>
                    <a:pt x="9940" y="146049"/>
                    <a:pt x="0" y="122052"/>
                    <a:pt x="0" y="97031"/>
                  </a:cubicBezTo>
                  <a:lnTo>
                    <a:pt x="0" y="94342"/>
                  </a:lnTo>
                  <a:cubicBezTo>
                    <a:pt x="0" y="42238"/>
                    <a:pt x="42238" y="0"/>
                    <a:pt x="94342" y="0"/>
                  </a:cubicBezTo>
                  <a:lnTo>
                    <a:pt x="757594" y="0"/>
                  </a:lnTo>
                  <a:cubicBezTo>
                    <a:pt x="809697" y="0"/>
                    <a:pt x="851935" y="42238"/>
                    <a:pt x="851935" y="94342"/>
                  </a:cubicBezTo>
                  <a:close/>
                </a:path>
              </a:pathLst>
            </a:custGeom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38100"/>
              <a:ext cx="851935" cy="22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r>
                <a:rPr lang="en-US" sz="2099" b="1">
                  <a:solidFill>
                    <a:srgbClr val="322C2C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Point Prediction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13577233" y="7897224"/>
            <a:ext cx="2458651" cy="497733"/>
            <a:chOff x="0" y="0"/>
            <a:chExt cx="1720851" cy="348361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1720851" cy="348361"/>
            </a:xfrm>
            <a:custGeom>
              <a:avLst/>
              <a:gdLst/>
              <a:ahLst/>
              <a:cxnLst/>
              <a:rect l="l" t="t" r="r" b="b"/>
              <a:pathLst>
                <a:path w="1720851" h="348361">
                  <a:moveTo>
                    <a:pt x="1720851" y="47233"/>
                  </a:moveTo>
                  <a:lnTo>
                    <a:pt x="1720851" y="301128"/>
                  </a:lnTo>
                  <a:cubicBezTo>
                    <a:pt x="1720851" y="313655"/>
                    <a:pt x="1715875" y="325669"/>
                    <a:pt x="1707017" y="334527"/>
                  </a:cubicBezTo>
                  <a:cubicBezTo>
                    <a:pt x="1698159" y="343385"/>
                    <a:pt x="1686145" y="348361"/>
                    <a:pt x="1673618" y="348361"/>
                  </a:cubicBezTo>
                  <a:lnTo>
                    <a:pt x="47233" y="348361"/>
                  </a:lnTo>
                  <a:cubicBezTo>
                    <a:pt x="34706" y="348361"/>
                    <a:pt x="22692" y="343385"/>
                    <a:pt x="13834" y="334527"/>
                  </a:cubicBezTo>
                  <a:cubicBezTo>
                    <a:pt x="4976" y="325669"/>
                    <a:pt x="0" y="313655"/>
                    <a:pt x="0" y="301128"/>
                  </a:cubicBezTo>
                  <a:lnTo>
                    <a:pt x="0" y="47233"/>
                  </a:lnTo>
                  <a:cubicBezTo>
                    <a:pt x="0" y="34706"/>
                    <a:pt x="4976" y="22692"/>
                    <a:pt x="13834" y="13834"/>
                  </a:cubicBezTo>
                  <a:cubicBezTo>
                    <a:pt x="22692" y="4976"/>
                    <a:pt x="34706" y="0"/>
                    <a:pt x="47233" y="0"/>
                  </a:cubicBezTo>
                  <a:lnTo>
                    <a:pt x="1673618" y="0"/>
                  </a:lnTo>
                  <a:cubicBezTo>
                    <a:pt x="1686145" y="0"/>
                    <a:pt x="1698159" y="4976"/>
                    <a:pt x="1707017" y="13834"/>
                  </a:cubicBezTo>
                  <a:cubicBezTo>
                    <a:pt x="1715875" y="22692"/>
                    <a:pt x="1720851" y="34706"/>
                    <a:pt x="1720851" y="47233"/>
                  </a:cubicBezTo>
                  <a:close/>
                </a:path>
              </a:pathLst>
            </a:custGeom>
            <a:solidFill>
              <a:srgbClr val="C1352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38100"/>
              <a:ext cx="1720851" cy="386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 b="1" dirty="0">
                  <a:solidFill>
                    <a:srgbClr val="FFFFFF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Mild DR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12786248" y="4837271"/>
            <a:ext cx="2033302" cy="500244"/>
            <a:chOff x="0" y="0"/>
            <a:chExt cx="1990088" cy="489597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1990088" cy="489597"/>
            </a:xfrm>
            <a:custGeom>
              <a:avLst/>
              <a:gdLst/>
              <a:ahLst/>
              <a:cxnLst/>
              <a:rect l="l" t="t" r="r" b="b"/>
              <a:pathLst>
                <a:path w="1990088" h="489597">
                  <a:moveTo>
                    <a:pt x="1990088" y="38076"/>
                  </a:moveTo>
                  <a:lnTo>
                    <a:pt x="1990088" y="451521"/>
                  </a:lnTo>
                  <a:cubicBezTo>
                    <a:pt x="1990088" y="461619"/>
                    <a:pt x="1986076" y="471304"/>
                    <a:pt x="1978936" y="478445"/>
                  </a:cubicBezTo>
                  <a:cubicBezTo>
                    <a:pt x="1971795" y="485585"/>
                    <a:pt x="1962110" y="489597"/>
                    <a:pt x="1952012" y="489597"/>
                  </a:cubicBezTo>
                  <a:lnTo>
                    <a:pt x="38076" y="489597"/>
                  </a:lnTo>
                  <a:cubicBezTo>
                    <a:pt x="27977" y="489597"/>
                    <a:pt x="18293" y="485585"/>
                    <a:pt x="11152" y="478445"/>
                  </a:cubicBezTo>
                  <a:cubicBezTo>
                    <a:pt x="4012" y="471304"/>
                    <a:pt x="0" y="461619"/>
                    <a:pt x="0" y="451521"/>
                  </a:cubicBezTo>
                  <a:lnTo>
                    <a:pt x="0" y="38076"/>
                  </a:lnTo>
                  <a:cubicBezTo>
                    <a:pt x="0" y="27977"/>
                    <a:pt x="4012" y="18293"/>
                    <a:pt x="11152" y="11152"/>
                  </a:cubicBezTo>
                  <a:cubicBezTo>
                    <a:pt x="18293" y="4012"/>
                    <a:pt x="27977" y="0"/>
                    <a:pt x="38076" y="0"/>
                  </a:cubicBezTo>
                  <a:lnTo>
                    <a:pt x="1952012" y="0"/>
                  </a:lnTo>
                  <a:cubicBezTo>
                    <a:pt x="1962110" y="0"/>
                    <a:pt x="1971795" y="4012"/>
                    <a:pt x="1978936" y="11152"/>
                  </a:cubicBezTo>
                  <a:cubicBezTo>
                    <a:pt x="1986076" y="18293"/>
                    <a:pt x="1990088" y="27977"/>
                    <a:pt x="1990088" y="380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28575"/>
              <a:ext cx="1990088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Mild DR</a:t>
              </a:r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12786248" y="5273264"/>
            <a:ext cx="2033302" cy="500244"/>
            <a:chOff x="0" y="0"/>
            <a:chExt cx="1990088" cy="489597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1990088" cy="489597"/>
            </a:xfrm>
            <a:custGeom>
              <a:avLst/>
              <a:gdLst/>
              <a:ahLst/>
              <a:cxnLst/>
              <a:rect l="l" t="t" r="r" b="b"/>
              <a:pathLst>
                <a:path w="1990088" h="489597">
                  <a:moveTo>
                    <a:pt x="1990088" y="38076"/>
                  </a:moveTo>
                  <a:lnTo>
                    <a:pt x="1990088" y="451521"/>
                  </a:lnTo>
                  <a:cubicBezTo>
                    <a:pt x="1990088" y="461619"/>
                    <a:pt x="1986076" y="471304"/>
                    <a:pt x="1978936" y="478445"/>
                  </a:cubicBezTo>
                  <a:cubicBezTo>
                    <a:pt x="1971795" y="485585"/>
                    <a:pt x="1962110" y="489597"/>
                    <a:pt x="1952012" y="489597"/>
                  </a:cubicBezTo>
                  <a:lnTo>
                    <a:pt x="38076" y="489597"/>
                  </a:lnTo>
                  <a:cubicBezTo>
                    <a:pt x="27977" y="489597"/>
                    <a:pt x="18293" y="485585"/>
                    <a:pt x="11152" y="478445"/>
                  </a:cubicBezTo>
                  <a:cubicBezTo>
                    <a:pt x="4012" y="471304"/>
                    <a:pt x="0" y="461619"/>
                    <a:pt x="0" y="451521"/>
                  </a:cubicBezTo>
                  <a:lnTo>
                    <a:pt x="0" y="38076"/>
                  </a:lnTo>
                  <a:cubicBezTo>
                    <a:pt x="0" y="27977"/>
                    <a:pt x="4012" y="18293"/>
                    <a:pt x="11152" y="11152"/>
                  </a:cubicBezTo>
                  <a:cubicBezTo>
                    <a:pt x="18293" y="4012"/>
                    <a:pt x="27977" y="0"/>
                    <a:pt x="38076" y="0"/>
                  </a:cubicBezTo>
                  <a:lnTo>
                    <a:pt x="1952012" y="0"/>
                  </a:lnTo>
                  <a:cubicBezTo>
                    <a:pt x="1962110" y="0"/>
                    <a:pt x="1971795" y="4012"/>
                    <a:pt x="1978936" y="11152"/>
                  </a:cubicBezTo>
                  <a:cubicBezTo>
                    <a:pt x="1986076" y="18293"/>
                    <a:pt x="1990088" y="27977"/>
                    <a:pt x="1990088" y="380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0" y="-28575"/>
              <a:ext cx="1990088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100"/>
                </a:lnSpc>
              </a:pPr>
              <a:r>
                <a:rPr lang="en-US" sz="1500" b="1" dirty="0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Moderate DR</a:t>
              </a:r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12786248" y="5718615"/>
            <a:ext cx="2033302" cy="500244"/>
            <a:chOff x="0" y="0"/>
            <a:chExt cx="1990088" cy="489597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1990088" cy="489597"/>
            </a:xfrm>
            <a:custGeom>
              <a:avLst/>
              <a:gdLst/>
              <a:ahLst/>
              <a:cxnLst/>
              <a:rect l="l" t="t" r="r" b="b"/>
              <a:pathLst>
                <a:path w="1990088" h="489597">
                  <a:moveTo>
                    <a:pt x="1990088" y="38076"/>
                  </a:moveTo>
                  <a:lnTo>
                    <a:pt x="1990088" y="451521"/>
                  </a:lnTo>
                  <a:cubicBezTo>
                    <a:pt x="1990088" y="461619"/>
                    <a:pt x="1986076" y="471304"/>
                    <a:pt x="1978936" y="478445"/>
                  </a:cubicBezTo>
                  <a:cubicBezTo>
                    <a:pt x="1971795" y="485585"/>
                    <a:pt x="1962110" y="489597"/>
                    <a:pt x="1952012" y="489597"/>
                  </a:cubicBezTo>
                  <a:lnTo>
                    <a:pt x="38076" y="489597"/>
                  </a:lnTo>
                  <a:cubicBezTo>
                    <a:pt x="27977" y="489597"/>
                    <a:pt x="18293" y="485585"/>
                    <a:pt x="11152" y="478445"/>
                  </a:cubicBezTo>
                  <a:cubicBezTo>
                    <a:pt x="4012" y="471304"/>
                    <a:pt x="0" y="461619"/>
                    <a:pt x="0" y="451521"/>
                  </a:cubicBezTo>
                  <a:lnTo>
                    <a:pt x="0" y="38076"/>
                  </a:lnTo>
                  <a:cubicBezTo>
                    <a:pt x="0" y="27977"/>
                    <a:pt x="4012" y="18293"/>
                    <a:pt x="11152" y="11152"/>
                  </a:cubicBezTo>
                  <a:cubicBezTo>
                    <a:pt x="18293" y="4012"/>
                    <a:pt x="27977" y="0"/>
                    <a:pt x="38076" y="0"/>
                  </a:cubicBezTo>
                  <a:lnTo>
                    <a:pt x="1952012" y="0"/>
                  </a:lnTo>
                  <a:cubicBezTo>
                    <a:pt x="1962110" y="0"/>
                    <a:pt x="1971795" y="4012"/>
                    <a:pt x="1978936" y="11152"/>
                  </a:cubicBezTo>
                  <a:cubicBezTo>
                    <a:pt x="1986076" y="18293"/>
                    <a:pt x="1990088" y="27977"/>
                    <a:pt x="1990088" y="380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0" y="-28575"/>
              <a:ext cx="1990088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No DR</a:t>
              </a:r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12786248" y="6181773"/>
            <a:ext cx="2033302" cy="500244"/>
            <a:chOff x="0" y="0"/>
            <a:chExt cx="1990088" cy="489597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1990088" cy="489597"/>
            </a:xfrm>
            <a:custGeom>
              <a:avLst/>
              <a:gdLst/>
              <a:ahLst/>
              <a:cxnLst/>
              <a:rect l="l" t="t" r="r" b="b"/>
              <a:pathLst>
                <a:path w="1990088" h="489597">
                  <a:moveTo>
                    <a:pt x="1990088" y="38076"/>
                  </a:moveTo>
                  <a:lnTo>
                    <a:pt x="1990088" y="451521"/>
                  </a:lnTo>
                  <a:cubicBezTo>
                    <a:pt x="1990088" y="461619"/>
                    <a:pt x="1986076" y="471304"/>
                    <a:pt x="1978936" y="478445"/>
                  </a:cubicBezTo>
                  <a:cubicBezTo>
                    <a:pt x="1971795" y="485585"/>
                    <a:pt x="1962110" y="489597"/>
                    <a:pt x="1952012" y="489597"/>
                  </a:cubicBezTo>
                  <a:lnTo>
                    <a:pt x="38076" y="489597"/>
                  </a:lnTo>
                  <a:cubicBezTo>
                    <a:pt x="27977" y="489597"/>
                    <a:pt x="18293" y="485585"/>
                    <a:pt x="11152" y="478445"/>
                  </a:cubicBezTo>
                  <a:cubicBezTo>
                    <a:pt x="4012" y="471304"/>
                    <a:pt x="0" y="461619"/>
                    <a:pt x="0" y="451521"/>
                  </a:cubicBezTo>
                  <a:lnTo>
                    <a:pt x="0" y="38076"/>
                  </a:lnTo>
                  <a:cubicBezTo>
                    <a:pt x="0" y="27977"/>
                    <a:pt x="4012" y="18293"/>
                    <a:pt x="11152" y="11152"/>
                  </a:cubicBezTo>
                  <a:cubicBezTo>
                    <a:pt x="18293" y="4012"/>
                    <a:pt x="27977" y="0"/>
                    <a:pt x="38076" y="0"/>
                  </a:cubicBezTo>
                  <a:lnTo>
                    <a:pt x="1952012" y="0"/>
                  </a:lnTo>
                  <a:cubicBezTo>
                    <a:pt x="1962110" y="0"/>
                    <a:pt x="1971795" y="4012"/>
                    <a:pt x="1978936" y="11152"/>
                  </a:cubicBezTo>
                  <a:cubicBezTo>
                    <a:pt x="1986076" y="18293"/>
                    <a:pt x="1990088" y="27977"/>
                    <a:pt x="1990088" y="380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0" y="-28575"/>
              <a:ext cx="1990088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Severe DR</a:t>
              </a:r>
            </a:p>
          </p:txBody>
        </p:sp>
      </p:grpSp>
      <p:sp>
        <p:nvSpPr>
          <p:cNvPr id="109" name="AutoShape 109"/>
          <p:cNvSpPr/>
          <p:nvPr/>
        </p:nvSpPr>
        <p:spPr>
          <a:xfrm>
            <a:off x="14791386" y="6827385"/>
            <a:ext cx="0" cy="498357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110" name="Freeform 110"/>
          <p:cNvSpPr/>
          <p:nvPr/>
        </p:nvSpPr>
        <p:spPr>
          <a:xfrm>
            <a:off x="12708971" y="2237034"/>
            <a:ext cx="1979489" cy="1979489"/>
          </a:xfrm>
          <a:custGeom>
            <a:avLst/>
            <a:gdLst/>
            <a:ahLst/>
            <a:cxnLst/>
            <a:rect l="l" t="t" r="r" b="b"/>
            <a:pathLst>
              <a:path w="1979489" h="1979489">
                <a:moveTo>
                  <a:pt x="0" y="0"/>
                </a:moveTo>
                <a:lnTo>
                  <a:pt x="1979488" y="0"/>
                </a:lnTo>
                <a:lnTo>
                  <a:pt x="1979488" y="1979489"/>
                </a:lnTo>
                <a:lnTo>
                  <a:pt x="0" y="19794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1" name="Group 111"/>
          <p:cNvGrpSpPr/>
          <p:nvPr/>
        </p:nvGrpSpPr>
        <p:grpSpPr>
          <a:xfrm>
            <a:off x="6144815" y="1397776"/>
            <a:ext cx="5796868" cy="7255350"/>
            <a:chOff x="0" y="0"/>
            <a:chExt cx="1067726" cy="1336323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1067726" cy="1336323"/>
            </a:xfrm>
            <a:custGeom>
              <a:avLst/>
              <a:gdLst/>
              <a:ahLst/>
              <a:cxnLst/>
              <a:rect l="l" t="t" r="r" b="b"/>
              <a:pathLst>
                <a:path w="1067726" h="1336323">
                  <a:moveTo>
                    <a:pt x="1067726" y="36059"/>
                  </a:moveTo>
                  <a:lnTo>
                    <a:pt x="1067726" y="1300264"/>
                  </a:lnTo>
                  <a:cubicBezTo>
                    <a:pt x="1067726" y="1309828"/>
                    <a:pt x="1063927" y="1318999"/>
                    <a:pt x="1057165" y="1325762"/>
                  </a:cubicBezTo>
                  <a:cubicBezTo>
                    <a:pt x="1050402" y="1332524"/>
                    <a:pt x="1041230" y="1336323"/>
                    <a:pt x="1031667" y="1336323"/>
                  </a:cubicBezTo>
                  <a:lnTo>
                    <a:pt x="36059" y="1336323"/>
                  </a:lnTo>
                  <a:cubicBezTo>
                    <a:pt x="26496" y="1336323"/>
                    <a:pt x="17324" y="1332524"/>
                    <a:pt x="10562" y="1325762"/>
                  </a:cubicBezTo>
                  <a:cubicBezTo>
                    <a:pt x="3799" y="1318999"/>
                    <a:pt x="0" y="1309828"/>
                    <a:pt x="0" y="1300264"/>
                  </a:cubicBezTo>
                  <a:lnTo>
                    <a:pt x="0" y="36059"/>
                  </a:lnTo>
                  <a:cubicBezTo>
                    <a:pt x="0" y="26496"/>
                    <a:pt x="3799" y="17324"/>
                    <a:pt x="10562" y="10562"/>
                  </a:cubicBezTo>
                  <a:cubicBezTo>
                    <a:pt x="17324" y="3799"/>
                    <a:pt x="26496" y="0"/>
                    <a:pt x="36059" y="0"/>
                  </a:cubicBezTo>
                  <a:lnTo>
                    <a:pt x="1031667" y="0"/>
                  </a:lnTo>
                  <a:cubicBezTo>
                    <a:pt x="1041230" y="0"/>
                    <a:pt x="1050402" y="3799"/>
                    <a:pt x="1057165" y="10562"/>
                  </a:cubicBezTo>
                  <a:cubicBezTo>
                    <a:pt x="1063927" y="17324"/>
                    <a:pt x="1067726" y="26496"/>
                    <a:pt x="1067726" y="3605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494743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-38100"/>
              <a:ext cx="1067726" cy="1374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6500208" y="4388726"/>
            <a:ext cx="4934931" cy="2547698"/>
            <a:chOff x="0" y="0"/>
            <a:chExt cx="908966" cy="469247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908966" cy="469247"/>
            </a:xfrm>
            <a:custGeom>
              <a:avLst/>
              <a:gdLst/>
              <a:ahLst/>
              <a:cxnLst/>
              <a:rect l="l" t="t" r="r" b="b"/>
              <a:pathLst>
                <a:path w="908966" h="469247">
                  <a:moveTo>
                    <a:pt x="908966" y="42358"/>
                  </a:moveTo>
                  <a:lnTo>
                    <a:pt x="908966" y="426889"/>
                  </a:lnTo>
                  <a:cubicBezTo>
                    <a:pt x="908966" y="450282"/>
                    <a:pt x="890002" y="469247"/>
                    <a:pt x="866608" y="469247"/>
                  </a:cubicBezTo>
                  <a:lnTo>
                    <a:pt x="42358" y="469247"/>
                  </a:lnTo>
                  <a:cubicBezTo>
                    <a:pt x="18964" y="469247"/>
                    <a:pt x="0" y="450282"/>
                    <a:pt x="0" y="426889"/>
                  </a:cubicBezTo>
                  <a:lnTo>
                    <a:pt x="0" y="42358"/>
                  </a:lnTo>
                  <a:cubicBezTo>
                    <a:pt x="0" y="18964"/>
                    <a:pt x="18964" y="0"/>
                    <a:pt x="42358" y="0"/>
                  </a:cubicBezTo>
                  <a:lnTo>
                    <a:pt x="866608" y="0"/>
                  </a:lnTo>
                  <a:cubicBezTo>
                    <a:pt x="890002" y="0"/>
                    <a:pt x="908966" y="18964"/>
                    <a:pt x="908966" y="42358"/>
                  </a:cubicBezTo>
                  <a:close/>
                </a:path>
              </a:pathLst>
            </a:custGeom>
            <a:solidFill>
              <a:srgbClr val="B4B4B4">
                <a:alpha val="18824"/>
              </a:srgbClr>
            </a:solidFill>
            <a:ln w="28575" cap="rnd">
              <a:solidFill>
                <a:srgbClr val="737373">
                  <a:alpha val="18824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-38100"/>
              <a:ext cx="908966" cy="5073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6354350" y="1440089"/>
            <a:ext cx="5123752" cy="919018"/>
            <a:chOff x="0" y="0"/>
            <a:chExt cx="2495267" cy="447548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2495267" cy="447548"/>
            </a:xfrm>
            <a:custGeom>
              <a:avLst/>
              <a:gdLst/>
              <a:ahLst/>
              <a:cxnLst/>
              <a:rect l="l" t="t" r="r" b="b"/>
              <a:pathLst>
                <a:path w="2495267" h="447548">
                  <a:moveTo>
                    <a:pt x="2495267" y="15110"/>
                  </a:moveTo>
                  <a:lnTo>
                    <a:pt x="2495267" y="432438"/>
                  </a:lnTo>
                  <a:cubicBezTo>
                    <a:pt x="2495267" y="440783"/>
                    <a:pt x="2488502" y="447548"/>
                    <a:pt x="2480157" y="447548"/>
                  </a:cubicBezTo>
                  <a:lnTo>
                    <a:pt x="15110" y="447548"/>
                  </a:lnTo>
                  <a:cubicBezTo>
                    <a:pt x="6765" y="447548"/>
                    <a:pt x="0" y="440783"/>
                    <a:pt x="0" y="432438"/>
                  </a:cubicBezTo>
                  <a:lnTo>
                    <a:pt x="0" y="15110"/>
                  </a:lnTo>
                  <a:cubicBezTo>
                    <a:pt x="0" y="6765"/>
                    <a:pt x="6765" y="0"/>
                    <a:pt x="15110" y="0"/>
                  </a:cubicBezTo>
                  <a:lnTo>
                    <a:pt x="2480157" y="0"/>
                  </a:lnTo>
                  <a:cubicBezTo>
                    <a:pt x="2488502" y="0"/>
                    <a:pt x="2495267" y="6765"/>
                    <a:pt x="2495267" y="15110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0" y="-57150"/>
              <a:ext cx="2495267" cy="50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545454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Diabetic Foot Classification</a:t>
              </a:r>
            </a:p>
          </p:txBody>
        </p:sp>
      </p:grpSp>
      <p:pic>
        <p:nvPicPr>
          <p:cNvPr id="120" name="Picture 1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0178" y="4726645"/>
            <a:ext cx="2319780" cy="812702"/>
          </a:xfrm>
          <a:prstGeom prst="rect">
            <a:avLst/>
          </a:prstGeom>
        </p:spPr>
      </p:pic>
      <p:pic>
        <p:nvPicPr>
          <p:cNvPr id="121" name="Picture 1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80178" y="5152717"/>
            <a:ext cx="2319780" cy="812702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80178" y="5578789"/>
            <a:ext cx="2319780" cy="812702"/>
          </a:xfrm>
          <a:prstGeom prst="rect">
            <a:avLst/>
          </a:prstGeom>
        </p:spPr>
      </p:pic>
      <p:pic>
        <p:nvPicPr>
          <p:cNvPr id="123" name="Picture 1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80178" y="6061607"/>
            <a:ext cx="2319780" cy="812702"/>
          </a:xfrm>
          <a:prstGeom prst="rect">
            <a:avLst/>
          </a:prstGeom>
        </p:spPr>
      </p:pic>
      <p:grpSp>
        <p:nvGrpSpPr>
          <p:cNvPr id="124" name="Group 124"/>
          <p:cNvGrpSpPr/>
          <p:nvPr/>
        </p:nvGrpSpPr>
        <p:grpSpPr>
          <a:xfrm>
            <a:off x="10403474" y="4956664"/>
            <a:ext cx="695473" cy="352664"/>
            <a:chOff x="0" y="0"/>
            <a:chExt cx="672187" cy="340846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0.40</a:t>
              </a:r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10403474" y="5382736"/>
            <a:ext cx="695473" cy="352664"/>
            <a:chOff x="0" y="0"/>
            <a:chExt cx="672187" cy="340846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0.36</a:t>
              </a:r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10403474" y="5808808"/>
            <a:ext cx="695473" cy="352664"/>
            <a:chOff x="0" y="0"/>
            <a:chExt cx="672187" cy="340846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0.18</a:t>
              </a:r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10403474" y="6274376"/>
            <a:ext cx="695473" cy="352664"/>
            <a:chOff x="0" y="0"/>
            <a:chExt cx="672187" cy="340846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672187" cy="340846"/>
            </a:xfrm>
            <a:custGeom>
              <a:avLst/>
              <a:gdLst/>
              <a:ahLst/>
              <a:cxnLst/>
              <a:rect l="l" t="t" r="r" b="b"/>
              <a:pathLst>
                <a:path w="672187" h="340846">
                  <a:moveTo>
                    <a:pt x="672187" y="111319"/>
                  </a:moveTo>
                  <a:lnTo>
                    <a:pt x="672187" y="229527"/>
                  </a:lnTo>
                  <a:cubicBezTo>
                    <a:pt x="672187" y="259051"/>
                    <a:pt x="660459" y="287365"/>
                    <a:pt x="639583" y="308241"/>
                  </a:cubicBezTo>
                  <a:cubicBezTo>
                    <a:pt x="618706" y="329118"/>
                    <a:pt x="590392" y="340846"/>
                    <a:pt x="560869" y="340846"/>
                  </a:cubicBezTo>
                  <a:lnTo>
                    <a:pt x="111319" y="340846"/>
                  </a:lnTo>
                  <a:cubicBezTo>
                    <a:pt x="49839" y="340846"/>
                    <a:pt x="0" y="291007"/>
                    <a:pt x="0" y="229527"/>
                  </a:cubicBezTo>
                  <a:lnTo>
                    <a:pt x="0" y="111319"/>
                  </a:lnTo>
                  <a:cubicBezTo>
                    <a:pt x="0" y="49839"/>
                    <a:pt x="49839" y="0"/>
                    <a:pt x="111319" y="0"/>
                  </a:cubicBezTo>
                  <a:lnTo>
                    <a:pt x="560869" y="0"/>
                  </a:lnTo>
                  <a:cubicBezTo>
                    <a:pt x="622348" y="0"/>
                    <a:pt x="672187" y="49839"/>
                    <a:pt x="672187" y="11131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0" y="-28575"/>
              <a:ext cx="672187" cy="36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0.06</a:t>
              </a:r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7614704" y="7361788"/>
            <a:ext cx="2705938" cy="1162622"/>
            <a:chOff x="0" y="0"/>
            <a:chExt cx="1040437" cy="447016"/>
          </a:xfrm>
        </p:grpSpPr>
        <p:sp>
          <p:nvSpPr>
            <p:cNvPr id="137" name="Freeform 137"/>
            <p:cNvSpPr/>
            <p:nvPr/>
          </p:nvSpPr>
          <p:spPr>
            <a:xfrm>
              <a:off x="0" y="0"/>
              <a:ext cx="1040437" cy="447016"/>
            </a:xfrm>
            <a:custGeom>
              <a:avLst/>
              <a:gdLst/>
              <a:ahLst/>
              <a:cxnLst/>
              <a:rect l="l" t="t" r="r" b="b"/>
              <a:pathLst>
                <a:path w="1040437" h="447016">
                  <a:moveTo>
                    <a:pt x="1040437" y="42916"/>
                  </a:moveTo>
                  <a:lnTo>
                    <a:pt x="1040437" y="404100"/>
                  </a:lnTo>
                  <a:cubicBezTo>
                    <a:pt x="1040437" y="427802"/>
                    <a:pt x="1021223" y="447016"/>
                    <a:pt x="997521" y="447016"/>
                  </a:cubicBezTo>
                  <a:lnTo>
                    <a:pt x="42916" y="447016"/>
                  </a:lnTo>
                  <a:cubicBezTo>
                    <a:pt x="31534" y="447016"/>
                    <a:pt x="20618" y="442495"/>
                    <a:pt x="12570" y="434446"/>
                  </a:cubicBezTo>
                  <a:cubicBezTo>
                    <a:pt x="4522" y="426398"/>
                    <a:pt x="0" y="415482"/>
                    <a:pt x="0" y="404100"/>
                  </a:cubicBezTo>
                  <a:lnTo>
                    <a:pt x="0" y="42916"/>
                  </a:lnTo>
                  <a:cubicBezTo>
                    <a:pt x="0" y="31534"/>
                    <a:pt x="4522" y="20618"/>
                    <a:pt x="12570" y="12570"/>
                  </a:cubicBezTo>
                  <a:cubicBezTo>
                    <a:pt x="20618" y="4522"/>
                    <a:pt x="31534" y="0"/>
                    <a:pt x="42916" y="0"/>
                  </a:cubicBezTo>
                  <a:lnTo>
                    <a:pt x="997521" y="0"/>
                  </a:lnTo>
                  <a:cubicBezTo>
                    <a:pt x="1008903" y="0"/>
                    <a:pt x="1019819" y="4522"/>
                    <a:pt x="1027867" y="12570"/>
                  </a:cubicBezTo>
                  <a:cubicBezTo>
                    <a:pt x="1035916" y="20618"/>
                    <a:pt x="1040437" y="31534"/>
                    <a:pt x="1040437" y="42916"/>
                  </a:cubicBezTo>
                  <a:close/>
                </a:path>
              </a:pathLst>
            </a:custGeom>
            <a:ln w="38100" cap="sq">
              <a:solidFill>
                <a:srgbClr val="56565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TextBox 138"/>
            <p:cNvSpPr txBox="1"/>
            <p:nvPr/>
          </p:nvSpPr>
          <p:spPr>
            <a:xfrm>
              <a:off x="0" y="-38100"/>
              <a:ext cx="1040437" cy="485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139" name="Group 139"/>
          <p:cNvGrpSpPr/>
          <p:nvPr/>
        </p:nvGrpSpPr>
        <p:grpSpPr>
          <a:xfrm>
            <a:off x="7875002" y="7361788"/>
            <a:ext cx="2215688" cy="497733"/>
            <a:chOff x="0" y="0"/>
            <a:chExt cx="851935" cy="191373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851935" cy="191373"/>
            </a:xfrm>
            <a:custGeom>
              <a:avLst/>
              <a:gdLst/>
              <a:ahLst/>
              <a:cxnLst/>
              <a:rect l="l" t="t" r="r" b="b"/>
              <a:pathLst>
                <a:path w="851935" h="191373">
                  <a:moveTo>
                    <a:pt x="851935" y="94342"/>
                  </a:moveTo>
                  <a:lnTo>
                    <a:pt x="851935" y="97031"/>
                  </a:lnTo>
                  <a:cubicBezTo>
                    <a:pt x="851935" y="149135"/>
                    <a:pt x="809697" y="191373"/>
                    <a:pt x="757594" y="191373"/>
                  </a:cubicBezTo>
                  <a:lnTo>
                    <a:pt x="94342" y="191373"/>
                  </a:lnTo>
                  <a:cubicBezTo>
                    <a:pt x="69321" y="191373"/>
                    <a:pt x="45325" y="181434"/>
                    <a:pt x="27632" y="163741"/>
                  </a:cubicBezTo>
                  <a:cubicBezTo>
                    <a:pt x="9940" y="146049"/>
                    <a:pt x="0" y="122052"/>
                    <a:pt x="0" y="97031"/>
                  </a:cubicBezTo>
                  <a:lnTo>
                    <a:pt x="0" y="94342"/>
                  </a:lnTo>
                  <a:cubicBezTo>
                    <a:pt x="0" y="42238"/>
                    <a:pt x="42238" y="0"/>
                    <a:pt x="94342" y="0"/>
                  </a:cubicBezTo>
                  <a:lnTo>
                    <a:pt x="757594" y="0"/>
                  </a:lnTo>
                  <a:cubicBezTo>
                    <a:pt x="809697" y="0"/>
                    <a:pt x="851935" y="42238"/>
                    <a:pt x="851935" y="94342"/>
                  </a:cubicBezTo>
                  <a:close/>
                </a:path>
              </a:pathLst>
            </a:custGeom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0" y="-38100"/>
              <a:ext cx="851935" cy="229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r>
                <a:rPr lang="en-US" sz="2099" b="1">
                  <a:solidFill>
                    <a:srgbClr val="322C2C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Point Prediction</a:t>
              </a:r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7753520" y="7933288"/>
            <a:ext cx="2458651" cy="497733"/>
            <a:chOff x="0" y="0"/>
            <a:chExt cx="1720851" cy="348361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1720851" cy="348361"/>
            </a:xfrm>
            <a:custGeom>
              <a:avLst/>
              <a:gdLst/>
              <a:ahLst/>
              <a:cxnLst/>
              <a:rect l="l" t="t" r="r" b="b"/>
              <a:pathLst>
                <a:path w="1720851" h="348361">
                  <a:moveTo>
                    <a:pt x="1720851" y="47233"/>
                  </a:moveTo>
                  <a:lnTo>
                    <a:pt x="1720851" y="301128"/>
                  </a:lnTo>
                  <a:cubicBezTo>
                    <a:pt x="1720851" y="313655"/>
                    <a:pt x="1715875" y="325669"/>
                    <a:pt x="1707017" y="334527"/>
                  </a:cubicBezTo>
                  <a:cubicBezTo>
                    <a:pt x="1698159" y="343385"/>
                    <a:pt x="1686145" y="348361"/>
                    <a:pt x="1673618" y="348361"/>
                  </a:cubicBezTo>
                  <a:lnTo>
                    <a:pt x="47233" y="348361"/>
                  </a:lnTo>
                  <a:cubicBezTo>
                    <a:pt x="34706" y="348361"/>
                    <a:pt x="22692" y="343385"/>
                    <a:pt x="13834" y="334527"/>
                  </a:cubicBezTo>
                  <a:cubicBezTo>
                    <a:pt x="4976" y="325669"/>
                    <a:pt x="0" y="313655"/>
                    <a:pt x="0" y="301128"/>
                  </a:cubicBezTo>
                  <a:lnTo>
                    <a:pt x="0" y="47233"/>
                  </a:lnTo>
                  <a:cubicBezTo>
                    <a:pt x="0" y="34706"/>
                    <a:pt x="4976" y="22692"/>
                    <a:pt x="13834" y="13834"/>
                  </a:cubicBezTo>
                  <a:cubicBezTo>
                    <a:pt x="22692" y="4976"/>
                    <a:pt x="34706" y="0"/>
                    <a:pt x="47233" y="0"/>
                  </a:cubicBezTo>
                  <a:lnTo>
                    <a:pt x="1673618" y="0"/>
                  </a:lnTo>
                  <a:cubicBezTo>
                    <a:pt x="1686145" y="0"/>
                    <a:pt x="1698159" y="4976"/>
                    <a:pt x="1707017" y="13834"/>
                  </a:cubicBezTo>
                  <a:cubicBezTo>
                    <a:pt x="1715875" y="22692"/>
                    <a:pt x="1720851" y="34706"/>
                    <a:pt x="1720851" y="47233"/>
                  </a:cubicBezTo>
                  <a:close/>
                </a:path>
              </a:pathLst>
            </a:custGeom>
            <a:solidFill>
              <a:srgbClr val="C1352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" name="TextBox 144"/>
            <p:cNvSpPr txBox="1"/>
            <p:nvPr/>
          </p:nvSpPr>
          <p:spPr>
            <a:xfrm>
              <a:off x="0" y="-38100"/>
              <a:ext cx="1720851" cy="386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 b="1">
                  <a:solidFill>
                    <a:srgbClr val="FFFFFF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Infection</a:t>
              </a:r>
            </a:p>
          </p:txBody>
        </p:sp>
      </p:grpSp>
      <p:grpSp>
        <p:nvGrpSpPr>
          <p:cNvPr id="145" name="Group 145"/>
          <p:cNvGrpSpPr/>
          <p:nvPr/>
        </p:nvGrpSpPr>
        <p:grpSpPr>
          <a:xfrm>
            <a:off x="6817931" y="4873335"/>
            <a:ext cx="2033302" cy="500244"/>
            <a:chOff x="0" y="0"/>
            <a:chExt cx="1990088" cy="489597"/>
          </a:xfrm>
        </p:grpSpPr>
        <p:sp>
          <p:nvSpPr>
            <p:cNvPr id="146" name="Freeform 146"/>
            <p:cNvSpPr/>
            <p:nvPr/>
          </p:nvSpPr>
          <p:spPr>
            <a:xfrm>
              <a:off x="0" y="0"/>
              <a:ext cx="1990088" cy="489597"/>
            </a:xfrm>
            <a:custGeom>
              <a:avLst/>
              <a:gdLst/>
              <a:ahLst/>
              <a:cxnLst/>
              <a:rect l="l" t="t" r="r" b="b"/>
              <a:pathLst>
                <a:path w="1990088" h="489597">
                  <a:moveTo>
                    <a:pt x="1990088" y="38076"/>
                  </a:moveTo>
                  <a:lnTo>
                    <a:pt x="1990088" y="451521"/>
                  </a:lnTo>
                  <a:cubicBezTo>
                    <a:pt x="1990088" y="461619"/>
                    <a:pt x="1986076" y="471304"/>
                    <a:pt x="1978936" y="478445"/>
                  </a:cubicBezTo>
                  <a:cubicBezTo>
                    <a:pt x="1971795" y="485585"/>
                    <a:pt x="1962110" y="489597"/>
                    <a:pt x="1952012" y="489597"/>
                  </a:cubicBezTo>
                  <a:lnTo>
                    <a:pt x="38076" y="489597"/>
                  </a:lnTo>
                  <a:cubicBezTo>
                    <a:pt x="27977" y="489597"/>
                    <a:pt x="18293" y="485585"/>
                    <a:pt x="11152" y="478445"/>
                  </a:cubicBezTo>
                  <a:cubicBezTo>
                    <a:pt x="4012" y="471304"/>
                    <a:pt x="0" y="461619"/>
                    <a:pt x="0" y="451521"/>
                  </a:cubicBezTo>
                  <a:lnTo>
                    <a:pt x="0" y="38076"/>
                  </a:lnTo>
                  <a:cubicBezTo>
                    <a:pt x="0" y="27977"/>
                    <a:pt x="4012" y="18293"/>
                    <a:pt x="11152" y="11152"/>
                  </a:cubicBezTo>
                  <a:cubicBezTo>
                    <a:pt x="18293" y="4012"/>
                    <a:pt x="27977" y="0"/>
                    <a:pt x="38076" y="0"/>
                  </a:cubicBezTo>
                  <a:lnTo>
                    <a:pt x="1952012" y="0"/>
                  </a:lnTo>
                  <a:cubicBezTo>
                    <a:pt x="1962110" y="0"/>
                    <a:pt x="1971795" y="4012"/>
                    <a:pt x="1978936" y="11152"/>
                  </a:cubicBezTo>
                  <a:cubicBezTo>
                    <a:pt x="1986076" y="18293"/>
                    <a:pt x="1990088" y="27977"/>
                    <a:pt x="1990088" y="380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7" name="TextBox 147"/>
            <p:cNvSpPr txBox="1"/>
            <p:nvPr/>
          </p:nvSpPr>
          <p:spPr>
            <a:xfrm>
              <a:off x="0" y="-28575"/>
              <a:ext cx="1990088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Infection</a:t>
              </a:r>
            </a:p>
          </p:txBody>
        </p:sp>
      </p:grpSp>
      <p:grpSp>
        <p:nvGrpSpPr>
          <p:cNvPr id="148" name="Group 148"/>
          <p:cNvGrpSpPr/>
          <p:nvPr/>
        </p:nvGrpSpPr>
        <p:grpSpPr>
          <a:xfrm>
            <a:off x="6817931" y="5309328"/>
            <a:ext cx="2033302" cy="500244"/>
            <a:chOff x="0" y="0"/>
            <a:chExt cx="1990088" cy="489597"/>
          </a:xfrm>
        </p:grpSpPr>
        <p:sp>
          <p:nvSpPr>
            <p:cNvPr id="149" name="Freeform 149"/>
            <p:cNvSpPr/>
            <p:nvPr/>
          </p:nvSpPr>
          <p:spPr>
            <a:xfrm>
              <a:off x="0" y="0"/>
              <a:ext cx="1990088" cy="489597"/>
            </a:xfrm>
            <a:custGeom>
              <a:avLst/>
              <a:gdLst/>
              <a:ahLst/>
              <a:cxnLst/>
              <a:rect l="l" t="t" r="r" b="b"/>
              <a:pathLst>
                <a:path w="1990088" h="489597">
                  <a:moveTo>
                    <a:pt x="1990088" y="38076"/>
                  </a:moveTo>
                  <a:lnTo>
                    <a:pt x="1990088" y="451521"/>
                  </a:lnTo>
                  <a:cubicBezTo>
                    <a:pt x="1990088" y="461619"/>
                    <a:pt x="1986076" y="471304"/>
                    <a:pt x="1978936" y="478445"/>
                  </a:cubicBezTo>
                  <a:cubicBezTo>
                    <a:pt x="1971795" y="485585"/>
                    <a:pt x="1962110" y="489597"/>
                    <a:pt x="1952012" y="489597"/>
                  </a:cubicBezTo>
                  <a:lnTo>
                    <a:pt x="38076" y="489597"/>
                  </a:lnTo>
                  <a:cubicBezTo>
                    <a:pt x="27977" y="489597"/>
                    <a:pt x="18293" y="485585"/>
                    <a:pt x="11152" y="478445"/>
                  </a:cubicBezTo>
                  <a:cubicBezTo>
                    <a:pt x="4012" y="471304"/>
                    <a:pt x="0" y="461619"/>
                    <a:pt x="0" y="451521"/>
                  </a:cubicBezTo>
                  <a:lnTo>
                    <a:pt x="0" y="38076"/>
                  </a:lnTo>
                  <a:cubicBezTo>
                    <a:pt x="0" y="27977"/>
                    <a:pt x="4012" y="18293"/>
                    <a:pt x="11152" y="11152"/>
                  </a:cubicBezTo>
                  <a:cubicBezTo>
                    <a:pt x="18293" y="4012"/>
                    <a:pt x="27977" y="0"/>
                    <a:pt x="38076" y="0"/>
                  </a:cubicBezTo>
                  <a:lnTo>
                    <a:pt x="1952012" y="0"/>
                  </a:lnTo>
                  <a:cubicBezTo>
                    <a:pt x="1962110" y="0"/>
                    <a:pt x="1971795" y="4012"/>
                    <a:pt x="1978936" y="11152"/>
                  </a:cubicBezTo>
                  <a:cubicBezTo>
                    <a:pt x="1986076" y="18293"/>
                    <a:pt x="1990088" y="27977"/>
                    <a:pt x="1990088" y="380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0" name="TextBox 150"/>
            <p:cNvSpPr txBox="1"/>
            <p:nvPr/>
          </p:nvSpPr>
          <p:spPr>
            <a:xfrm>
              <a:off x="0" y="-28575"/>
              <a:ext cx="1990088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Ischaemia</a:t>
              </a:r>
            </a:p>
          </p:txBody>
        </p:sp>
      </p:grpSp>
      <p:grpSp>
        <p:nvGrpSpPr>
          <p:cNvPr id="151" name="Group 151"/>
          <p:cNvGrpSpPr/>
          <p:nvPr/>
        </p:nvGrpSpPr>
        <p:grpSpPr>
          <a:xfrm>
            <a:off x="6817931" y="5754679"/>
            <a:ext cx="2033302" cy="500244"/>
            <a:chOff x="0" y="0"/>
            <a:chExt cx="1990088" cy="489597"/>
          </a:xfrm>
        </p:grpSpPr>
        <p:sp>
          <p:nvSpPr>
            <p:cNvPr id="152" name="Freeform 152"/>
            <p:cNvSpPr/>
            <p:nvPr/>
          </p:nvSpPr>
          <p:spPr>
            <a:xfrm>
              <a:off x="0" y="0"/>
              <a:ext cx="1990088" cy="489597"/>
            </a:xfrm>
            <a:custGeom>
              <a:avLst/>
              <a:gdLst/>
              <a:ahLst/>
              <a:cxnLst/>
              <a:rect l="l" t="t" r="r" b="b"/>
              <a:pathLst>
                <a:path w="1990088" h="489597">
                  <a:moveTo>
                    <a:pt x="1990088" y="38076"/>
                  </a:moveTo>
                  <a:lnTo>
                    <a:pt x="1990088" y="451521"/>
                  </a:lnTo>
                  <a:cubicBezTo>
                    <a:pt x="1990088" y="461619"/>
                    <a:pt x="1986076" y="471304"/>
                    <a:pt x="1978936" y="478445"/>
                  </a:cubicBezTo>
                  <a:cubicBezTo>
                    <a:pt x="1971795" y="485585"/>
                    <a:pt x="1962110" y="489597"/>
                    <a:pt x="1952012" y="489597"/>
                  </a:cubicBezTo>
                  <a:lnTo>
                    <a:pt x="38076" y="489597"/>
                  </a:lnTo>
                  <a:cubicBezTo>
                    <a:pt x="27977" y="489597"/>
                    <a:pt x="18293" y="485585"/>
                    <a:pt x="11152" y="478445"/>
                  </a:cubicBezTo>
                  <a:cubicBezTo>
                    <a:pt x="4012" y="471304"/>
                    <a:pt x="0" y="461619"/>
                    <a:pt x="0" y="451521"/>
                  </a:cubicBezTo>
                  <a:lnTo>
                    <a:pt x="0" y="38076"/>
                  </a:lnTo>
                  <a:cubicBezTo>
                    <a:pt x="0" y="27977"/>
                    <a:pt x="4012" y="18293"/>
                    <a:pt x="11152" y="11152"/>
                  </a:cubicBezTo>
                  <a:cubicBezTo>
                    <a:pt x="18293" y="4012"/>
                    <a:pt x="27977" y="0"/>
                    <a:pt x="38076" y="0"/>
                  </a:cubicBezTo>
                  <a:lnTo>
                    <a:pt x="1952012" y="0"/>
                  </a:lnTo>
                  <a:cubicBezTo>
                    <a:pt x="1962110" y="0"/>
                    <a:pt x="1971795" y="4012"/>
                    <a:pt x="1978936" y="11152"/>
                  </a:cubicBezTo>
                  <a:cubicBezTo>
                    <a:pt x="1986076" y="18293"/>
                    <a:pt x="1990088" y="27977"/>
                    <a:pt x="1990088" y="380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3" name="TextBox 153"/>
            <p:cNvSpPr txBox="1"/>
            <p:nvPr/>
          </p:nvSpPr>
          <p:spPr>
            <a:xfrm>
              <a:off x="0" y="-28575"/>
              <a:ext cx="1990088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Both</a:t>
              </a:r>
            </a:p>
          </p:txBody>
        </p:sp>
      </p:grpSp>
      <p:grpSp>
        <p:nvGrpSpPr>
          <p:cNvPr id="154" name="Group 154"/>
          <p:cNvGrpSpPr/>
          <p:nvPr/>
        </p:nvGrpSpPr>
        <p:grpSpPr>
          <a:xfrm>
            <a:off x="6817931" y="6217837"/>
            <a:ext cx="2033302" cy="500244"/>
            <a:chOff x="0" y="0"/>
            <a:chExt cx="1990088" cy="489597"/>
          </a:xfrm>
        </p:grpSpPr>
        <p:sp>
          <p:nvSpPr>
            <p:cNvPr id="155" name="Freeform 155"/>
            <p:cNvSpPr/>
            <p:nvPr/>
          </p:nvSpPr>
          <p:spPr>
            <a:xfrm>
              <a:off x="0" y="0"/>
              <a:ext cx="1990088" cy="489597"/>
            </a:xfrm>
            <a:custGeom>
              <a:avLst/>
              <a:gdLst/>
              <a:ahLst/>
              <a:cxnLst/>
              <a:rect l="l" t="t" r="r" b="b"/>
              <a:pathLst>
                <a:path w="1990088" h="489597">
                  <a:moveTo>
                    <a:pt x="1990088" y="38076"/>
                  </a:moveTo>
                  <a:lnTo>
                    <a:pt x="1990088" y="451521"/>
                  </a:lnTo>
                  <a:cubicBezTo>
                    <a:pt x="1990088" y="461619"/>
                    <a:pt x="1986076" y="471304"/>
                    <a:pt x="1978936" y="478445"/>
                  </a:cubicBezTo>
                  <a:cubicBezTo>
                    <a:pt x="1971795" y="485585"/>
                    <a:pt x="1962110" y="489597"/>
                    <a:pt x="1952012" y="489597"/>
                  </a:cubicBezTo>
                  <a:lnTo>
                    <a:pt x="38076" y="489597"/>
                  </a:lnTo>
                  <a:cubicBezTo>
                    <a:pt x="27977" y="489597"/>
                    <a:pt x="18293" y="485585"/>
                    <a:pt x="11152" y="478445"/>
                  </a:cubicBezTo>
                  <a:cubicBezTo>
                    <a:pt x="4012" y="471304"/>
                    <a:pt x="0" y="461619"/>
                    <a:pt x="0" y="451521"/>
                  </a:cubicBezTo>
                  <a:lnTo>
                    <a:pt x="0" y="38076"/>
                  </a:lnTo>
                  <a:cubicBezTo>
                    <a:pt x="0" y="27977"/>
                    <a:pt x="4012" y="18293"/>
                    <a:pt x="11152" y="11152"/>
                  </a:cubicBezTo>
                  <a:cubicBezTo>
                    <a:pt x="18293" y="4012"/>
                    <a:pt x="27977" y="0"/>
                    <a:pt x="38076" y="0"/>
                  </a:cubicBezTo>
                  <a:lnTo>
                    <a:pt x="1952012" y="0"/>
                  </a:lnTo>
                  <a:cubicBezTo>
                    <a:pt x="1962110" y="0"/>
                    <a:pt x="1971795" y="4012"/>
                    <a:pt x="1978936" y="11152"/>
                  </a:cubicBezTo>
                  <a:cubicBezTo>
                    <a:pt x="1986076" y="18293"/>
                    <a:pt x="1990088" y="27977"/>
                    <a:pt x="1990088" y="380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6" name="TextBox 156"/>
            <p:cNvSpPr txBox="1"/>
            <p:nvPr/>
          </p:nvSpPr>
          <p:spPr>
            <a:xfrm>
              <a:off x="0" y="-28575"/>
              <a:ext cx="1990088" cy="51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None</a:t>
              </a:r>
            </a:p>
          </p:txBody>
        </p:sp>
      </p:grpSp>
      <p:sp>
        <p:nvSpPr>
          <p:cNvPr id="157" name="AutoShape 157"/>
          <p:cNvSpPr/>
          <p:nvPr/>
        </p:nvSpPr>
        <p:spPr>
          <a:xfrm>
            <a:off x="8967673" y="6936384"/>
            <a:ext cx="0" cy="425422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158" name="Freeform 158"/>
          <p:cNvSpPr/>
          <p:nvPr/>
        </p:nvSpPr>
        <p:spPr>
          <a:xfrm>
            <a:off x="6875159" y="2216669"/>
            <a:ext cx="2041066" cy="1954916"/>
          </a:xfrm>
          <a:custGeom>
            <a:avLst/>
            <a:gdLst/>
            <a:ahLst/>
            <a:cxnLst/>
            <a:rect l="l" t="t" r="r" b="b"/>
            <a:pathLst>
              <a:path w="2041066" h="1954916">
                <a:moveTo>
                  <a:pt x="0" y="0"/>
                </a:moveTo>
                <a:lnTo>
                  <a:pt x="2041067" y="0"/>
                </a:lnTo>
                <a:lnTo>
                  <a:pt x="2041067" y="1954917"/>
                </a:lnTo>
                <a:lnTo>
                  <a:pt x="0" y="195491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468" t="-5384" r="-46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59" name="Group 159"/>
          <p:cNvGrpSpPr/>
          <p:nvPr/>
        </p:nvGrpSpPr>
        <p:grpSpPr>
          <a:xfrm>
            <a:off x="9135301" y="2606904"/>
            <a:ext cx="2081475" cy="1181020"/>
            <a:chOff x="0" y="0"/>
            <a:chExt cx="1267744" cy="719290"/>
          </a:xfrm>
        </p:grpSpPr>
        <p:sp>
          <p:nvSpPr>
            <p:cNvPr id="160" name="Freeform 160"/>
            <p:cNvSpPr/>
            <p:nvPr/>
          </p:nvSpPr>
          <p:spPr>
            <a:xfrm>
              <a:off x="0" y="0"/>
              <a:ext cx="1267744" cy="719290"/>
            </a:xfrm>
            <a:custGeom>
              <a:avLst/>
              <a:gdLst/>
              <a:ahLst/>
              <a:cxnLst/>
              <a:rect l="l" t="t" r="r" b="b"/>
              <a:pathLst>
                <a:path w="1267744" h="719290">
                  <a:moveTo>
                    <a:pt x="1267744" y="37194"/>
                  </a:moveTo>
                  <a:lnTo>
                    <a:pt x="1267744" y="682096"/>
                  </a:lnTo>
                  <a:cubicBezTo>
                    <a:pt x="1267744" y="702637"/>
                    <a:pt x="1251091" y="719290"/>
                    <a:pt x="1230550" y="719290"/>
                  </a:cubicBezTo>
                  <a:lnTo>
                    <a:pt x="37194" y="719290"/>
                  </a:lnTo>
                  <a:cubicBezTo>
                    <a:pt x="27330" y="719290"/>
                    <a:pt x="17869" y="715371"/>
                    <a:pt x="10894" y="708396"/>
                  </a:cubicBezTo>
                  <a:cubicBezTo>
                    <a:pt x="3919" y="701421"/>
                    <a:pt x="0" y="691960"/>
                    <a:pt x="0" y="682096"/>
                  </a:cubicBezTo>
                  <a:lnTo>
                    <a:pt x="0" y="37194"/>
                  </a:lnTo>
                  <a:cubicBezTo>
                    <a:pt x="0" y="16652"/>
                    <a:pt x="16652" y="0"/>
                    <a:pt x="37194" y="0"/>
                  </a:cubicBezTo>
                  <a:lnTo>
                    <a:pt x="1230550" y="0"/>
                  </a:lnTo>
                  <a:cubicBezTo>
                    <a:pt x="1240414" y="0"/>
                    <a:pt x="1249875" y="3919"/>
                    <a:pt x="1256850" y="10894"/>
                  </a:cubicBezTo>
                  <a:cubicBezTo>
                    <a:pt x="1263825" y="17869"/>
                    <a:pt x="1267744" y="27330"/>
                    <a:pt x="1267744" y="3719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1" name="TextBox 161"/>
            <p:cNvSpPr txBox="1"/>
            <p:nvPr/>
          </p:nvSpPr>
          <p:spPr>
            <a:xfrm>
              <a:off x="0" y="-38100"/>
              <a:ext cx="1267744" cy="757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799"/>
                </a:lnSpc>
              </a:pPr>
              <a:r>
                <a:rPr lang="en-US" sz="1999" b="1">
                  <a:solidFill>
                    <a:srgbClr val="322C2C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Clinical image of diabetic foot ulcer</a:t>
              </a:r>
            </a:p>
          </p:txBody>
        </p:sp>
      </p:grpSp>
      <p:grpSp>
        <p:nvGrpSpPr>
          <p:cNvPr id="162" name="Group 162"/>
          <p:cNvGrpSpPr/>
          <p:nvPr/>
        </p:nvGrpSpPr>
        <p:grpSpPr>
          <a:xfrm>
            <a:off x="6144815" y="4366047"/>
            <a:ext cx="4146570" cy="641373"/>
            <a:chOff x="0" y="0"/>
            <a:chExt cx="2525511" cy="390623"/>
          </a:xfrm>
        </p:grpSpPr>
        <p:sp>
          <p:nvSpPr>
            <p:cNvPr id="163" name="Freeform 163"/>
            <p:cNvSpPr/>
            <p:nvPr/>
          </p:nvSpPr>
          <p:spPr>
            <a:xfrm>
              <a:off x="0" y="0"/>
              <a:ext cx="2525511" cy="390623"/>
            </a:xfrm>
            <a:custGeom>
              <a:avLst/>
              <a:gdLst/>
              <a:ahLst/>
              <a:cxnLst/>
              <a:rect l="l" t="t" r="r" b="b"/>
              <a:pathLst>
                <a:path w="2525511" h="390623">
                  <a:moveTo>
                    <a:pt x="2525511" y="18671"/>
                  </a:moveTo>
                  <a:lnTo>
                    <a:pt x="2525511" y="371952"/>
                  </a:lnTo>
                  <a:cubicBezTo>
                    <a:pt x="2525511" y="376904"/>
                    <a:pt x="2523544" y="381653"/>
                    <a:pt x="2520043" y="385154"/>
                  </a:cubicBezTo>
                  <a:cubicBezTo>
                    <a:pt x="2516541" y="388655"/>
                    <a:pt x="2511792" y="390623"/>
                    <a:pt x="2506841" y="390623"/>
                  </a:cubicBezTo>
                  <a:lnTo>
                    <a:pt x="18671" y="390623"/>
                  </a:lnTo>
                  <a:cubicBezTo>
                    <a:pt x="8359" y="390623"/>
                    <a:pt x="0" y="382263"/>
                    <a:pt x="0" y="371952"/>
                  </a:cubicBezTo>
                  <a:lnTo>
                    <a:pt x="0" y="18671"/>
                  </a:lnTo>
                  <a:cubicBezTo>
                    <a:pt x="0" y="8359"/>
                    <a:pt x="8359" y="0"/>
                    <a:pt x="18671" y="0"/>
                  </a:cubicBezTo>
                  <a:lnTo>
                    <a:pt x="2506841" y="0"/>
                  </a:lnTo>
                  <a:cubicBezTo>
                    <a:pt x="2511792" y="0"/>
                    <a:pt x="2516541" y="1967"/>
                    <a:pt x="2520043" y="5469"/>
                  </a:cubicBezTo>
                  <a:cubicBezTo>
                    <a:pt x="2523544" y="8970"/>
                    <a:pt x="2525511" y="13719"/>
                    <a:pt x="2525511" y="1867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4" name="TextBox 164"/>
            <p:cNvSpPr txBox="1"/>
            <p:nvPr/>
          </p:nvSpPr>
          <p:spPr>
            <a:xfrm>
              <a:off x="0" y="-38100"/>
              <a:ext cx="2525511" cy="428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 dirty="0">
                  <a:solidFill>
                    <a:srgbClr val="322C2C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Predicted Probabilities</a:t>
              </a:r>
            </a:p>
          </p:txBody>
        </p:sp>
      </p:grpSp>
      <p:grpSp>
        <p:nvGrpSpPr>
          <p:cNvPr id="165" name="Group 165"/>
          <p:cNvGrpSpPr/>
          <p:nvPr/>
        </p:nvGrpSpPr>
        <p:grpSpPr>
          <a:xfrm>
            <a:off x="12113133" y="4352662"/>
            <a:ext cx="4146570" cy="641373"/>
            <a:chOff x="0" y="0"/>
            <a:chExt cx="2525511" cy="390623"/>
          </a:xfrm>
        </p:grpSpPr>
        <p:sp>
          <p:nvSpPr>
            <p:cNvPr id="166" name="Freeform 166"/>
            <p:cNvSpPr/>
            <p:nvPr/>
          </p:nvSpPr>
          <p:spPr>
            <a:xfrm>
              <a:off x="0" y="0"/>
              <a:ext cx="2525511" cy="390623"/>
            </a:xfrm>
            <a:custGeom>
              <a:avLst/>
              <a:gdLst/>
              <a:ahLst/>
              <a:cxnLst/>
              <a:rect l="l" t="t" r="r" b="b"/>
              <a:pathLst>
                <a:path w="2525511" h="390623">
                  <a:moveTo>
                    <a:pt x="2525511" y="18671"/>
                  </a:moveTo>
                  <a:lnTo>
                    <a:pt x="2525511" y="371952"/>
                  </a:lnTo>
                  <a:cubicBezTo>
                    <a:pt x="2525511" y="376904"/>
                    <a:pt x="2523544" y="381653"/>
                    <a:pt x="2520043" y="385154"/>
                  </a:cubicBezTo>
                  <a:cubicBezTo>
                    <a:pt x="2516541" y="388655"/>
                    <a:pt x="2511792" y="390623"/>
                    <a:pt x="2506841" y="390623"/>
                  </a:cubicBezTo>
                  <a:lnTo>
                    <a:pt x="18671" y="390623"/>
                  </a:lnTo>
                  <a:cubicBezTo>
                    <a:pt x="8359" y="390623"/>
                    <a:pt x="0" y="382263"/>
                    <a:pt x="0" y="371952"/>
                  </a:cubicBezTo>
                  <a:lnTo>
                    <a:pt x="0" y="18671"/>
                  </a:lnTo>
                  <a:cubicBezTo>
                    <a:pt x="0" y="8359"/>
                    <a:pt x="8359" y="0"/>
                    <a:pt x="18671" y="0"/>
                  </a:cubicBezTo>
                  <a:lnTo>
                    <a:pt x="2506841" y="0"/>
                  </a:lnTo>
                  <a:cubicBezTo>
                    <a:pt x="2511792" y="0"/>
                    <a:pt x="2516541" y="1967"/>
                    <a:pt x="2520043" y="5469"/>
                  </a:cubicBezTo>
                  <a:cubicBezTo>
                    <a:pt x="2523544" y="8970"/>
                    <a:pt x="2525511" y="13719"/>
                    <a:pt x="2525511" y="1867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7" name="TextBox 167"/>
            <p:cNvSpPr txBox="1"/>
            <p:nvPr/>
          </p:nvSpPr>
          <p:spPr>
            <a:xfrm>
              <a:off x="0" y="-38100"/>
              <a:ext cx="2525511" cy="428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322C2C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Predicted Probabilities</a:t>
              </a:r>
            </a:p>
          </p:txBody>
        </p:sp>
      </p:grpSp>
      <p:grpSp>
        <p:nvGrpSpPr>
          <p:cNvPr id="168" name="Group 168"/>
          <p:cNvGrpSpPr/>
          <p:nvPr/>
        </p:nvGrpSpPr>
        <p:grpSpPr>
          <a:xfrm>
            <a:off x="579656" y="8748337"/>
            <a:ext cx="16985848" cy="1263739"/>
            <a:chOff x="-80675" y="-47625"/>
            <a:chExt cx="6531084" cy="485895"/>
          </a:xfrm>
        </p:grpSpPr>
        <p:sp>
          <p:nvSpPr>
            <p:cNvPr id="169" name="Freeform 169"/>
            <p:cNvSpPr/>
            <p:nvPr/>
          </p:nvSpPr>
          <p:spPr>
            <a:xfrm>
              <a:off x="-80675" y="-33188"/>
              <a:ext cx="6450409" cy="438270"/>
            </a:xfrm>
            <a:custGeom>
              <a:avLst/>
              <a:gdLst/>
              <a:ahLst/>
              <a:cxnLst/>
              <a:rect l="l" t="t" r="r" b="b"/>
              <a:pathLst>
                <a:path w="6450409" h="438270">
                  <a:moveTo>
                    <a:pt x="6450409" y="12460"/>
                  </a:moveTo>
                  <a:lnTo>
                    <a:pt x="6450409" y="425810"/>
                  </a:lnTo>
                  <a:cubicBezTo>
                    <a:pt x="6450409" y="432691"/>
                    <a:pt x="6444830" y="438270"/>
                    <a:pt x="6437949" y="438270"/>
                  </a:cubicBezTo>
                  <a:lnTo>
                    <a:pt x="12460" y="438270"/>
                  </a:lnTo>
                  <a:cubicBezTo>
                    <a:pt x="5579" y="438270"/>
                    <a:pt x="0" y="432691"/>
                    <a:pt x="0" y="425810"/>
                  </a:cubicBezTo>
                  <a:lnTo>
                    <a:pt x="0" y="12460"/>
                  </a:lnTo>
                  <a:cubicBezTo>
                    <a:pt x="0" y="5579"/>
                    <a:pt x="5579" y="0"/>
                    <a:pt x="12460" y="0"/>
                  </a:cubicBezTo>
                  <a:lnTo>
                    <a:pt x="6437949" y="0"/>
                  </a:lnTo>
                  <a:cubicBezTo>
                    <a:pt x="6444830" y="0"/>
                    <a:pt x="6450409" y="5579"/>
                    <a:pt x="6450409" y="12460"/>
                  </a:cubicBezTo>
                  <a:close/>
                </a:path>
              </a:pathLst>
            </a:custGeom>
            <a:solidFill>
              <a:srgbClr val="F4D4C1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0" name="TextBox 170"/>
            <p:cNvSpPr txBox="1"/>
            <p:nvPr/>
          </p:nvSpPr>
          <p:spPr>
            <a:xfrm>
              <a:off x="0" y="-47625"/>
              <a:ext cx="6450409" cy="4858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 b="1" dirty="0">
                  <a:solidFill>
                    <a:srgbClr val="000000"/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Single predicted label hides uncertainty and plausible diagnosis</a:t>
              </a:r>
            </a:p>
          </p:txBody>
        </p:sp>
      </p:grpSp>
      <p:sp>
        <p:nvSpPr>
          <p:cNvPr id="171" name="TextBox 171"/>
          <p:cNvSpPr txBox="1"/>
          <p:nvPr/>
        </p:nvSpPr>
        <p:spPr>
          <a:xfrm>
            <a:off x="293800" y="440112"/>
            <a:ext cx="17542892" cy="73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Why Point Prediction Is Not Enough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57" grpId="0" animBg="1"/>
      <p:bldP spid="1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8190" y="5732780"/>
            <a:ext cx="17242446" cy="4272236"/>
            <a:chOff x="0" y="0"/>
            <a:chExt cx="4541220" cy="11251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1220" cy="1125198"/>
            </a:xfrm>
            <a:custGeom>
              <a:avLst/>
              <a:gdLst/>
              <a:ahLst/>
              <a:cxnLst/>
              <a:rect l="l" t="t" r="r" b="b"/>
              <a:pathLst>
                <a:path w="4541220" h="1125198">
                  <a:moveTo>
                    <a:pt x="8531" y="0"/>
                  </a:moveTo>
                  <a:lnTo>
                    <a:pt x="4532690" y="0"/>
                  </a:lnTo>
                  <a:cubicBezTo>
                    <a:pt x="4534952" y="0"/>
                    <a:pt x="4537122" y="899"/>
                    <a:pt x="4538722" y="2499"/>
                  </a:cubicBezTo>
                  <a:cubicBezTo>
                    <a:pt x="4540322" y="4099"/>
                    <a:pt x="4541220" y="6268"/>
                    <a:pt x="4541220" y="8531"/>
                  </a:cubicBezTo>
                  <a:lnTo>
                    <a:pt x="4541220" y="1116667"/>
                  </a:lnTo>
                  <a:cubicBezTo>
                    <a:pt x="4541220" y="1118929"/>
                    <a:pt x="4540322" y="1121099"/>
                    <a:pt x="4538722" y="1122699"/>
                  </a:cubicBezTo>
                  <a:cubicBezTo>
                    <a:pt x="4537122" y="1124299"/>
                    <a:pt x="4534952" y="1125198"/>
                    <a:pt x="4532690" y="1125198"/>
                  </a:cubicBezTo>
                  <a:lnTo>
                    <a:pt x="8531" y="1125198"/>
                  </a:lnTo>
                  <a:cubicBezTo>
                    <a:pt x="6268" y="1125198"/>
                    <a:pt x="4099" y="1124299"/>
                    <a:pt x="2499" y="1122699"/>
                  </a:cubicBezTo>
                  <a:cubicBezTo>
                    <a:pt x="899" y="1121099"/>
                    <a:pt x="0" y="1118929"/>
                    <a:pt x="0" y="1116667"/>
                  </a:cubicBezTo>
                  <a:lnTo>
                    <a:pt x="0" y="8531"/>
                  </a:lnTo>
                  <a:cubicBezTo>
                    <a:pt x="0" y="6268"/>
                    <a:pt x="899" y="4099"/>
                    <a:pt x="2499" y="2499"/>
                  </a:cubicBezTo>
                  <a:cubicBezTo>
                    <a:pt x="4099" y="899"/>
                    <a:pt x="6268" y="0"/>
                    <a:pt x="8531" y="0"/>
                  </a:cubicBezTo>
                  <a:close/>
                </a:path>
              </a:pathLst>
            </a:custGeom>
            <a:solidFill>
              <a:srgbClr val="FFFFFF">
                <a:alpha val="61961"/>
              </a:srgbClr>
            </a:solidFill>
            <a:ln w="38100" cap="sq">
              <a:solidFill>
                <a:srgbClr val="545454">
                  <a:alpha val="61961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541220" cy="1153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3562655" y="7846724"/>
            <a:ext cx="508821" cy="13095"/>
          </a:xfrm>
          <a:prstGeom prst="line">
            <a:avLst/>
          </a:prstGeom>
          <a:ln w="66675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9219797" y="6869337"/>
            <a:ext cx="3541941" cy="2061727"/>
            <a:chOff x="0" y="0"/>
            <a:chExt cx="1998512" cy="11632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98512" cy="1163277"/>
            </a:xfrm>
            <a:custGeom>
              <a:avLst/>
              <a:gdLst/>
              <a:ahLst/>
              <a:cxnLst/>
              <a:rect l="l" t="t" r="r" b="b"/>
              <a:pathLst>
                <a:path w="1998512" h="1163277">
                  <a:moveTo>
                    <a:pt x="1998512" y="21858"/>
                  </a:moveTo>
                  <a:lnTo>
                    <a:pt x="1998512" y="1141419"/>
                  </a:lnTo>
                  <a:cubicBezTo>
                    <a:pt x="1998512" y="1147216"/>
                    <a:pt x="1996209" y="1152776"/>
                    <a:pt x="1992110" y="1156875"/>
                  </a:cubicBezTo>
                  <a:cubicBezTo>
                    <a:pt x="1988011" y="1160974"/>
                    <a:pt x="1982451" y="1163277"/>
                    <a:pt x="1976654" y="1163277"/>
                  </a:cubicBezTo>
                  <a:lnTo>
                    <a:pt x="21858" y="1163277"/>
                  </a:lnTo>
                  <a:cubicBezTo>
                    <a:pt x="16061" y="1163277"/>
                    <a:pt x="10501" y="1160974"/>
                    <a:pt x="6402" y="1156875"/>
                  </a:cubicBezTo>
                  <a:cubicBezTo>
                    <a:pt x="2303" y="1152776"/>
                    <a:pt x="0" y="1147216"/>
                    <a:pt x="0" y="1141419"/>
                  </a:cubicBezTo>
                  <a:lnTo>
                    <a:pt x="0" y="21858"/>
                  </a:lnTo>
                  <a:cubicBezTo>
                    <a:pt x="0" y="16061"/>
                    <a:pt x="2303" y="10501"/>
                    <a:pt x="6402" y="6402"/>
                  </a:cubicBezTo>
                  <a:cubicBezTo>
                    <a:pt x="10501" y="2303"/>
                    <a:pt x="16061" y="0"/>
                    <a:pt x="21858" y="0"/>
                  </a:cubicBezTo>
                  <a:lnTo>
                    <a:pt x="1976654" y="0"/>
                  </a:lnTo>
                  <a:cubicBezTo>
                    <a:pt x="1982451" y="0"/>
                    <a:pt x="1988011" y="2303"/>
                    <a:pt x="1992110" y="6402"/>
                  </a:cubicBezTo>
                  <a:cubicBezTo>
                    <a:pt x="1996209" y="10501"/>
                    <a:pt x="1998512" y="16061"/>
                    <a:pt x="1998512" y="21858"/>
                  </a:cubicBezTo>
                  <a:close/>
                </a:path>
              </a:pathLst>
            </a:custGeom>
            <a:solidFill>
              <a:srgbClr val="F4D4C1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998512" cy="12204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i="1">
                  <a:solidFill>
                    <a:srgbClr val="000000"/>
                  </a:solidFill>
                  <a:latin typeface="Canva Sans 1 Italics"/>
                  <a:ea typeface="Canva Sans 1 Italics"/>
                  <a:cs typeface="Canva Sans 1 Italics"/>
                  <a:sym typeface="Canva Sans 1 Italics"/>
                </a:rPr>
                <a:t>Prediction Set Generator</a:t>
              </a:r>
            </a:p>
          </p:txBody>
        </p:sp>
      </p:grpSp>
      <p:sp>
        <p:nvSpPr>
          <p:cNvPr id="9" name="AutoShape 9"/>
          <p:cNvSpPr/>
          <p:nvPr/>
        </p:nvSpPr>
        <p:spPr>
          <a:xfrm flipV="1">
            <a:off x="6416321" y="7900201"/>
            <a:ext cx="2803475" cy="0"/>
          </a:xfrm>
          <a:prstGeom prst="line">
            <a:avLst/>
          </a:prstGeom>
          <a:ln w="66675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6449659" y="6969345"/>
            <a:ext cx="2736800" cy="781996"/>
            <a:chOff x="0" y="0"/>
            <a:chExt cx="1451890" cy="41484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51890" cy="414841"/>
            </a:xfrm>
            <a:custGeom>
              <a:avLst/>
              <a:gdLst/>
              <a:ahLst/>
              <a:cxnLst/>
              <a:rect l="l" t="t" r="r" b="b"/>
              <a:pathLst>
                <a:path w="1451890" h="414841">
                  <a:moveTo>
                    <a:pt x="1451890" y="28288"/>
                  </a:moveTo>
                  <a:lnTo>
                    <a:pt x="1451890" y="386553"/>
                  </a:lnTo>
                  <a:cubicBezTo>
                    <a:pt x="1451890" y="402176"/>
                    <a:pt x="1439225" y="414841"/>
                    <a:pt x="1423602" y="414841"/>
                  </a:cubicBezTo>
                  <a:lnTo>
                    <a:pt x="28288" y="414841"/>
                  </a:lnTo>
                  <a:cubicBezTo>
                    <a:pt x="20786" y="414841"/>
                    <a:pt x="13590" y="411861"/>
                    <a:pt x="8285" y="406556"/>
                  </a:cubicBezTo>
                  <a:cubicBezTo>
                    <a:pt x="2980" y="401251"/>
                    <a:pt x="0" y="394055"/>
                    <a:pt x="0" y="386553"/>
                  </a:cubicBezTo>
                  <a:lnTo>
                    <a:pt x="0" y="28288"/>
                  </a:lnTo>
                  <a:cubicBezTo>
                    <a:pt x="0" y="12665"/>
                    <a:pt x="12665" y="0"/>
                    <a:pt x="28288" y="0"/>
                  </a:cubicBezTo>
                  <a:lnTo>
                    <a:pt x="1423602" y="0"/>
                  </a:lnTo>
                  <a:cubicBezTo>
                    <a:pt x="1439225" y="0"/>
                    <a:pt x="1451890" y="12665"/>
                    <a:pt x="1451890" y="2828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451890" cy="4529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i="1">
                  <a:solidFill>
                    <a:srgbClr val="000000"/>
                  </a:solidFill>
                  <a:latin typeface="Canva Sans 1 Italics"/>
                  <a:ea typeface="Canva Sans 1 Italics"/>
                  <a:cs typeface="Canva Sans 1 Italics"/>
                  <a:sym typeface="Canva Sans 1 Italics"/>
                </a:rPr>
                <a:t>Scoring function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i="1">
                  <a:solidFill>
                    <a:srgbClr val="000000"/>
                  </a:solidFill>
                  <a:latin typeface="Canva Sans 1 Italics"/>
                  <a:ea typeface="Canva Sans 1 Italics"/>
                  <a:cs typeface="Canva Sans 1 Italics"/>
                  <a:sym typeface="Canva Sans 1 Italics"/>
                </a:rPr>
                <a:t>(Softmax/APS/ RAPS)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7287332" y="8703088"/>
            <a:ext cx="1932465" cy="0"/>
          </a:xfrm>
          <a:prstGeom prst="line">
            <a:avLst/>
          </a:prstGeom>
          <a:ln w="66675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110" y="8435472"/>
            <a:ext cx="283748" cy="510746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943672" y="8429404"/>
            <a:ext cx="242695" cy="294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4"/>
              </a:lnSpc>
              <a:spcBef>
                <a:spcPct val="0"/>
              </a:spcBef>
            </a:pPr>
            <a:r>
              <a:rPr lang="en-US" sz="1745" b="1">
                <a:solidFill>
                  <a:srgbClr val="545454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^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730546" y="8818592"/>
            <a:ext cx="2668947" cy="578323"/>
            <a:chOff x="0" y="0"/>
            <a:chExt cx="1451890" cy="31459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51890" cy="314595"/>
            </a:xfrm>
            <a:custGeom>
              <a:avLst/>
              <a:gdLst/>
              <a:ahLst/>
              <a:cxnLst/>
              <a:rect l="l" t="t" r="r" b="b"/>
              <a:pathLst>
                <a:path w="1451890" h="314595">
                  <a:moveTo>
                    <a:pt x="1451890" y="29007"/>
                  </a:moveTo>
                  <a:lnTo>
                    <a:pt x="1451890" y="285587"/>
                  </a:lnTo>
                  <a:cubicBezTo>
                    <a:pt x="1451890" y="293280"/>
                    <a:pt x="1448834" y="300659"/>
                    <a:pt x="1443394" y="306098"/>
                  </a:cubicBezTo>
                  <a:cubicBezTo>
                    <a:pt x="1437954" y="311538"/>
                    <a:pt x="1430576" y="314595"/>
                    <a:pt x="1422883" y="314595"/>
                  </a:cubicBezTo>
                  <a:lnTo>
                    <a:pt x="29007" y="314595"/>
                  </a:lnTo>
                  <a:cubicBezTo>
                    <a:pt x="21314" y="314595"/>
                    <a:pt x="13936" y="311538"/>
                    <a:pt x="8496" y="306098"/>
                  </a:cubicBezTo>
                  <a:cubicBezTo>
                    <a:pt x="3056" y="300659"/>
                    <a:pt x="0" y="293280"/>
                    <a:pt x="0" y="285587"/>
                  </a:cubicBezTo>
                  <a:lnTo>
                    <a:pt x="0" y="29007"/>
                  </a:lnTo>
                  <a:cubicBezTo>
                    <a:pt x="0" y="21314"/>
                    <a:pt x="3056" y="13936"/>
                    <a:pt x="8496" y="8496"/>
                  </a:cubicBezTo>
                  <a:cubicBezTo>
                    <a:pt x="13936" y="3056"/>
                    <a:pt x="21314" y="0"/>
                    <a:pt x="29007" y="0"/>
                  </a:cubicBezTo>
                  <a:lnTo>
                    <a:pt x="1422883" y="0"/>
                  </a:lnTo>
                  <a:cubicBezTo>
                    <a:pt x="1430576" y="0"/>
                    <a:pt x="1437954" y="3056"/>
                    <a:pt x="1443394" y="8496"/>
                  </a:cubicBezTo>
                  <a:cubicBezTo>
                    <a:pt x="1448834" y="13936"/>
                    <a:pt x="1451890" y="21314"/>
                    <a:pt x="1451890" y="2900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1451890" cy="343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i="1">
                  <a:solidFill>
                    <a:srgbClr val="000000"/>
                  </a:solidFill>
                  <a:latin typeface="Canva Sans 1 Italics"/>
                  <a:ea typeface="Canva Sans 1 Italics"/>
                  <a:cs typeface="Canva Sans 1 Italics"/>
                  <a:sym typeface="Canva Sans 1 Italics"/>
                </a:rPr>
                <a:t>quantile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>
            <a:off x="12761738" y="7900201"/>
            <a:ext cx="1227309" cy="0"/>
          </a:xfrm>
          <a:prstGeom prst="line">
            <a:avLst/>
          </a:prstGeom>
          <a:ln w="66675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20" name="Group 20"/>
          <p:cNvGrpSpPr/>
          <p:nvPr/>
        </p:nvGrpSpPr>
        <p:grpSpPr>
          <a:xfrm>
            <a:off x="14139260" y="7242937"/>
            <a:ext cx="2668947" cy="1061927"/>
            <a:chOff x="0" y="0"/>
            <a:chExt cx="1451890" cy="57766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51890" cy="577663"/>
            </a:xfrm>
            <a:custGeom>
              <a:avLst/>
              <a:gdLst/>
              <a:ahLst/>
              <a:cxnLst/>
              <a:rect l="l" t="t" r="r" b="b"/>
              <a:pathLst>
                <a:path w="1451890" h="577663">
                  <a:moveTo>
                    <a:pt x="1451890" y="29007"/>
                  </a:moveTo>
                  <a:lnTo>
                    <a:pt x="1451890" y="548656"/>
                  </a:lnTo>
                  <a:cubicBezTo>
                    <a:pt x="1451890" y="556349"/>
                    <a:pt x="1448834" y="563727"/>
                    <a:pt x="1443394" y="569167"/>
                  </a:cubicBezTo>
                  <a:cubicBezTo>
                    <a:pt x="1437954" y="574607"/>
                    <a:pt x="1430576" y="577663"/>
                    <a:pt x="1422883" y="577663"/>
                  </a:cubicBezTo>
                  <a:lnTo>
                    <a:pt x="29007" y="577663"/>
                  </a:lnTo>
                  <a:cubicBezTo>
                    <a:pt x="21314" y="577663"/>
                    <a:pt x="13936" y="574607"/>
                    <a:pt x="8496" y="569167"/>
                  </a:cubicBezTo>
                  <a:cubicBezTo>
                    <a:pt x="3056" y="563727"/>
                    <a:pt x="0" y="556349"/>
                    <a:pt x="0" y="548656"/>
                  </a:cubicBezTo>
                  <a:lnTo>
                    <a:pt x="0" y="29007"/>
                  </a:lnTo>
                  <a:cubicBezTo>
                    <a:pt x="0" y="21314"/>
                    <a:pt x="3056" y="13936"/>
                    <a:pt x="8496" y="8496"/>
                  </a:cubicBezTo>
                  <a:cubicBezTo>
                    <a:pt x="13936" y="3056"/>
                    <a:pt x="21314" y="0"/>
                    <a:pt x="29007" y="0"/>
                  </a:cubicBezTo>
                  <a:lnTo>
                    <a:pt x="1422883" y="0"/>
                  </a:lnTo>
                  <a:cubicBezTo>
                    <a:pt x="1430576" y="0"/>
                    <a:pt x="1437954" y="3056"/>
                    <a:pt x="1443394" y="8496"/>
                  </a:cubicBezTo>
                  <a:cubicBezTo>
                    <a:pt x="1448834" y="13936"/>
                    <a:pt x="1451890" y="21314"/>
                    <a:pt x="1451890" y="2900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451890" cy="62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499"/>
                </a:lnSpc>
              </a:pPr>
              <a:r>
                <a:rPr lang="en-US" sz="2499" i="1">
                  <a:solidFill>
                    <a:srgbClr val="000000"/>
                  </a:solidFill>
                  <a:latin typeface="Canva Sans 1 Italics"/>
                  <a:ea typeface="Canva Sans 1 Italics"/>
                  <a:cs typeface="Canva Sans 1 Italics"/>
                  <a:sym typeface="Canva Sans 1 Italics"/>
                </a:rPr>
                <a:t>Prediction Set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39888" y="8723985"/>
            <a:ext cx="2279639" cy="684692"/>
            <a:chOff x="0" y="0"/>
            <a:chExt cx="1110184" cy="33343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10184" cy="333435"/>
            </a:xfrm>
            <a:custGeom>
              <a:avLst/>
              <a:gdLst/>
              <a:ahLst/>
              <a:cxnLst/>
              <a:rect l="l" t="t" r="r" b="b"/>
              <a:pathLst>
                <a:path w="1110184" h="333435">
                  <a:moveTo>
                    <a:pt x="1110184" y="33961"/>
                  </a:moveTo>
                  <a:lnTo>
                    <a:pt x="1110184" y="299474"/>
                  </a:lnTo>
                  <a:cubicBezTo>
                    <a:pt x="1110184" y="318230"/>
                    <a:pt x="1094979" y="333435"/>
                    <a:pt x="1076223" y="333435"/>
                  </a:cubicBezTo>
                  <a:lnTo>
                    <a:pt x="33961" y="333435"/>
                  </a:lnTo>
                  <a:cubicBezTo>
                    <a:pt x="24954" y="333435"/>
                    <a:pt x="16316" y="329857"/>
                    <a:pt x="9947" y="323488"/>
                  </a:cubicBezTo>
                  <a:cubicBezTo>
                    <a:pt x="3578" y="317119"/>
                    <a:pt x="0" y="308481"/>
                    <a:pt x="0" y="299474"/>
                  </a:cubicBezTo>
                  <a:lnTo>
                    <a:pt x="0" y="33961"/>
                  </a:lnTo>
                  <a:cubicBezTo>
                    <a:pt x="0" y="15205"/>
                    <a:pt x="15205" y="0"/>
                    <a:pt x="33961" y="0"/>
                  </a:cubicBezTo>
                  <a:lnTo>
                    <a:pt x="1076223" y="0"/>
                  </a:lnTo>
                  <a:cubicBezTo>
                    <a:pt x="1094979" y="0"/>
                    <a:pt x="1110184" y="15205"/>
                    <a:pt x="1110184" y="3396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110184" cy="371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Input Image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729133" y="7662058"/>
            <a:ext cx="3530167" cy="1061927"/>
            <a:chOff x="0" y="0"/>
            <a:chExt cx="1920388" cy="57766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20388" cy="577663"/>
            </a:xfrm>
            <a:custGeom>
              <a:avLst/>
              <a:gdLst/>
              <a:ahLst/>
              <a:cxnLst/>
              <a:rect l="l" t="t" r="r" b="b"/>
              <a:pathLst>
                <a:path w="1920388" h="577663">
                  <a:moveTo>
                    <a:pt x="1920388" y="21931"/>
                  </a:moveTo>
                  <a:lnTo>
                    <a:pt x="1920388" y="555733"/>
                  </a:lnTo>
                  <a:cubicBezTo>
                    <a:pt x="1920388" y="561549"/>
                    <a:pt x="1918078" y="567127"/>
                    <a:pt x="1913965" y="571240"/>
                  </a:cubicBezTo>
                  <a:cubicBezTo>
                    <a:pt x="1909852" y="575353"/>
                    <a:pt x="1904274" y="577663"/>
                    <a:pt x="1898457" y="577663"/>
                  </a:cubicBezTo>
                  <a:lnTo>
                    <a:pt x="21931" y="577663"/>
                  </a:lnTo>
                  <a:cubicBezTo>
                    <a:pt x="16114" y="577663"/>
                    <a:pt x="10536" y="575353"/>
                    <a:pt x="6423" y="571240"/>
                  </a:cubicBezTo>
                  <a:cubicBezTo>
                    <a:pt x="2311" y="567127"/>
                    <a:pt x="0" y="561549"/>
                    <a:pt x="0" y="555733"/>
                  </a:cubicBezTo>
                  <a:lnTo>
                    <a:pt x="0" y="21931"/>
                  </a:lnTo>
                  <a:cubicBezTo>
                    <a:pt x="0" y="16114"/>
                    <a:pt x="2311" y="10536"/>
                    <a:pt x="6423" y="6423"/>
                  </a:cubicBezTo>
                  <a:cubicBezTo>
                    <a:pt x="10536" y="2311"/>
                    <a:pt x="16114" y="0"/>
                    <a:pt x="21931" y="0"/>
                  </a:cubicBezTo>
                  <a:lnTo>
                    <a:pt x="1898457" y="0"/>
                  </a:lnTo>
                  <a:cubicBezTo>
                    <a:pt x="1904274" y="0"/>
                    <a:pt x="1909852" y="2311"/>
                    <a:pt x="1913965" y="6423"/>
                  </a:cubicBezTo>
                  <a:cubicBezTo>
                    <a:pt x="1918078" y="10536"/>
                    <a:pt x="1920388" y="16114"/>
                    <a:pt x="1920388" y="2193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1920388" cy="62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i="1">
                  <a:solidFill>
                    <a:srgbClr val="000000"/>
                  </a:solidFill>
                  <a:latin typeface="Canva Sans 1 Italics"/>
                  <a:ea typeface="Canva Sans 1 Italics"/>
                  <a:cs typeface="Canva Sans 1 Italics"/>
                  <a:sym typeface="Canva Sans 1 Italics"/>
                </a:rPr>
                <a:t>{BCC, MEL, VASC}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1028700" y="6896490"/>
            <a:ext cx="2533955" cy="1900466"/>
          </a:xfrm>
          <a:custGeom>
            <a:avLst/>
            <a:gdLst/>
            <a:ahLst/>
            <a:cxnLst/>
            <a:rect l="l" t="t" r="r" b="b"/>
            <a:pathLst>
              <a:path w="2533955" h="1900466">
                <a:moveTo>
                  <a:pt x="0" y="0"/>
                </a:moveTo>
                <a:lnTo>
                  <a:pt x="2533955" y="0"/>
                </a:lnTo>
                <a:lnTo>
                  <a:pt x="2533955" y="1900467"/>
                </a:lnTo>
                <a:lnTo>
                  <a:pt x="0" y="19004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0" name="Group 30"/>
          <p:cNvGrpSpPr/>
          <p:nvPr/>
        </p:nvGrpSpPr>
        <p:grpSpPr>
          <a:xfrm>
            <a:off x="0" y="356293"/>
            <a:ext cx="18288000" cy="910170"/>
            <a:chOff x="0" y="0"/>
            <a:chExt cx="4816593" cy="23971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816592" cy="239715"/>
            </a:xfrm>
            <a:custGeom>
              <a:avLst/>
              <a:gdLst/>
              <a:ahLst/>
              <a:cxnLst/>
              <a:rect l="l" t="t" r="r" b="b"/>
              <a:pathLst>
                <a:path w="4816592" h="239715">
                  <a:moveTo>
                    <a:pt x="0" y="0"/>
                  </a:moveTo>
                  <a:lnTo>
                    <a:pt x="4816592" y="0"/>
                  </a:lnTo>
                  <a:lnTo>
                    <a:pt x="4816592" y="239715"/>
                  </a:lnTo>
                  <a:lnTo>
                    <a:pt x="0" y="239715"/>
                  </a:lnTo>
                  <a:close/>
                </a:path>
              </a:pathLst>
            </a:custGeom>
            <a:solidFill>
              <a:srgbClr val="4143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4816593" cy="26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379234" y="399248"/>
            <a:ext cx="8570180" cy="73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Conformal Prediction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328190" y="1460545"/>
            <a:ext cx="17242446" cy="4062686"/>
            <a:chOff x="0" y="0"/>
            <a:chExt cx="4541220" cy="107000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541220" cy="1070008"/>
            </a:xfrm>
            <a:custGeom>
              <a:avLst/>
              <a:gdLst/>
              <a:ahLst/>
              <a:cxnLst/>
              <a:rect l="l" t="t" r="r" b="b"/>
              <a:pathLst>
                <a:path w="4541220" h="1070008">
                  <a:moveTo>
                    <a:pt x="8531" y="0"/>
                  </a:moveTo>
                  <a:lnTo>
                    <a:pt x="4532690" y="0"/>
                  </a:lnTo>
                  <a:cubicBezTo>
                    <a:pt x="4534952" y="0"/>
                    <a:pt x="4537122" y="899"/>
                    <a:pt x="4538722" y="2499"/>
                  </a:cubicBezTo>
                  <a:cubicBezTo>
                    <a:pt x="4540322" y="4099"/>
                    <a:pt x="4541220" y="6268"/>
                    <a:pt x="4541220" y="8531"/>
                  </a:cubicBezTo>
                  <a:lnTo>
                    <a:pt x="4541220" y="1061477"/>
                  </a:lnTo>
                  <a:cubicBezTo>
                    <a:pt x="4541220" y="1063739"/>
                    <a:pt x="4540322" y="1065909"/>
                    <a:pt x="4538722" y="1067509"/>
                  </a:cubicBezTo>
                  <a:cubicBezTo>
                    <a:pt x="4537122" y="1069109"/>
                    <a:pt x="4534952" y="1070008"/>
                    <a:pt x="4532690" y="1070008"/>
                  </a:cubicBezTo>
                  <a:lnTo>
                    <a:pt x="8531" y="1070008"/>
                  </a:lnTo>
                  <a:cubicBezTo>
                    <a:pt x="6268" y="1070008"/>
                    <a:pt x="4099" y="1069109"/>
                    <a:pt x="2499" y="1067509"/>
                  </a:cubicBezTo>
                  <a:cubicBezTo>
                    <a:pt x="899" y="1065909"/>
                    <a:pt x="0" y="1063739"/>
                    <a:pt x="0" y="1061477"/>
                  </a:cubicBezTo>
                  <a:lnTo>
                    <a:pt x="0" y="8531"/>
                  </a:lnTo>
                  <a:cubicBezTo>
                    <a:pt x="0" y="6268"/>
                    <a:pt x="899" y="4099"/>
                    <a:pt x="2499" y="2499"/>
                  </a:cubicBezTo>
                  <a:cubicBezTo>
                    <a:pt x="4099" y="899"/>
                    <a:pt x="6268" y="0"/>
                    <a:pt x="8531" y="0"/>
                  </a:cubicBezTo>
                  <a:close/>
                </a:path>
              </a:pathLst>
            </a:custGeom>
            <a:solidFill>
              <a:srgbClr val="FFFFFF">
                <a:alpha val="61961"/>
              </a:srgbClr>
            </a:solidFill>
            <a:ln w="38100" cap="sq">
              <a:solidFill>
                <a:srgbClr val="545454">
                  <a:alpha val="61961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4541220" cy="1098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 rot="-5400000">
            <a:off x="4106036" y="2771380"/>
            <a:ext cx="2330260" cy="2277644"/>
            <a:chOff x="0" y="0"/>
            <a:chExt cx="428782" cy="4191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28782" cy="419100"/>
            </a:xfrm>
            <a:custGeom>
              <a:avLst/>
              <a:gdLst/>
              <a:ahLst/>
              <a:cxnLst/>
              <a:rect l="l" t="t" r="r" b="b"/>
              <a:pathLst>
                <a:path w="428782" h="419100">
                  <a:moveTo>
                    <a:pt x="0" y="0"/>
                  </a:moveTo>
                  <a:lnTo>
                    <a:pt x="428782" y="0"/>
                  </a:lnTo>
                  <a:lnTo>
                    <a:pt x="325065" y="419100"/>
                  </a:lnTo>
                  <a:lnTo>
                    <a:pt x="103717" y="419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D9F7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27000" y="-38100"/>
              <a:ext cx="174782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065142" y="3190034"/>
            <a:ext cx="2344845" cy="1359572"/>
            <a:chOff x="0" y="0"/>
            <a:chExt cx="996323" cy="57766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996323" cy="577663"/>
            </a:xfrm>
            <a:custGeom>
              <a:avLst/>
              <a:gdLst/>
              <a:ahLst/>
              <a:cxnLst/>
              <a:rect l="l" t="t" r="r" b="b"/>
              <a:pathLst>
                <a:path w="996323" h="577663">
                  <a:moveTo>
                    <a:pt x="996323" y="33017"/>
                  </a:moveTo>
                  <a:lnTo>
                    <a:pt x="996323" y="544647"/>
                  </a:lnTo>
                  <a:cubicBezTo>
                    <a:pt x="996323" y="562881"/>
                    <a:pt x="981541" y="577663"/>
                    <a:pt x="963307" y="577663"/>
                  </a:cubicBezTo>
                  <a:lnTo>
                    <a:pt x="33017" y="577663"/>
                  </a:lnTo>
                  <a:cubicBezTo>
                    <a:pt x="14782" y="577663"/>
                    <a:pt x="0" y="562881"/>
                    <a:pt x="0" y="544647"/>
                  </a:cubicBezTo>
                  <a:lnTo>
                    <a:pt x="0" y="33017"/>
                  </a:lnTo>
                  <a:cubicBezTo>
                    <a:pt x="0" y="14782"/>
                    <a:pt x="14782" y="0"/>
                    <a:pt x="33017" y="0"/>
                  </a:cubicBezTo>
                  <a:lnTo>
                    <a:pt x="963307" y="0"/>
                  </a:lnTo>
                  <a:cubicBezTo>
                    <a:pt x="972063" y="0"/>
                    <a:pt x="980461" y="3479"/>
                    <a:pt x="986653" y="9670"/>
                  </a:cubicBezTo>
                  <a:cubicBezTo>
                    <a:pt x="992845" y="15862"/>
                    <a:pt x="996323" y="24260"/>
                    <a:pt x="996323" y="3301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47625"/>
              <a:ext cx="996323" cy="62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Classifier</a:t>
              </a:r>
            </a:p>
          </p:txBody>
        </p:sp>
      </p:grpSp>
      <p:sp>
        <p:nvSpPr>
          <p:cNvPr id="43" name="AutoShape 43"/>
          <p:cNvSpPr/>
          <p:nvPr/>
        </p:nvSpPr>
        <p:spPr>
          <a:xfrm flipV="1">
            <a:off x="3562655" y="3910202"/>
            <a:ext cx="569689" cy="0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44" name="Group 44"/>
          <p:cNvGrpSpPr/>
          <p:nvPr/>
        </p:nvGrpSpPr>
        <p:grpSpPr>
          <a:xfrm>
            <a:off x="9306329" y="2239133"/>
            <a:ext cx="615029" cy="3076077"/>
            <a:chOff x="0" y="0"/>
            <a:chExt cx="255742" cy="127905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55742" cy="1279058"/>
            </a:xfrm>
            <a:custGeom>
              <a:avLst/>
              <a:gdLst/>
              <a:ahLst/>
              <a:cxnLst/>
              <a:rect l="l" t="t" r="r" b="b"/>
              <a:pathLst>
                <a:path w="255742" h="1279058">
                  <a:moveTo>
                    <a:pt x="255742" y="127871"/>
                  </a:moveTo>
                  <a:lnTo>
                    <a:pt x="255742" y="1151187"/>
                  </a:lnTo>
                  <a:cubicBezTo>
                    <a:pt x="255742" y="1185101"/>
                    <a:pt x="242270" y="1217625"/>
                    <a:pt x="218289" y="1241606"/>
                  </a:cubicBezTo>
                  <a:cubicBezTo>
                    <a:pt x="194309" y="1265586"/>
                    <a:pt x="161784" y="1279058"/>
                    <a:pt x="127871" y="1279058"/>
                  </a:cubicBezTo>
                  <a:lnTo>
                    <a:pt x="127871" y="1279058"/>
                  </a:lnTo>
                  <a:cubicBezTo>
                    <a:pt x="93957" y="1279058"/>
                    <a:pt x="61433" y="1265586"/>
                    <a:pt x="37453" y="1241606"/>
                  </a:cubicBezTo>
                  <a:cubicBezTo>
                    <a:pt x="13472" y="1217625"/>
                    <a:pt x="0" y="1185101"/>
                    <a:pt x="0" y="1151187"/>
                  </a:cubicBezTo>
                  <a:lnTo>
                    <a:pt x="0" y="127871"/>
                  </a:lnTo>
                  <a:cubicBezTo>
                    <a:pt x="0" y="93957"/>
                    <a:pt x="13472" y="61433"/>
                    <a:pt x="37453" y="37453"/>
                  </a:cubicBezTo>
                  <a:cubicBezTo>
                    <a:pt x="61433" y="13472"/>
                    <a:pt x="93957" y="0"/>
                    <a:pt x="127871" y="0"/>
                  </a:cubicBezTo>
                  <a:lnTo>
                    <a:pt x="127871" y="0"/>
                  </a:lnTo>
                  <a:cubicBezTo>
                    <a:pt x="161784" y="0"/>
                    <a:pt x="194309" y="13472"/>
                    <a:pt x="218289" y="37453"/>
                  </a:cubicBezTo>
                  <a:cubicBezTo>
                    <a:pt x="242270" y="61433"/>
                    <a:pt x="255742" y="93957"/>
                    <a:pt x="255742" y="127871"/>
                  </a:cubicBezTo>
                  <a:close/>
                </a:path>
              </a:pathLst>
            </a:custGeom>
            <a:solidFill>
              <a:srgbClr val="F7F7F7"/>
            </a:solidFill>
            <a:ln w="19050" cap="sq">
              <a:solidFill>
                <a:srgbClr val="49474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255742" cy="1317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884578" y="2239133"/>
            <a:ext cx="886208" cy="3076077"/>
            <a:chOff x="0" y="0"/>
            <a:chExt cx="368504" cy="127905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368504" cy="1279058"/>
            </a:xfrm>
            <a:custGeom>
              <a:avLst/>
              <a:gdLst/>
              <a:ahLst/>
              <a:cxnLst/>
              <a:rect l="l" t="t" r="r" b="b"/>
              <a:pathLst>
                <a:path w="368504" h="1279058">
                  <a:moveTo>
                    <a:pt x="368504" y="96096"/>
                  </a:moveTo>
                  <a:lnTo>
                    <a:pt x="368504" y="1182962"/>
                  </a:lnTo>
                  <a:cubicBezTo>
                    <a:pt x="368504" y="1236035"/>
                    <a:pt x="325480" y="1279058"/>
                    <a:pt x="272408" y="1279058"/>
                  </a:cubicBezTo>
                  <a:lnTo>
                    <a:pt x="96096" y="1279058"/>
                  </a:lnTo>
                  <a:cubicBezTo>
                    <a:pt x="43024" y="1279058"/>
                    <a:pt x="0" y="1236035"/>
                    <a:pt x="0" y="1182962"/>
                  </a:cubicBezTo>
                  <a:lnTo>
                    <a:pt x="0" y="96096"/>
                  </a:lnTo>
                  <a:cubicBezTo>
                    <a:pt x="0" y="43024"/>
                    <a:pt x="43024" y="0"/>
                    <a:pt x="96096" y="0"/>
                  </a:cubicBezTo>
                  <a:lnTo>
                    <a:pt x="272408" y="0"/>
                  </a:lnTo>
                  <a:cubicBezTo>
                    <a:pt x="325480" y="0"/>
                    <a:pt x="368504" y="43024"/>
                    <a:pt x="368504" y="96096"/>
                  </a:cubicBezTo>
                  <a:close/>
                </a:path>
              </a:pathLst>
            </a:custGeom>
            <a:solidFill>
              <a:srgbClr val="F7F7F7"/>
            </a:solidFill>
            <a:ln w="19050" cap="sq">
              <a:solidFill>
                <a:srgbClr val="49474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368504" cy="1326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435805" y="2406520"/>
            <a:ext cx="356077" cy="356077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4C4C4"/>
            </a:solidFill>
            <a:ln w="19050" cap="sq">
              <a:solidFill>
                <a:srgbClr val="545454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435805" y="3029520"/>
            <a:ext cx="356077" cy="356077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4C4C4"/>
            </a:solidFill>
            <a:ln w="19050" cap="sq">
              <a:solidFill>
                <a:srgbClr val="545454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435805" y="4198701"/>
            <a:ext cx="356077" cy="356077"/>
            <a:chOff x="0" y="0"/>
            <a:chExt cx="812800" cy="81280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4C4C4"/>
            </a:solidFill>
            <a:ln w="19050" cap="sq">
              <a:solidFill>
                <a:srgbClr val="545454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9435805" y="4820611"/>
            <a:ext cx="356077" cy="356077"/>
            <a:chOff x="0" y="0"/>
            <a:chExt cx="812800" cy="81280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4C4C4"/>
            </a:solidFill>
            <a:ln w="19050" cap="sq">
              <a:solidFill>
                <a:srgbClr val="545454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sp>
        <p:nvSpPr>
          <p:cNvPr id="62" name="AutoShape 62"/>
          <p:cNvSpPr/>
          <p:nvPr/>
        </p:nvSpPr>
        <p:spPr>
          <a:xfrm flipH="1">
            <a:off x="9609197" y="3535958"/>
            <a:ext cx="9293" cy="460383"/>
          </a:xfrm>
          <a:prstGeom prst="line">
            <a:avLst/>
          </a:prstGeom>
          <a:ln w="47625" cap="flat">
            <a:solidFill>
              <a:srgbClr val="565656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3" name="AutoShape 63"/>
          <p:cNvSpPr/>
          <p:nvPr/>
        </p:nvSpPr>
        <p:spPr>
          <a:xfrm>
            <a:off x="6409988" y="3910202"/>
            <a:ext cx="2896342" cy="44576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64" name="AutoShape 64"/>
          <p:cNvSpPr/>
          <p:nvPr/>
        </p:nvSpPr>
        <p:spPr>
          <a:xfrm>
            <a:off x="9921358" y="3954778"/>
            <a:ext cx="963220" cy="7741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65" name="Group 65"/>
          <p:cNvGrpSpPr/>
          <p:nvPr/>
        </p:nvGrpSpPr>
        <p:grpSpPr>
          <a:xfrm>
            <a:off x="8696947" y="1442395"/>
            <a:ext cx="1843086" cy="796737"/>
            <a:chOff x="0" y="0"/>
            <a:chExt cx="1213988" cy="524772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213988" cy="524772"/>
            </a:xfrm>
            <a:custGeom>
              <a:avLst/>
              <a:gdLst/>
              <a:ahLst/>
              <a:cxnLst/>
              <a:rect l="l" t="t" r="r" b="b"/>
              <a:pathLst>
                <a:path w="1213988" h="524772">
                  <a:moveTo>
                    <a:pt x="1213988" y="42005"/>
                  </a:moveTo>
                  <a:lnTo>
                    <a:pt x="1213988" y="482767"/>
                  </a:lnTo>
                  <a:cubicBezTo>
                    <a:pt x="1213988" y="493907"/>
                    <a:pt x="1209563" y="504591"/>
                    <a:pt x="1201685" y="512469"/>
                  </a:cubicBezTo>
                  <a:cubicBezTo>
                    <a:pt x="1193807" y="520346"/>
                    <a:pt x="1183123" y="524772"/>
                    <a:pt x="1171983" y="524772"/>
                  </a:cubicBezTo>
                  <a:lnTo>
                    <a:pt x="42005" y="524772"/>
                  </a:lnTo>
                  <a:cubicBezTo>
                    <a:pt x="30865" y="524772"/>
                    <a:pt x="20181" y="520346"/>
                    <a:pt x="12303" y="512469"/>
                  </a:cubicBezTo>
                  <a:cubicBezTo>
                    <a:pt x="4426" y="504591"/>
                    <a:pt x="0" y="493907"/>
                    <a:pt x="0" y="482767"/>
                  </a:cubicBezTo>
                  <a:lnTo>
                    <a:pt x="0" y="42005"/>
                  </a:lnTo>
                  <a:cubicBezTo>
                    <a:pt x="0" y="30865"/>
                    <a:pt x="4426" y="20181"/>
                    <a:pt x="12303" y="12303"/>
                  </a:cubicBezTo>
                  <a:cubicBezTo>
                    <a:pt x="20181" y="4426"/>
                    <a:pt x="30865" y="0"/>
                    <a:pt x="42005" y="0"/>
                  </a:cubicBezTo>
                  <a:lnTo>
                    <a:pt x="1171983" y="0"/>
                  </a:lnTo>
                  <a:cubicBezTo>
                    <a:pt x="1183123" y="0"/>
                    <a:pt x="1193807" y="4426"/>
                    <a:pt x="1201685" y="12303"/>
                  </a:cubicBezTo>
                  <a:cubicBezTo>
                    <a:pt x="1209563" y="20181"/>
                    <a:pt x="1213988" y="30865"/>
                    <a:pt x="1213988" y="42005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1213988" cy="5533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Logits</a:t>
              </a:r>
            </a:p>
            <a:p>
              <a:pPr algn="ctr">
                <a:lnSpc>
                  <a:spcPts val="2520"/>
                </a:lnSpc>
              </a:pPr>
              <a:r>
                <a:rPr lang="en-US" sz="1800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z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083796" y="1460545"/>
            <a:ext cx="2487772" cy="760147"/>
            <a:chOff x="0" y="0"/>
            <a:chExt cx="1638624" cy="500671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638624" cy="500672"/>
            </a:xfrm>
            <a:custGeom>
              <a:avLst/>
              <a:gdLst/>
              <a:ahLst/>
              <a:cxnLst/>
              <a:rect l="l" t="t" r="r" b="b"/>
              <a:pathLst>
                <a:path w="1638624" h="500672">
                  <a:moveTo>
                    <a:pt x="1638624" y="31120"/>
                  </a:moveTo>
                  <a:lnTo>
                    <a:pt x="1638624" y="469552"/>
                  </a:lnTo>
                  <a:cubicBezTo>
                    <a:pt x="1638624" y="477805"/>
                    <a:pt x="1635345" y="485721"/>
                    <a:pt x="1629509" y="491557"/>
                  </a:cubicBezTo>
                  <a:cubicBezTo>
                    <a:pt x="1623673" y="497393"/>
                    <a:pt x="1615758" y="500672"/>
                    <a:pt x="1607504" y="500672"/>
                  </a:cubicBezTo>
                  <a:lnTo>
                    <a:pt x="31120" y="500672"/>
                  </a:lnTo>
                  <a:cubicBezTo>
                    <a:pt x="22866" y="500672"/>
                    <a:pt x="14951" y="497393"/>
                    <a:pt x="9115" y="491557"/>
                  </a:cubicBezTo>
                  <a:cubicBezTo>
                    <a:pt x="3279" y="485721"/>
                    <a:pt x="0" y="477805"/>
                    <a:pt x="0" y="469552"/>
                  </a:cubicBezTo>
                  <a:lnTo>
                    <a:pt x="0" y="31120"/>
                  </a:lnTo>
                  <a:cubicBezTo>
                    <a:pt x="0" y="22866"/>
                    <a:pt x="3279" y="14951"/>
                    <a:pt x="9115" y="9115"/>
                  </a:cubicBezTo>
                  <a:cubicBezTo>
                    <a:pt x="14951" y="3279"/>
                    <a:pt x="22866" y="0"/>
                    <a:pt x="31120" y="0"/>
                  </a:cubicBezTo>
                  <a:lnTo>
                    <a:pt x="1607504" y="0"/>
                  </a:lnTo>
                  <a:cubicBezTo>
                    <a:pt x="1615758" y="0"/>
                    <a:pt x="1623673" y="3279"/>
                    <a:pt x="1629509" y="9115"/>
                  </a:cubicBezTo>
                  <a:cubicBezTo>
                    <a:pt x="1635345" y="14951"/>
                    <a:pt x="1638624" y="22866"/>
                    <a:pt x="1638624" y="31120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1638624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Class probabilities</a:t>
              </a:r>
            </a:p>
            <a:p>
              <a:pPr algn="ctr">
                <a:lnSpc>
                  <a:spcPts val="2520"/>
                </a:lnSpc>
              </a:pPr>
              <a:r>
                <a:rPr lang="en-US" sz="1800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p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0425211" y="2126190"/>
            <a:ext cx="1804942" cy="809268"/>
            <a:chOff x="0" y="0"/>
            <a:chExt cx="950606" cy="42620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42893"/>
                  </a:moveTo>
                  <a:lnTo>
                    <a:pt x="950606" y="383310"/>
                  </a:lnTo>
                  <a:cubicBezTo>
                    <a:pt x="950606" y="394686"/>
                    <a:pt x="946087" y="405596"/>
                    <a:pt x="938043" y="413640"/>
                  </a:cubicBezTo>
                  <a:cubicBezTo>
                    <a:pt x="929999" y="421684"/>
                    <a:pt x="919089" y="426203"/>
                    <a:pt x="907713" y="426203"/>
                  </a:cubicBezTo>
                  <a:lnTo>
                    <a:pt x="42893" y="426203"/>
                  </a:lnTo>
                  <a:cubicBezTo>
                    <a:pt x="31517" y="426203"/>
                    <a:pt x="20607" y="421684"/>
                    <a:pt x="12563" y="413640"/>
                  </a:cubicBezTo>
                  <a:cubicBezTo>
                    <a:pt x="4519" y="405596"/>
                    <a:pt x="0" y="394686"/>
                    <a:pt x="0" y="383310"/>
                  </a:cubicBezTo>
                  <a:lnTo>
                    <a:pt x="0" y="42893"/>
                  </a:lnTo>
                  <a:cubicBezTo>
                    <a:pt x="0" y="31517"/>
                    <a:pt x="4519" y="20607"/>
                    <a:pt x="12563" y="12563"/>
                  </a:cubicBezTo>
                  <a:cubicBezTo>
                    <a:pt x="20607" y="4519"/>
                    <a:pt x="31517" y="0"/>
                    <a:pt x="42893" y="0"/>
                  </a:cubicBezTo>
                  <a:lnTo>
                    <a:pt x="907713" y="0"/>
                  </a:lnTo>
                  <a:cubicBezTo>
                    <a:pt x="931403" y="0"/>
                    <a:pt x="950606" y="19204"/>
                    <a:pt x="950606" y="4289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0.02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0425211" y="2636606"/>
            <a:ext cx="1804942" cy="809268"/>
            <a:chOff x="0" y="0"/>
            <a:chExt cx="950606" cy="426203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42893"/>
                  </a:moveTo>
                  <a:lnTo>
                    <a:pt x="950606" y="383310"/>
                  </a:lnTo>
                  <a:cubicBezTo>
                    <a:pt x="950606" y="394686"/>
                    <a:pt x="946087" y="405596"/>
                    <a:pt x="938043" y="413640"/>
                  </a:cubicBezTo>
                  <a:cubicBezTo>
                    <a:pt x="929999" y="421684"/>
                    <a:pt x="919089" y="426203"/>
                    <a:pt x="907713" y="426203"/>
                  </a:cubicBezTo>
                  <a:lnTo>
                    <a:pt x="42893" y="426203"/>
                  </a:lnTo>
                  <a:cubicBezTo>
                    <a:pt x="31517" y="426203"/>
                    <a:pt x="20607" y="421684"/>
                    <a:pt x="12563" y="413640"/>
                  </a:cubicBezTo>
                  <a:cubicBezTo>
                    <a:pt x="4519" y="405596"/>
                    <a:pt x="0" y="394686"/>
                    <a:pt x="0" y="383310"/>
                  </a:cubicBezTo>
                  <a:lnTo>
                    <a:pt x="0" y="42893"/>
                  </a:lnTo>
                  <a:cubicBezTo>
                    <a:pt x="0" y="31517"/>
                    <a:pt x="4519" y="20607"/>
                    <a:pt x="12563" y="12563"/>
                  </a:cubicBezTo>
                  <a:cubicBezTo>
                    <a:pt x="20607" y="4519"/>
                    <a:pt x="31517" y="0"/>
                    <a:pt x="42893" y="0"/>
                  </a:cubicBezTo>
                  <a:lnTo>
                    <a:pt x="907713" y="0"/>
                  </a:lnTo>
                  <a:cubicBezTo>
                    <a:pt x="931403" y="0"/>
                    <a:pt x="950606" y="19204"/>
                    <a:pt x="950606" y="4289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0.10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0425211" y="3180301"/>
            <a:ext cx="1804942" cy="809268"/>
            <a:chOff x="0" y="0"/>
            <a:chExt cx="950606" cy="426203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42893"/>
                  </a:moveTo>
                  <a:lnTo>
                    <a:pt x="950606" y="383310"/>
                  </a:lnTo>
                  <a:cubicBezTo>
                    <a:pt x="950606" y="394686"/>
                    <a:pt x="946087" y="405596"/>
                    <a:pt x="938043" y="413640"/>
                  </a:cubicBezTo>
                  <a:cubicBezTo>
                    <a:pt x="929999" y="421684"/>
                    <a:pt x="919089" y="426203"/>
                    <a:pt x="907713" y="426203"/>
                  </a:cubicBezTo>
                  <a:lnTo>
                    <a:pt x="42893" y="426203"/>
                  </a:lnTo>
                  <a:cubicBezTo>
                    <a:pt x="31517" y="426203"/>
                    <a:pt x="20607" y="421684"/>
                    <a:pt x="12563" y="413640"/>
                  </a:cubicBezTo>
                  <a:cubicBezTo>
                    <a:pt x="4519" y="405596"/>
                    <a:pt x="0" y="394686"/>
                    <a:pt x="0" y="383310"/>
                  </a:cubicBezTo>
                  <a:lnTo>
                    <a:pt x="0" y="42893"/>
                  </a:lnTo>
                  <a:cubicBezTo>
                    <a:pt x="0" y="31517"/>
                    <a:pt x="4519" y="20607"/>
                    <a:pt x="12563" y="12563"/>
                  </a:cubicBezTo>
                  <a:cubicBezTo>
                    <a:pt x="20607" y="4519"/>
                    <a:pt x="31517" y="0"/>
                    <a:pt x="42893" y="0"/>
                  </a:cubicBezTo>
                  <a:lnTo>
                    <a:pt x="907713" y="0"/>
                  </a:lnTo>
                  <a:cubicBezTo>
                    <a:pt x="931403" y="0"/>
                    <a:pt x="950606" y="19204"/>
                    <a:pt x="950606" y="4289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0.20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0911248" y="3910202"/>
            <a:ext cx="832867" cy="460617"/>
            <a:chOff x="0" y="0"/>
            <a:chExt cx="891994" cy="493302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891994" cy="493302"/>
            </a:xfrm>
            <a:custGeom>
              <a:avLst/>
              <a:gdLst/>
              <a:ahLst/>
              <a:cxnLst/>
              <a:rect l="l" t="t" r="r" b="b"/>
              <a:pathLst>
                <a:path w="891994" h="493302">
                  <a:moveTo>
                    <a:pt x="891994" y="0"/>
                  </a:moveTo>
                  <a:lnTo>
                    <a:pt x="891994" y="493302"/>
                  </a:lnTo>
                  <a:lnTo>
                    <a:pt x="0" y="4933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C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891994" cy="5218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0.60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0425211" y="4594015"/>
            <a:ext cx="1804942" cy="809268"/>
            <a:chOff x="0" y="0"/>
            <a:chExt cx="950606" cy="426203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42893"/>
                  </a:moveTo>
                  <a:lnTo>
                    <a:pt x="950606" y="383310"/>
                  </a:lnTo>
                  <a:cubicBezTo>
                    <a:pt x="950606" y="394686"/>
                    <a:pt x="946087" y="405596"/>
                    <a:pt x="938043" y="413640"/>
                  </a:cubicBezTo>
                  <a:cubicBezTo>
                    <a:pt x="929999" y="421684"/>
                    <a:pt x="919089" y="426203"/>
                    <a:pt x="907713" y="426203"/>
                  </a:cubicBezTo>
                  <a:lnTo>
                    <a:pt x="42893" y="426203"/>
                  </a:lnTo>
                  <a:cubicBezTo>
                    <a:pt x="31517" y="426203"/>
                    <a:pt x="20607" y="421684"/>
                    <a:pt x="12563" y="413640"/>
                  </a:cubicBezTo>
                  <a:cubicBezTo>
                    <a:pt x="4519" y="405596"/>
                    <a:pt x="0" y="394686"/>
                    <a:pt x="0" y="383310"/>
                  </a:cubicBezTo>
                  <a:lnTo>
                    <a:pt x="0" y="42893"/>
                  </a:lnTo>
                  <a:cubicBezTo>
                    <a:pt x="0" y="31517"/>
                    <a:pt x="4519" y="20607"/>
                    <a:pt x="12563" y="12563"/>
                  </a:cubicBezTo>
                  <a:cubicBezTo>
                    <a:pt x="20607" y="4519"/>
                    <a:pt x="31517" y="0"/>
                    <a:pt x="42893" y="0"/>
                  </a:cubicBezTo>
                  <a:lnTo>
                    <a:pt x="907713" y="0"/>
                  </a:lnTo>
                  <a:cubicBezTo>
                    <a:pt x="931403" y="0"/>
                    <a:pt x="950606" y="19204"/>
                    <a:pt x="950606" y="4289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.....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0425211" y="4233548"/>
            <a:ext cx="1804942" cy="809268"/>
            <a:chOff x="0" y="0"/>
            <a:chExt cx="950606" cy="426203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42893"/>
                  </a:moveTo>
                  <a:lnTo>
                    <a:pt x="950606" y="383310"/>
                  </a:lnTo>
                  <a:cubicBezTo>
                    <a:pt x="950606" y="394686"/>
                    <a:pt x="946087" y="405596"/>
                    <a:pt x="938043" y="413640"/>
                  </a:cubicBezTo>
                  <a:cubicBezTo>
                    <a:pt x="929999" y="421684"/>
                    <a:pt x="919089" y="426203"/>
                    <a:pt x="907713" y="426203"/>
                  </a:cubicBezTo>
                  <a:lnTo>
                    <a:pt x="42893" y="426203"/>
                  </a:lnTo>
                  <a:cubicBezTo>
                    <a:pt x="31517" y="426203"/>
                    <a:pt x="20607" y="421684"/>
                    <a:pt x="12563" y="413640"/>
                  </a:cubicBezTo>
                  <a:cubicBezTo>
                    <a:pt x="4519" y="405596"/>
                    <a:pt x="0" y="394686"/>
                    <a:pt x="0" y="383310"/>
                  </a:cubicBezTo>
                  <a:lnTo>
                    <a:pt x="0" y="42893"/>
                  </a:lnTo>
                  <a:cubicBezTo>
                    <a:pt x="0" y="31517"/>
                    <a:pt x="4519" y="20607"/>
                    <a:pt x="12563" y="12563"/>
                  </a:cubicBezTo>
                  <a:cubicBezTo>
                    <a:pt x="20607" y="4519"/>
                    <a:pt x="31517" y="0"/>
                    <a:pt x="42893" y="0"/>
                  </a:cubicBezTo>
                  <a:lnTo>
                    <a:pt x="907713" y="0"/>
                  </a:lnTo>
                  <a:cubicBezTo>
                    <a:pt x="931403" y="0"/>
                    <a:pt x="950606" y="19204"/>
                    <a:pt x="950606" y="4289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0.05</a:t>
              </a:r>
            </a:p>
          </p:txBody>
        </p:sp>
      </p:grpSp>
      <p:sp>
        <p:nvSpPr>
          <p:cNvPr id="89" name="AutoShape 89"/>
          <p:cNvSpPr/>
          <p:nvPr/>
        </p:nvSpPr>
        <p:spPr>
          <a:xfrm>
            <a:off x="11744116" y="3989556"/>
            <a:ext cx="1484312" cy="1739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90" name="Group 90"/>
          <p:cNvGrpSpPr/>
          <p:nvPr/>
        </p:nvGrpSpPr>
        <p:grpSpPr>
          <a:xfrm>
            <a:off x="9782194" y="3325630"/>
            <a:ext cx="1286033" cy="647084"/>
            <a:chOff x="0" y="0"/>
            <a:chExt cx="847073" cy="426203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847073" cy="426203"/>
            </a:xfrm>
            <a:custGeom>
              <a:avLst/>
              <a:gdLst/>
              <a:ahLst/>
              <a:cxnLst/>
              <a:rect l="l" t="t" r="r" b="b"/>
              <a:pathLst>
                <a:path w="847073" h="426203">
                  <a:moveTo>
                    <a:pt x="847073" y="60200"/>
                  </a:moveTo>
                  <a:lnTo>
                    <a:pt x="847073" y="366003"/>
                  </a:lnTo>
                  <a:cubicBezTo>
                    <a:pt x="847073" y="381969"/>
                    <a:pt x="840731" y="397281"/>
                    <a:pt x="829441" y="408570"/>
                  </a:cubicBezTo>
                  <a:cubicBezTo>
                    <a:pt x="818151" y="419860"/>
                    <a:pt x="802839" y="426203"/>
                    <a:pt x="786873" y="426203"/>
                  </a:cubicBezTo>
                  <a:lnTo>
                    <a:pt x="60200" y="426203"/>
                  </a:lnTo>
                  <a:cubicBezTo>
                    <a:pt x="44234" y="426203"/>
                    <a:pt x="28922" y="419860"/>
                    <a:pt x="17632" y="408570"/>
                  </a:cubicBezTo>
                  <a:cubicBezTo>
                    <a:pt x="6342" y="397281"/>
                    <a:pt x="0" y="381969"/>
                    <a:pt x="0" y="366003"/>
                  </a:cubicBezTo>
                  <a:lnTo>
                    <a:pt x="0" y="60200"/>
                  </a:lnTo>
                  <a:cubicBezTo>
                    <a:pt x="0" y="44234"/>
                    <a:pt x="6342" y="28922"/>
                    <a:pt x="17632" y="17632"/>
                  </a:cubicBezTo>
                  <a:cubicBezTo>
                    <a:pt x="28922" y="6342"/>
                    <a:pt x="44234" y="0"/>
                    <a:pt x="60200" y="0"/>
                  </a:cubicBezTo>
                  <a:lnTo>
                    <a:pt x="786873" y="0"/>
                  </a:lnTo>
                  <a:cubicBezTo>
                    <a:pt x="802839" y="0"/>
                    <a:pt x="818151" y="6342"/>
                    <a:pt x="829441" y="17632"/>
                  </a:cubicBezTo>
                  <a:cubicBezTo>
                    <a:pt x="840731" y="28922"/>
                    <a:pt x="847073" y="44234"/>
                    <a:pt x="847073" y="60200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-38100"/>
              <a:ext cx="847073" cy="464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r>
                <a:rPr lang="en-US" sz="1300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Softmax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13576672" y="3561774"/>
            <a:ext cx="2748866" cy="849798"/>
            <a:chOff x="0" y="0"/>
            <a:chExt cx="1447741" cy="447548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1447741" cy="447548"/>
            </a:xfrm>
            <a:custGeom>
              <a:avLst/>
              <a:gdLst/>
              <a:ahLst/>
              <a:cxnLst/>
              <a:rect l="l" t="t" r="r" b="b"/>
              <a:pathLst>
                <a:path w="1447741" h="447548">
                  <a:moveTo>
                    <a:pt x="1447741" y="28164"/>
                  </a:moveTo>
                  <a:lnTo>
                    <a:pt x="1447741" y="419384"/>
                  </a:lnTo>
                  <a:cubicBezTo>
                    <a:pt x="1447741" y="434938"/>
                    <a:pt x="1435132" y="447548"/>
                    <a:pt x="1419577" y="447548"/>
                  </a:cubicBezTo>
                  <a:lnTo>
                    <a:pt x="28164" y="447548"/>
                  </a:lnTo>
                  <a:cubicBezTo>
                    <a:pt x="20694" y="447548"/>
                    <a:pt x="13531" y="444581"/>
                    <a:pt x="8249" y="439299"/>
                  </a:cubicBezTo>
                  <a:cubicBezTo>
                    <a:pt x="2967" y="434017"/>
                    <a:pt x="0" y="426853"/>
                    <a:pt x="0" y="419384"/>
                  </a:cubicBezTo>
                  <a:lnTo>
                    <a:pt x="0" y="28164"/>
                  </a:lnTo>
                  <a:cubicBezTo>
                    <a:pt x="0" y="20694"/>
                    <a:pt x="2967" y="13531"/>
                    <a:pt x="8249" y="8249"/>
                  </a:cubicBezTo>
                  <a:cubicBezTo>
                    <a:pt x="13531" y="2967"/>
                    <a:pt x="20694" y="0"/>
                    <a:pt x="28164" y="0"/>
                  </a:cubicBezTo>
                  <a:lnTo>
                    <a:pt x="1419577" y="0"/>
                  </a:lnTo>
                  <a:cubicBezTo>
                    <a:pt x="1427047" y="0"/>
                    <a:pt x="1434210" y="2967"/>
                    <a:pt x="1439492" y="8249"/>
                  </a:cubicBezTo>
                  <a:cubicBezTo>
                    <a:pt x="1444774" y="13531"/>
                    <a:pt x="1447741" y="20694"/>
                    <a:pt x="1447741" y="2816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-47625"/>
              <a:ext cx="1447741" cy="495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i="1">
                  <a:solidFill>
                    <a:srgbClr val="000000"/>
                  </a:solidFill>
                  <a:latin typeface="Canva Sans 1 Italics"/>
                  <a:ea typeface="Canva Sans 1 Italics"/>
                  <a:cs typeface="Canva Sans 1 Italics"/>
                  <a:sym typeface="Canva Sans 1 Italics"/>
                </a:rPr>
                <a:t>Predicted Class: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3192178" y="3970813"/>
            <a:ext cx="3296489" cy="849798"/>
            <a:chOff x="0" y="0"/>
            <a:chExt cx="1736157" cy="447548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1736157" cy="447548"/>
            </a:xfrm>
            <a:custGeom>
              <a:avLst/>
              <a:gdLst/>
              <a:ahLst/>
              <a:cxnLst/>
              <a:rect l="l" t="t" r="r" b="b"/>
              <a:pathLst>
                <a:path w="1736157" h="447548">
                  <a:moveTo>
                    <a:pt x="1736157" y="23485"/>
                  </a:moveTo>
                  <a:lnTo>
                    <a:pt x="1736157" y="424062"/>
                  </a:lnTo>
                  <a:cubicBezTo>
                    <a:pt x="1736157" y="430291"/>
                    <a:pt x="1733683" y="436265"/>
                    <a:pt x="1729278" y="440669"/>
                  </a:cubicBezTo>
                  <a:cubicBezTo>
                    <a:pt x="1724874" y="445073"/>
                    <a:pt x="1718900" y="447548"/>
                    <a:pt x="1712672" y="447548"/>
                  </a:cubicBezTo>
                  <a:lnTo>
                    <a:pt x="23485" y="447548"/>
                  </a:lnTo>
                  <a:cubicBezTo>
                    <a:pt x="17257" y="447548"/>
                    <a:pt x="11283" y="445073"/>
                    <a:pt x="6879" y="440669"/>
                  </a:cubicBezTo>
                  <a:cubicBezTo>
                    <a:pt x="2474" y="436265"/>
                    <a:pt x="0" y="430291"/>
                    <a:pt x="0" y="424062"/>
                  </a:cubicBezTo>
                  <a:lnTo>
                    <a:pt x="0" y="23485"/>
                  </a:lnTo>
                  <a:cubicBezTo>
                    <a:pt x="0" y="17257"/>
                    <a:pt x="2474" y="11283"/>
                    <a:pt x="6879" y="6879"/>
                  </a:cubicBezTo>
                  <a:cubicBezTo>
                    <a:pt x="11283" y="2474"/>
                    <a:pt x="17257" y="0"/>
                    <a:pt x="23485" y="0"/>
                  </a:cubicBezTo>
                  <a:lnTo>
                    <a:pt x="1712672" y="0"/>
                  </a:lnTo>
                  <a:cubicBezTo>
                    <a:pt x="1718900" y="0"/>
                    <a:pt x="1724874" y="2474"/>
                    <a:pt x="1729278" y="6879"/>
                  </a:cubicBezTo>
                  <a:cubicBezTo>
                    <a:pt x="1733683" y="11283"/>
                    <a:pt x="1736157" y="17257"/>
                    <a:pt x="1736157" y="23485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47625"/>
              <a:ext cx="1736157" cy="495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i="1">
                  <a:solidFill>
                    <a:srgbClr val="000000"/>
                  </a:solidFill>
                  <a:latin typeface="Canva Sans 1 Italics"/>
                  <a:ea typeface="Canva Sans 1 Italics"/>
                  <a:cs typeface="Canva Sans 1 Italics"/>
                  <a:sym typeface="Canva Sans 1 Italics"/>
                </a:rPr>
                <a:t>MEL</a:t>
              </a:r>
            </a:p>
          </p:txBody>
        </p:sp>
      </p:grpSp>
      <p:grpSp>
        <p:nvGrpSpPr>
          <p:cNvPr id="99" name="Group 99"/>
          <p:cNvGrpSpPr/>
          <p:nvPr/>
        </p:nvGrpSpPr>
        <p:grpSpPr>
          <a:xfrm rot="-5400000">
            <a:off x="4112370" y="6761379"/>
            <a:ext cx="2330260" cy="2277644"/>
            <a:chOff x="0" y="0"/>
            <a:chExt cx="428782" cy="419100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428782" cy="419100"/>
            </a:xfrm>
            <a:custGeom>
              <a:avLst/>
              <a:gdLst/>
              <a:ahLst/>
              <a:cxnLst/>
              <a:rect l="l" t="t" r="r" b="b"/>
              <a:pathLst>
                <a:path w="428782" h="419100">
                  <a:moveTo>
                    <a:pt x="0" y="0"/>
                  </a:moveTo>
                  <a:lnTo>
                    <a:pt x="428782" y="0"/>
                  </a:lnTo>
                  <a:lnTo>
                    <a:pt x="325065" y="419100"/>
                  </a:lnTo>
                  <a:lnTo>
                    <a:pt x="103717" y="419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D9F7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127000" y="-38100"/>
              <a:ext cx="174782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4071476" y="7180033"/>
            <a:ext cx="2344845" cy="1359572"/>
            <a:chOff x="0" y="0"/>
            <a:chExt cx="996323" cy="577663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996323" cy="577663"/>
            </a:xfrm>
            <a:custGeom>
              <a:avLst/>
              <a:gdLst/>
              <a:ahLst/>
              <a:cxnLst/>
              <a:rect l="l" t="t" r="r" b="b"/>
              <a:pathLst>
                <a:path w="996323" h="577663">
                  <a:moveTo>
                    <a:pt x="996323" y="33017"/>
                  </a:moveTo>
                  <a:lnTo>
                    <a:pt x="996323" y="544647"/>
                  </a:lnTo>
                  <a:cubicBezTo>
                    <a:pt x="996323" y="562881"/>
                    <a:pt x="981541" y="577663"/>
                    <a:pt x="963307" y="577663"/>
                  </a:cubicBezTo>
                  <a:lnTo>
                    <a:pt x="33017" y="577663"/>
                  </a:lnTo>
                  <a:cubicBezTo>
                    <a:pt x="14782" y="577663"/>
                    <a:pt x="0" y="562881"/>
                    <a:pt x="0" y="544647"/>
                  </a:cubicBezTo>
                  <a:lnTo>
                    <a:pt x="0" y="33017"/>
                  </a:lnTo>
                  <a:cubicBezTo>
                    <a:pt x="0" y="14782"/>
                    <a:pt x="14782" y="0"/>
                    <a:pt x="33017" y="0"/>
                  </a:cubicBezTo>
                  <a:lnTo>
                    <a:pt x="963307" y="0"/>
                  </a:lnTo>
                  <a:cubicBezTo>
                    <a:pt x="972063" y="0"/>
                    <a:pt x="980461" y="3479"/>
                    <a:pt x="986653" y="9670"/>
                  </a:cubicBezTo>
                  <a:cubicBezTo>
                    <a:pt x="992845" y="15862"/>
                    <a:pt x="996323" y="24260"/>
                    <a:pt x="996323" y="3301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47625"/>
              <a:ext cx="996323" cy="62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Classifier</a:t>
              </a:r>
            </a:p>
          </p:txBody>
        </p:sp>
      </p:grpSp>
      <p:sp>
        <p:nvSpPr>
          <p:cNvPr id="105" name="Freeform 105"/>
          <p:cNvSpPr/>
          <p:nvPr/>
        </p:nvSpPr>
        <p:spPr>
          <a:xfrm>
            <a:off x="1028700" y="2995757"/>
            <a:ext cx="2533955" cy="1900466"/>
          </a:xfrm>
          <a:custGeom>
            <a:avLst/>
            <a:gdLst/>
            <a:ahLst/>
            <a:cxnLst/>
            <a:rect l="l" t="t" r="r" b="b"/>
            <a:pathLst>
              <a:path w="2533955" h="1900466">
                <a:moveTo>
                  <a:pt x="0" y="0"/>
                </a:moveTo>
                <a:lnTo>
                  <a:pt x="2533955" y="0"/>
                </a:lnTo>
                <a:lnTo>
                  <a:pt x="2533955" y="1900466"/>
                </a:lnTo>
                <a:lnTo>
                  <a:pt x="0" y="19004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6" name="Group 106"/>
          <p:cNvGrpSpPr/>
          <p:nvPr/>
        </p:nvGrpSpPr>
        <p:grpSpPr>
          <a:xfrm>
            <a:off x="1028700" y="4820611"/>
            <a:ext cx="2279639" cy="684692"/>
            <a:chOff x="0" y="0"/>
            <a:chExt cx="1110184" cy="333435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1110184" cy="333435"/>
            </a:xfrm>
            <a:custGeom>
              <a:avLst/>
              <a:gdLst/>
              <a:ahLst/>
              <a:cxnLst/>
              <a:rect l="l" t="t" r="r" b="b"/>
              <a:pathLst>
                <a:path w="1110184" h="333435">
                  <a:moveTo>
                    <a:pt x="1110184" y="33961"/>
                  </a:moveTo>
                  <a:lnTo>
                    <a:pt x="1110184" y="299474"/>
                  </a:lnTo>
                  <a:cubicBezTo>
                    <a:pt x="1110184" y="318230"/>
                    <a:pt x="1094979" y="333435"/>
                    <a:pt x="1076223" y="333435"/>
                  </a:cubicBezTo>
                  <a:lnTo>
                    <a:pt x="33961" y="333435"/>
                  </a:lnTo>
                  <a:cubicBezTo>
                    <a:pt x="24954" y="333435"/>
                    <a:pt x="16316" y="329857"/>
                    <a:pt x="9947" y="323488"/>
                  </a:cubicBezTo>
                  <a:cubicBezTo>
                    <a:pt x="3578" y="317119"/>
                    <a:pt x="0" y="308481"/>
                    <a:pt x="0" y="299474"/>
                  </a:cubicBezTo>
                  <a:lnTo>
                    <a:pt x="0" y="33961"/>
                  </a:lnTo>
                  <a:cubicBezTo>
                    <a:pt x="0" y="15205"/>
                    <a:pt x="15205" y="0"/>
                    <a:pt x="33961" y="0"/>
                  </a:cubicBezTo>
                  <a:lnTo>
                    <a:pt x="1076223" y="0"/>
                  </a:lnTo>
                  <a:cubicBezTo>
                    <a:pt x="1094979" y="0"/>
                    <a:pt x="1110184" y="15205"/>
                    <a:pt x="1110184" y="3396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0" y="-38100"/>
              <a:ext cx="1110184" cy="371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Input Image</a:t>
              </a:r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485226" y="1592199"/>
            <a:ext cx="4062679" cy="667098"/>
            <a:chOff x="0" y="0"/>
            <a:chExt cx="2292334" cy="376393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2292334" cy="376393"/>
            </a:xfrm>
            <a:custGeom>
              <a:avLst/>
              <a:gdLst/>
              <a:ahLst/>
              <a:cxnLst/>
              <a:rect l="l" t="t" r="r" b="b"/>
              <a:pathLst>
                <a:path w="2292334" h="376393">
                  <a:moveTo>
                    <a:pt x="2292334" y="19056"/>
                  </a:moveTo>
                  <a:lnTo>
                    <a:pt x="2292334" y="357337"/>
                  </a:lnTo>
                  <a:cubicBezTo>
                    <a:pt x="2292334" y="367861"/>
                    <a:pt x="2283803" y="376393"/>
                    <a:pt x="2273278" y="376393"/>
                  </a:cubicBezTo>
                  <a:lnTo>
                    <a:pt x="19056" y="376393"/>
                  </a:lnTo>
                  <a:cubicBezTo>
                    <a:pt x="8532" y="376393"/>
                    <a:pt x="0" y="367861"/>
                    <a:pt x="0" y="357337"/>
                  </a:cubicBezTo>
                  <a:lnTo>
                    <a:pt x="0" y="19056"/>
                  </a:lnTo>
                  <a:cubicBezTo>
                    <a:pt x="0" y="8532"/>
                    <a:pt x="8532" y="0"/>
                    <a:pt x="19056" y="0"/>
                  </a:cubicBezTo>
                  <a:lnTo>
                    <a:pt x="2273278" y="0"/>
                  </a:lnTo>
                  <a:cubicBezTo>
                    <a:pt x="2283803" y="0"/>
                    <a:pt x="2292334" y="8532"/>
                    <a:pt x="2292334" y="1905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0" y="-57150"/>
              <a:ext cx="2292334" cy="433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Standard Classifier</a:t>
              </a:r>
            </a:p>
          </p:txBody>
        </p:sp>
      </p:grpSp>
      <p:grpSp>
        <p:nvGrpSpPr>
          <p:cNvPr id="112" name="Group 112"/>
          <p:cNvGrpSpPr/>
          <p:nvPr/>
        </p:nvGrpSpPr>
        <p:grpSpPr>
          <a:xfrm>
            <a:off x="527991" y="5911722"/>
            <a:ext cx="7871503" cy="667098"/>
            <a:chOff x="0" y="0"/>
            <a:chExt cx="4441433" cy="376393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4441433" cy="376393"/>
            </a:xfrm>
            <a:custGeom>
              <a:avLst/>
              <a:gdLst/>
              <a:ahLst/>
              <a:cxnLst/>
              <a:rect l="l" t="t" r="r" b="b"/>
              <a:pathLst>
                <a:path w="4441433" h="376393">
                  <a:moveTo>
                    <a:pt x="4441433" y="9835"/>
                  </a:moveTo>
                  <a:lnTo>
                    <a:pt x="4441433" y="366558"/>
                  </a:lnTo>
                  <a:cubicBezTo>
                    <a:pt x="4441433" y="371990"/>
                    <a:pt x="4437029" y="376393"/>
                    <a:pt x="4431597" y="376393"/>
                  </a:cubicBezTo>
                  <a:lnTo>
                    <a:pt x="9835" y="376393"/>
                  </a:lnTo>
                  <a:cubicBezTo>
                    <a:pt x="4403" y="376393"/>
                    <a:pt x="0" y="371990"/>
                    <a:pt x="0" y="366558"/>
                  </a:cubicBezTo>
                  <a:lnTo>
                    <a:pt x="0" y="9835"/>
                  </a:lnTo>
                  <a:cubicBezTo>
                    <a:pt x="0" y="4403"/>
                    <a:pt x="4403" y="0"/>
                    <a:pt x="9835" y="0"/>
                  </a:cubicBezTo>
                  <a:lnTo>
                    <a:pt x="4431597" y="0"/>
                  </a:lnTo>
                  <a:cubicBezTo>
                    <a:pt x="4437029" y="0"/>
                    <a:pt x="4441433" y="4403"/>
                    <a:pt x="4441433" y="9835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0" y="-57150"/>
              <a:ext cx="4441433" cy="433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Standard Classifier + Conformal Prediction</a:t>
              </a:r>
            </a:p>
          </p:txBody>
        </p:sp>
      </p:grpSp>
      <p:sp>
        <p:nvSpPr>
          <p:cNvPr id="116" name="Freeform 5">
            <a:extLst>
              <a:ext uri="{FF2B5EF4-FFF2-40B4-BE49-F238E27FC236}">
                <a16:creationId xmlns:a16="http://schemas.microsoft.com/office/drawing/2014/main" id="{449F7530-07F7-2BD9-0134-BF553B568FD6}"/>
              </a:ext>
            </a:extLst>
          </p:cNvPr>
          <p:cNvSpPr/>
          <p:nvPr/>
        </p:nvSpPr>
        <p:spPr>
          <a:xfrm>
            <a:off x="794149" y="6384743"/>
            <a:ext cx="16327636" cy="3618354"/>
          </a:xfrm>
          <a:custGeom>
            <a:avLst/>
            <a:gdLst/>
            <a:ahLst/>
            <a:cxnLst/>
            <a:rect l="l" t="t" r="r" b="b"/>
            <a:pathLst>
              <a:path w="16974616" h="3661487">
                <a:moveTo>
                  <a:pt x="0" y="0"/>
                </a:moveTo>
                <a:lnTo>
                  <a:pt x="16974616" y="0"/>
                </a:lnTo>
                <a:lnTo>
                  <a:pt x="16974616" y="3661488"/>
                </a:lnTo>
                <a:lnTo>
                  <a:pt x="0" y="36614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239" b="-34197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56293"/>
            <a:ext cx="18288000" cy="910170"/>
            <a:chOff x="0" y="0"/>
            <a:chExt cx="4816593" cy="239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9715"/>
            </a:xfrm>
            <a:custGeom>
              <a:avLst/>
              <a:gdLst/>
              <a:ahLst/>
              <a:cxnLst/>
              <a:rect l="l" t="t" r="r" b="b"/>
              <a:pathLst>
                <a:path w="4816592" h="239715">
                  <a:moveTo>
                    <a:pt x="0" y="0"/>
                  </a:moveTo>
                  <a:lnTo>
                    <a:pt x="4816592" y="0"/>
                  </a:lnTo>
                  <a:lnTo>
                    <a:pt x="4816592" y="239715"/>
                  </a:lnTo>
                  <a:lnTo>
                    <a:pt x="0" y="239715"/>
                  </a:lnTo>
                  <a:close/>
                </a:path>
              </a:pathLst>
            </a:custGeom>
            <a:solidFill>
              <a:srgbClr val="4143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26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67108" y="386600"/>
            <a:ext cx="17542892" cy="73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Challenge in Imbalanced Medical Data</a:t>
            </a:r>
          </a:p>
        </p:txBody>
      </p:sp>
      <p:sp>
        <p:nvSpPr>
          <p:cNvPr id="6" name="Freeform 6"/>
          <p:cNvSpPr/>
          <p:nvPr/>
        </p:nvSpPr>
        <p:spPr>
          <a:xfrm>
            <a:off x="436622" y="2219867"/>
            <a:ext cx="17414756" cy="4706782"/>
          </a:xfrm>
          <a:custGeom>
            <a:avLst/>
            <a:gdLst/>
            <a:ahLst/>
            <a:cxnLst/>
            <a:rect l="l" t="t" r="r" b="b"/>
            <a:pathLst>
              <a:path w="17414756" h="4706782">
                <a:moveTo>
                  <a:pt x="0" y="0"/>
                </a:moveTo>
                <a:lnTo>
                  <a:pt x="17414756" y="0"/>
                </a:lnTo>
                <a:lnTo>
                  <a:pt x="17414756" y="4706782"/>
                </a:lnTo>
                <a:lnTo>
                  <a:pt x="0" y="47067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949" r="-586" b="-279"/>
            </a:stretch>
          </a:blipFill>
          <a:ln w="38100" cap="sq">
            <a:solidFill>
              <a:srgbClr val="737373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3035349" y="4148763"/>
            <a:ext cx="836269" cy="836269"/>
          </a:xfrm>
          <a:custGeom>
            <a:avLst/>
            <a:gdLst/>
            <a:ahLst/>
            <a:cxnLst/>
            <a:rect l="l" t="t" r="r" b="b"/>
            <a:pathLst>
              <a:path w="836269" h="836269">
                <a:moveTo>
                  <a:pt x="0" y="0"/>
                </a:moveTo>
                <a:lnTo>
                  <a:pt x="836270" y="0"/>
                </a:lnTo>
                <a:lnTo>
                  <a:pt x="836270" y="836269"/>
                </a:lnTo>
                <a:lnTo>
                  <a:pt x="0" y="8362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FFBD59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AutoShape 8"/>
          <p:cNvSpPr/>
          <p:nvPr/>
        </p:nvSpPr>
        <p:spPr>
          <a:xfrm>
            <a:off x="3453484" y="4985032"/>
            <a:ext cx="601657" cy="695399"/>
          </a:xfrm>
          <a:prstGeom prst="line">
            <a:avLst/>
          </a:prstGeom>
          <a:ln w="3810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3812321" y="4444456"/>
            <a:ext cx="851323" cy="838808"/>
          </a:xfrm>
          <a:custGeom>
            <a:avLst/>
            <a:gdLst/>
            <a:ahLst/>
            <a:cxnLst/>
            <a:rect l="l" t="t" r="r" b="b"/>
            <a:pathLst>
              <a:path w="851323" h="838808">
                <a:moveTo>
                  <a:pt x="0" y="0"/>
                </a:moveTo>
                <a:lnTo>
                  <a:pt x="851323" y="0"/>
                </a:lnTo>
                <a:lnTo>
                  <a:pt x="851323" y="838808"/>
                </a:lnTo>
                <a:lnTo>
                  <a:pt x="0" y="8388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686" r="-15686"/>
            </a:stretch>
          </a:blipFill>
          <a:ln w="38100" cap="sq">
            <a:solidFill>
              <a:srgbClr val="FFBD59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0" name="AutoShape 10"/>
          <p:cNvSpPr/>
          <p:nvPr/>
        </p:nvSpPr>
        <p:spPr>
          <a:xfrm>
            <a:off x="4237983" y="5283264"/>
            <a:ext cx="425661" cy="460823"/>
          </a:xfrm>
          <a:prstGeom prst="line">
            <a:avLst/>
          </a:prstGeom>
          <a:ln w="3810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4555018" y="4696771"/>
            <a:ext cx="839894" cy="811858"/>
          </a:xfrm>
          <a:custGeom>
            <a:avLst/>
            <a:gdLst/>
            <a:ahLst/>
            <a:cxnLst/>
            <a:rect l="l" t="t" r="r" b="b"/>
            <a:pathLst>
              <a:path w="839894" h="811858">
                <a:moveTo>
                  <a:pt x="0" y="0"/>
                </a:moveTo>
                <a:lnTo>
                  <a:pt x="839894" y="0"/>
                </a:lnTo>
                <a:lnTo>
                  <a:pt x="839894" y="811858"/>
                </a:lnTo>
                <a:lnTo>
                  <a:pt x="0" y="8118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543" r="-13339"/>
            </a:stretch>
          </a:blipFill>
          <a:ln w="38100" cap="sq">
            <a:solidFill>
              <a:srgbClr val="FF5757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2" name="AutoShape 12"/>
          <p:cNvSpPr/>
          <p:nvPr/>
        </p:nvSpPr>
        <p:spPr>
          <a:xfrm>
            <a:off x="4974965" y="5508629"/>
            <a:ext cx="330366" cy="307524"/>
          </a:xfrm>
          <a:prstGeom prst="line">
            <a:avLst/>
          </a:prstGeom>
          <a:ln w="38100" cap="flat">
            <a:solidFill>
              <a:srgbClr val="FF575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5305331" y="4863860"/>
            <a:ext cx="835443" cy="807420"/>
          </a:xfrm>
          <a:custGeom>
            <a:avLst/>
            <a:gdLst/>
            <a:ahLst/>
            <a:cxnLst/>
            <a:rect l="l" t="t" r="r" b="b"/>
            <a:pathLst>
              <a:path w="835443" h="807420">
                <a:moveTo>
                  <a:pt x="0" y="0"/>
                </a:moveTo>
                <a:lnTo>
                  <a:pt x="835443" y="0"/>
                </a:lnTo>
                <a:lnTo>
                  <a:pt x="835443" y="807420"/>
                </a:lnTo>
                <a:lnTo>
                  <a:pt x="0" y="8074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430" r="-14430"/>
            </a:stretch>
          </a:blipFill>
          <a:ln w="38100" cap="sq">
            <a:solidFill>
              <a:srgbClr val="FF5757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4" name="AutoShape 14"/>
          <p:cNvSpPr/>
          <p:nvPr/>
        </p:nvSpPr>
        <p:spPr>
          <a:xfrm>
            <a:off x="5723052" y="5671280"/>
            <a:ext cx="191635" cy="166719"/>
          </a:xfrm>
          <a:prstGeom prst="line">
            <a:avLst/>
          </a:prstGeom>
          <a:ln w="38100" cap="flat">
            <a:solidFill>
              <a:srgbClr val="FF575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5" name="AutoShape 15"/>
          <p:cNvSpPr/>
          <p:nvPr/>
        </p:nvSpPr>
        <p:spPr>
          <a:xfrm>
            <a:off x="11474895" y="5161856"/>
            <a:ext cx="297403" cy="169775"/>
          </a:xfrm>
          <a:prstGeom prst="line">
            <a:avLst/>
          </a:prstGeom>
          <a:ln w="3810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0108836" y="4112421"/>
            <a:ext cx="921674" cy="921674"/>
          </a:xfrm>
          <a:custGeom>
            <a:avLst/>
            <a:gdLst/>
            <a:ahLst/>
            <a:cxnLst/>
            <a:rect l="l" t="t" r="r" b="b"/>
            <a:pathLst>
              <a:path w="921674" h="921674">
                <a:moveTo>
                  <a:pt x="0" y="0"/>
                </a:moveTo>
                <a:lnTo>
                  <a:pt x="921674" y="0"/>
                </a:lnTo>
                <a:lnTo>
                  <a:pt x="921674" y="921674"/>
                </a:lnTo>
                <a:lnTo>
                  <a:pt x="0" y="9216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38100" cap="sq">
            <a:solidFill>
              <a:srgbClr val="FF5757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1008922" y="4249238"/>
            <a:ext cx="931944" cy="912618"/>
          </a:xfrm>
          <a:custGeom>
            <a:avLst/>
            <a:gdLst/>
            <a:ahLst/>
            <a:cxnLst/>
            <a:rect l="l" t="t" r="r" b="b"/>
            <a:pathLst>
              <a:path w="931944" h="912618">
                <a:moveTo>
                  <a:pt x="0" y="0"/>
                </a:moveTo>
                <a:lnTo>
                  <a:pt x="931945" y="0"/>
                </a:lnTo>
                <a:lnTo>
                  <a:pt x="931945" y="912618"/>
                </a:lnTo>
                <a:lnTo>
                  <a:pt x="0" y="9126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058" b="-1058"/>
            </a:stretch>
          </a:blipFill>
          <a:ln w="38100" cap="sq">
            <a:solidFill>
              <a:srgbClr val="FF914D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8" name="AutoShape 18"/>
          <p:cNvSpPr/>
          <p:nvPr/>
        </p:nvSpPr>
        <p:spPr>
          <a:xfrm flipH="1">
            <a:off x="10334668" y="5034095"/>
            <a:ext cx="235005" cy="782059"/>
          </a:xfrm>
          <a:prstGeom prst="line">
            <a:avLst/>
          </a:prstGeom>
          <a:ln w="38100" cap="flat">
            <a:solidFill>
              <a:srgbClr val="FF575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4998572" y="4079768"/>
            <a:ext cx="905264" cy="905264"/>
          </a:xfrm>
          <a:custGeom>
            <a:avLst/>
            <a:gdLst/>
            <a:ahLst/>
            <a:cxnLst/>
            <a:rect l="l" t="t" r="r" b="b"/>
            <a:pathLst>
              <a:path w="905264" h="905264">
                <a:moveTo>
                  <a:pt x="0" y="0"/>
                </a:moveTo>
                <a:lnTo>
                  <a:pt x="905264" y="0"/>
                </a:lnTo>
                <a:lnTo>
                  <a:pt x="905264" y="905264"/>
                </a:lnTo>
                <a:lnTo>
                  <a:pt x="0" y="9052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38100" cap="sq">
            <a:solidFill>
              <a:srgbClr val="FFBD59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5903836" y="4231686"/>
            <a:ext cx="930170" cy="930170"/>
          </a:xfrm>
          <a:custGeom>
            <a:avLst/>
            <a:gdLst/>
            <a:ahLst/>
            <a:cxnLst/>
            <a:rect l="l" t="t" r="r" b="b"/>
            <a:pathLst>
              <a:path w="930170" h="930170">
                <a:moveTo>
                  <a:pt x="0" y="0"/>
                </a:moveTo>
                <a:lnTo>
                  <a:pt x="930170" y="0"/>
                </a:lnTo>
                <a:lnTo>
                  <a:pt x="930170" y="930170"/>
                </a:lnTo>
                <a:lnTo>
                  <a:pt x="0" y="9301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38100" cap="sq">
            <a:solidFill>
              <a:srgbClr val="FF5757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16789689" y="4399966"/>
            <a:ext cx="931665" cy="931665"/>
          </a:xfrm>
          <a:custGeom>
            <a:avLst/>
            <a:gdLst/>
            <a:ahLst/>
            <a:cxnLst/>
            <a:rect l="l" t="t" r="r" b="b"/>
            <a:pathLst>
              <a:path w="931665" h="931665">
                <a:moveTo>
                  <a:pt x="0" y="0"/>
                </a:moveTo>
                <a:lnTo>
                  <a:pt x="931665" y="0"/>
                </a:lnTo>
                <a:lnTo>
                  <a:pt x="931665" y="931665"/>
                </a:lnTo>
                <a:lnTo>
                  <a:pt x="0" y="9316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38100" cap="sq">
            <a:solidFill>
              <a:srgbClr val="FFBD59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2" name="AutoShape 22"/>
          <p:cNvSpPr/>
          <p:nvPr/>
        </p:nvSpPr>
        <p:spPr>
          <a:xfrm flipH="1">
            <a:off x="15430761" y="4985032"/>
            <a:ext cx="20443" cy="643252"/>
          </a:xfrm>
          <a:prstGeom prst="line">
            <a:avLst/>
          </a:prstGeom>
          <a:ln w="3810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3" name="AutoShape 23"/>
          <p:cNvSpPr/>
          <p:nvPr/>
        </p:nvSpPr>
        <p:spPr>
          <a:xfrm>
            <a:off x="17255522" y="5331631"/>
            <a:ext cx="349582" cy="176998"/>
          </a:xfrm>
          <a:prstGeom prst="line">
            <a:avLst/>
          </a:prstGeom>
          <a:ln w="3810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4" name="AutoShape 24"/>
          <p:cNvSpPr/>
          <p:nvPr/>
        </p:nvSpPr>
        <p:spPr>
          <a:xfrm>
            <a:off x="16368921" y="5161856"/>
            <a:ext cx="140206" cy="654297"/>
          </a:xfrm>
          <a:prstGeom prst="line">
            <a:avLst/>
          </a:prstGeom>
          <a:ln w="38100" cap="flat">
            <a:solidFill>
              <a:srgbClr val="FF575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2426449" y="7103735"/>
            <a:ext cx="2177285" cy="480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lang="en-US" sz="2850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Skin Lesions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750479" y="7103735"/>
            <a:ext cx="3511607" cy="480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lang="en-US" sz="2850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Diabetic Foot Ulcer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352758" y="7103735"/>
            <a:ext cx="3768523" cy="480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lang="en-US" sz="2850" b="1">
                <a:solidFill>
                  <a:srgbClr val="000000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Diabetic Retinopathy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2583135" y="8247252"/>
            <a:ext cx="13110838" cy="1139874"/>
            <a:chOff x="0" y="0"/>
            <a:chExt cx="5041137" cy="43827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041137" cy="438270"/>
            </a:xfrm>
            <a:custGeom>
              <a:avLst/>
              <a:gdLst/>
              <a:ahLst/>
              <a:cxnLst/>
              <a:rect l="l" t="t" r="r" b="b"/>
              <a:pathLst>
                <a:path w="5041137" h="438270">
                  <a:moveTo>
                    <a:pt x="5041137" y="15943"/>
                  </a:moveTo>
                  <a:lnTo>
                    <a:pt x="5041137" y="422326"/>
                  </a:lnTo>
                  <a:cubicBezTo>
                    <a:pt x="5041137" y="426555"/>
                    <a:pt x="5039457" y="430610"/>
                    <a:pt x="5036467" y="433600"/>
                  </a:cubicBezTo>
                  <a:cubicBezTo>
                    <a:pt x="5033477" y="436590"/>
                    <a:pt x="5029422" y="438270"/>
                    <a:pt x="5025193" y="438270"/>
                  </a:cubicBezTo>
                  <a:lnTo>
                    <a:pt x="15943" y="438270"/>
                  </a:lnTo>
                  <a:cubicBezTo>
                    <a:pt x="11715" y="438270"/>
                    <a:pt x="7660" y="436590"/>
                    <a:pt x="4670" y="433600"/>
                  </a:cubicBezTo>
                  <a:cubicBezTo>
                    <a:pt x="1680" y="430610"/>
                    <a:pt x="0" y="426555"/>
                    <a:pt x="0" y="422326"/>
                  </a:cubicBezTo>
                  <a:lnTo>
                    <a:pt x="0" y="15943"/>
                  </a:lnTo>
                  <a:cubicBezTo>
                    <a:pt x="0" y="11715"/>
                    <a:pt x="1680" y="7660"/>
                    <a:pt x="4670" y="4670"/>
                  </a:cubicBezTo>
                  <a:cubicBezTo>
                    <a:pt x="7660" y="1680"/>
                    <a:pt x="11715" y="0"/>
                    <a:pt x="15943" y="0"/>
                  </a:cubicBezTo>
                  <a:lnTo>
                    <a:pt x="5025193" y="0"/>
                  </a:lnTo>
                  <a:cubicBezTo>
                    <a:pt x="5029422" y="0"/>
                    <a:pt x="5033477" y="1680"/>
                    <a:pt x="5036467" y="4670"/>
                  </a:cubicBezTo>
                  <a:cubicBezTo>
                    <a:pt x="5039457" y="7660"/>
                    <a:pt x="5041137" y="11715"/>
                    <a:pt x="5041137" y="15943"/>
                  </a:cubicBezTo>
                  <a:close/>
                </a:path>
              </a:pathLst>
            </a:custGeom>
            <a:solidFill>
              <a:srgbClr val="F4D4C1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5041137" cy="4858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Not all classes are equally represented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8"/>
          <p:cNvGrpSpPr/>
          <p:nvPr/>
        </p:nvGrpSpPr>
        <p:grpSpPr>
          <a:xfrm>
            <a:off x="12228323" y="3986070"/>
            <a:ext cx="3434564" cy="1222224"/>
            <a:chOff x="0" y="0"/>
            <a:chExt cx="904577" cy="32190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04577" cy="321903"/>
            </a:xfrm>
            <a:custGeom>
              <a:avLst/>
              <a:gdLst/>
              <a:ahLst/>
              <a:cxnLst/>
              <a:rect l="l" t="t" r="r" b="b"/>
              <a:pathLst>
                <a:path w="904577" h="321903">
                  <a:moveTo>
                    <a:pt x="67624" y="0"/>
                  </a:moveTo>
                  <a:lnTo>
                    <a:pt x="836953" y="0"/>
                  </a:lnTo>
                  <a:cubicBezTo>
                    <a:pt x="874300" y="0"/>
                    <a:pt x="904577" y="30276"/>
                    <a:pt x="904577" y="67624"/>
                  </a:cubicBezTo>
                  <a:lnTo>
                    <a:pt x="904577" y="254279"/>
                  </a:lnTo>
                  <a:cubicBezTo>
                    <a:pt x="904577" y="291627"/>
                    <a:pt x="874300" y="321903"/>
                    <a:pt x="836953" y="321903"/>
                  </a:cubicBezTo>
                  <a:lnTo>
                    <a:pt x="67624" y="321903"/>
                  </a:lnTo>
                  <a:cubicBezTo>
                    <a:pt x="30276" y="321903"/>
                    <a:pt x="0" y="291627"/>
                    <a:pt x="0" y="254279"/>
                  </a:cubicBezTo>
                  <a:lnTo>
                    <a:pt x="0" y="67624"/>
                  </a:lnTo>
                  <a:cubicBezTo>
                    <a:pt x="0" y="30276"/>
                    <a:pt x="30276" y="0"/>
                    <a:pt x="67624" y="0"/>
                  </a:cubicBezTo>
                  <a:close/>
                </a:path>
              </a:pathLst>
            </a:custGeom>
            <a:ln w="28575" cap="rnd">
              <a:solidFill>
                <a:srgbClr val="B4B4B4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904577" cy="350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800865" y="3368837"/>
            <a:ext cx="2487772" cy="760147"/>
            <a:chOff x="0" y="0"/>
            <a:chExt cx="1638624" cy="500671"/>
          </a:xfrm>
        </p:grpSpPr>
        <p:sp>
          <p:nvSpPr>
            <p:cNvPr id="53" name="TextBox 53"/>
            <p:cNvSpPr txBox="1"/>
            <p:nvPr/>
          </p:nvSpPr>
          <p:spPr>
            <a:xfrm>
              <a:off x="0" y="-28575"/>
              <a:ext cx="1638624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Prediction set</a:t>
              </a:r>
            </a:p>
          </p:txBody>
        </p:sp>
        <p:sp>
          <p:nvSpPr>
            <p:cNvPr id="52" name="Freeform 52"/>
            <p:cNvSpPr/>
            <p:nvPr/>
          </p:nvSpPr>
          <p:spPr>
            <a:xfrm>
              <a:off x="0" y="0"/>
              <a:ext cx="1638624" cy="500672"/>
            </a:xfrm>
            <a:custGeom>
              <a:avLst/>
              <a:gdLst/>
              <a:ahLst/>
              <a:cxnLst/>
              <a:rect l="l" t="t" r="r" b="b"/>
              <a:pathLst>
                <a:path w="1638624" h="500672">
                  <a:moveTo>
                    <a:pt x="1638624" y="31120"/>
                  </a:moveTo>
                  <a:lnTo>
                    <a:pt x="1638624" y="469552"/>
                  </a:lnTo>
                  <a:cubicBezTo>
                    <a:pt x="1638624" y="477805"/>
                    <a:pt x="1635345" y="485721"/>
                    <a:pt x="1629509" y="491557"/>
                  </a:cubicBezTo>
                  <a:cubicBezTo>
                    <a:pt x="1623673" y="497393"/>
                    <a:pt x="1615758" y="500672"/>
                    <a:pt x="1607504" y="500672"/>
                  </a:cubicBezTo>
                  <a:lnTo>
                    <a:pt x="31120" y="500672"/>
                  </a:lnTo>
                  <a:cubicBezTo>
                    <a:pt x="22866" y="500672"/>
                    <a:pt x="14951" y="497393"/>
                    <a:pt x="9115" y="491557"/>
                  </a:cubicBezTo>
                  <a:cubicBezTo>
                    <a:pt x="3279" y="485721"/>
                    <a:pt x="0" y="477805"/>
                    <a:pt x="0" y="469552"/>
                  </a:cubicBezTo>
                  <a:lnTo>
                    <a:pt x="0" y="31120"/>
                  </a:lnTo>
                  <a:cubicBezTo>
                    <a:pt x="0" y="22866"/>
                    <a:pt x="3279" y="14951"/>
                    <a:pt x="9115" y="9115"/>
                  </a:cubicBezTo>
                  <a:cubicBezTo>
                    <a:pt x="14951" y="3279"/>
                    <a:pt x="22866" y="0"/>
                    <a:pt x="31120" y="0"/>
                  </a:cubicBezTo>
                  <a:lnTo>
                    <a:pt x="1607504" y="0"/>
                  </a:lnTo>
                  <a:cubicBezTo>
                    <a:pt x="1615758" y="0"/>
                    <a:pt x="1623673" y="3279"/>
                    <a:pt x="1629509" y="9115"/>
                  </a:cubicBezTo>
                  <a:cubicBezTo>
                    <a:pt x="1635345" y="14951"/>
                    <a:pt x="1638624" y="22866"/>
                    <a:pt x="1638624" y="31120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2228323" y="4205560"/>
            <a:ext cx="3364486" cy="760147"/>
            <a:chOff x="0" y="0"/>
            <a:chExt cx="2216091" cy="500671"/>
          </a:xfrm>
        </p:grpSpPr>
        <p:sp>
          <p:nvSpPr>
            <p:cNvPr id="56" name="TextBox 56"/>
            <p:cNvSpPr txBox="1"/>
            <p:nvPr/>
          </p:nvSpPr>
          <p:spPr>
            <a:xfrm>
              <a:off x="0" y="-28575"/>
              <a:ext cx="2216091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{Class A, Class B, Class C}</a:t>
              </a:r>
            </a:p>
          </p:txBody>
        </p:sp>
        <p:sp>
          <p:nvSpPr>
            <p:cNvPr id="55" name="Freeform 55"/>
            <p:cNvSpPr/>
            <p:nvPr/>
          </p:nvSpPr>
          <p:spPr>
            <a:xfrm>
              <a:off x="0" y="0"/>
              <a:ext cx="2216091" cy="500672"/>
            </a:xfrm>
            <a:custGeom>
              <a:avLst/>
              <a:gdLst/>
              <a:ahLst/>
              <a:cxnLst/>
              <a:rect l="l" t="t" r="r" b="b"/>
              <a:pathLst>
                <a:path w="2216091" h="500672">
                  <a:moveTo>
                    <a:pt x="2216091" y="23011"/>
                  </a:moveTo>
                  <a:lnTo>
                    <a:pt x="2216091" y="477661"/>
                  </a:lnTo>
                  <a:cubicBezTo>
                    <a:pt x="2216091" y="490369"/>
                    <a:pt x="2205789" y="500672"/>
                    <a:pt x="2193080" y="500672"/>
                  </a:cubicBezTo>
                  <a:lnTo>
                    <a:pt x="23011" y="500672"/>
                  </a:lnTo>
                  <a:cubicBezTo>
                    <a:pt x="10302" y="500672"/>
                    <a:pt x="0" y="490369"/>
                    <a:pt x="0" y="477661"/>
                  </a:cubicBezTo>
                  <a:lnTo>
                    <a:pt x="0" y="23011"/>
                  </a:lnTo>
                  <a:cubicBezTo>
                    <a:pt x="0" y="10302"/>
                    <a:pt x="10302" y="0"/>
                    <a:pt x="23011" y="0"/>
                  </a:cubicBezTo>
                  <a:lnTo>
                    <a:pt x="2193080" y="0"/>
                  </a:lnTo>
                  <a:cubicBezTo>
                    <a:pt x="2205789" y="0"/>
                    <a:pt x="2216091" y="10302"/>
                    <a:pt x="2216091" y="2301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1" name="Freeform 49">
            <a:extLst>
              <a:ext uri="{FF2B5EF4-FFF2-40B4-BE49-F238E27FC236}">
                <a16:creationId xmlns:a16="http://schemas.microsoft.com/office/drawing/2014/main" id="{E6389A82-5D38-10DB-3D3D-CAD76C871A4E}"/>
              </a:ext>
            </a:extLst>
          </p:cNvPr>
          <p:cNvSpPr/>
          <p:nvPr/>
        </p:nvSpPr>
        <p:spPr>
          <a:xfrm>
            <a:off x="12247957" y="2575661"/>
            <a:ext cx="3434564" cy="3670528"/>
          </a:xfrm>
          <a:custGeom>
            <a:avLst/>
            <a:gdLst/>
            <a:ahLst/>
            <a:cxnLst/>
            <a:rect l="l" t="t" r="r" b="b"/>
            <a:pathLst>
              <a:path w="904577" h="966723">
                <a:moveTo>
                  <a:pt x="67624" y="0"/>
                </a:moveTo>
                <a:lnTo>
                  <a:pt x="836953" y="0"/>
                </a:lnTo>
                <a:cubicBezTo>
                  <a:pt x="874300" y="0"/>
                  <a:pt x="904577" y="30276"/>
                  <a:pt x="904577" y="67624"/>
                </a:cubicBezTo>
                <a:lnTo>
                  <a:pt x="904577" y="899099"/>
                </a:lnTo>
                <a:cubicBezTo>
                  <a:pt x="904577" y="936447"/>
                  <a:pt x="874300" y="966723"/>
                  <a:pt x="836953" y="966723"/>
                </a:cubicBezTo>
                <a:lnTo>
                  <a:pt x="67624" y="966723"/>
                </a:lnTo>
                <a:cubicBezTo>
                  <a:pt x="49689" y="966723"/>
                  <a:pt x="32488" y="959599"/>
                  <a:pt x="19806" y="946917"/>
                </a:cubicBezTo>
                <a:cubicBezTo>
                  <a:pt x="7125" y="934235"/>
                  <a:pt x="0" y="917034"/>
                  <a:pt x="0" y="899099"/>
                </a:cubicBezTo>
                <a:lnTo>
                  <a:pt x="0" y="67624"/>
                </a:lnTo>
                <a:cubicBezTo>
                  <a:pt x="0" y="30276"/>
                  <a:pt x="30276" y="0"/>
                  <a:pt x="67624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B4B4B4"/>
            </a:solidFill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2"/>
          <p:cNvGrpSpPr/>
          <p:nvPr/>
        </p:nvGrpSpPr>
        <p:grpSpPr>
          <a:xfrm>
            <a:off x="0" y="356293"/>
            <a:ext cx="18288000" cy="910170"/>
            <a:chOff x="0" y="0"/>
            <a:chExt cx="4816593" cy="239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9715"/>
            </a:xfrm>
            <a:custGeom>
              <a:avLst/>
              <a:gdLst/>
              <a:ahLst/>
              <a:cxnLst/>
              <a:rect l="l" t="t" r="r" b="b"/>
              <a:pathLst>
                <a:path w="4816592" h="239715">
                  <a:moveTo>
                    <a:pt x="0" y="0"/>
                  </a:moveTo>
                  <a:lnTo>
                    <a:pt x="4816592" y="0"/>
                  </a:lnTo>
                  <a:lnTo>
                    <a:pt x="4816592" y="239715"/>
                  </a:lnTo>
                  <a:lnTo>
                    <a:pt x="0" y="239715"/>
                  </a:lnTo>
                  <a:close/>
                </a:path>
              </a:pathLst>
            </a:custGeom>
            <a:solidFill>
              <a:srgbClr val="4143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26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3807590" y="3511427"/>
            <a:ext cx="2330260" cy="2277644"/>
            <a:chOff x="0" y="0"/>
            <a:chExt cx="428782" cy="419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8782" cy="419100"/>
            </a:xfrm>
            <a:custGeom>
              <a:avLst/>
              <a:gdLst/>
              <a:ahLst/>
              <a:cxnLst/>
              <a:rect l="l" t="t" r="r" b="b"/>
              <a:pathLst>
                <a:path w="428782" h="419100">
                  <a:moveTo>
                    <a:pt x="0" y="0"/>
                  </a:moveTo>
                  <a:lnTo>
                    <a:pt x="428782" y="0"/>
                  </a:lnTo>
                  <a:lnTo>
                    <a:pt x="325065" y="419100"/>
                  </a:lnTo>
                  <a:lnTo>
                    <a:pt x="103717" y="419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D9F7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38100"/>
              <a:ext cx="174782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766697" y="3930081"/>
            <a:ext cx="2344845" cy="1359572"/>
            <a:chOff x="0" y="0"/>
            <a:chExt cx="996323" cy="5776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96323" cy="577663"/>
            </a:xfrm>
            <a:custGeom>
              <a:avLst/>
              <a:gdLst/>
              <a:ahLst/>
              <a:cxnLst/>
              <a:rect l="l" t="t" r="r" b="b"/>
              <a:pathLst>
                <a:path w="996323" h="577663">
                  <a:moveTo>
                    <a:pt x="996323" y="33017"/>
                  </a:moveTo>
                  <a:lnTo>
                    <a:pt x="996323" y="544647"/>
                  </a:lnTo>
                  <a:cubicBezTo>
                    <a:pt x="996323" y="562881"/>
                    <a:pt x="981541" y="577663"/>
                    <a:pt x="963307" y="577663"/>
                  </a:cubicBezTo>
                  <a:lnTo>
                    <a:pt x="33017" y="577663"/>
                  </a:lnTo>
                  <a:cubicBezTo>
                    <a:pt x="14782" y="577663"/>
                    <a:pt x="0" y="562881"/>
                    <a:pt x="0" y="544647"/>
                  </a:cubicBezTo>
                  <a:lnTo>
                    <a:pt x="0" y="33017"/>
                  </a:lnTo>
                  <a:cubicBezTo>
                    <a:pt x="0" y="14782"/>
                    <a:pt x="14782" y="0"/>
                    <a:pt x="33017" y="0"/>
                  </a:cubicBezTo>
                  <a:lnTo>
                    <a:pt x="963307" y="0"/>
                  </a:lnTo>
                  <a:cubicBezTo>
                    <a:pt x="972063" y="0"/>
                    <a:pt x="980461" y="3479"/>
                    <a:pt x="986653" y="9670"/>
                  </a:cubicBezTo>
                  <a:cubicBezTo>
                    <a:pt x="992845" y="15862"/>
                    <a:pt x="996323" y="24260"/>
                    <a:pt x="996323" y="3301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996323" cy="62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Classifier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 flipV="1">
            <a:off x="3264210" y="4650249"/>
            <a:ext cx="569689" cy="0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/>
          <p:nvPr/>
        </p:nvGrpSpPr>
        <p:grpSpPr>
          <a:xfrm>
            <a:off x="7214336" y="2926113"/>
            <a:ext cx="886208" cy="3076077"/>
            <a:chOff x="0" y="0"/>
            <a:chExt cx="368504" cy="12790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8504" cy="1279058"/>
            </a:xfrm>
            <a:custGeom>
              <a:avLst/>
              <a:gdLst/>
              <a:ahLst/>
              <a:cxnLst/>
              <a:rect l="l" t="t" r="r" b="b"/>
              <a:pathLst>
                <a:path w="368504" h="1279058">
                  <a:moveTo>
                    <a:pt x="368504" y="96096"/>
                  </a:moveTo>
                  <a:lnTo>
                    <a:pt x="368504" y="1182962"/>
                  </a:lnTo>
                  <a:cubicBezTo>
                    <a:pt x="368504" y="1236035"/>
                    <a:pt x="325480" y="1279058"/>
                    <a:pt x="272408" y="1279058"/>
                  </a:cubicBezTo>
                  <a:lnTo>
                    <a:pt x="96096" y="1279058"/>
                  </a:lnTo>
                  <a:cubicBezTo>
                    <a:pt x="43024" y="1279058"/>
                    <a:pt x="0" y="1236035"/>
                    <a:pt x="0" y="1182962"/>
                  </a:cubicBezTo>
                  <a:lnTo>
                    <a:pt x="0" y="96096"/>
                  </a:lnTo>
                  <a:cubicBezTo>
                    <a:pt x="0" y="43024"/>
                    <a:pt x="43024" y="0"/>
                    <a:pt x="96096" y="0"/>
                  </a:cubicBezTo>
                  <a:lnTo>
                    <a:pt x="272408" y="0"/>
                  </a:lnTo>
                  <a:cubicBezTo>
                    <a:pt x="325480" y="0"/>
                    <a:pt x="368504" y="43024"/>
                    <a:pt x="368504" y="96096"/>
                  </a:cubicBezTo>
                  <a:close/>
                </a:path>
              </a:pathLst>
            </a:custGeom>
            <a:solidFill>
              <a:srgbClr val="F7F7F7"/>
            </a:solidFill>
            <a:ln w="19050" cap="sq">
              <a:solidFill>
                <a:srgbClr val="49474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368504" cy="1326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 flipV="1">
            <a:off x="6111542" y="4649499"/>
            <a:ext cx="1102794" cy="750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6" name="Group 16"/>
          <p:cNvGrpSpPr/>
          <p:nvPr/>
        </p:nvGrpSpPr>
        <p:grpSpPr>
          <a:xfrm>
            <a:off x="6413554" y="2147525"/>
            <a:ext cx="2487772" cy="760147"/>
            <a:chOff x="0" y="0"/>
            <a:chExt cx="1638624" cy="50067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38624" cy="500672"/>
            </a:xfrm>
            <a:custGeom>
              <a:avLst/>
              <a:gdLst/>
              <a:ahLst/>
              <a:cxnLst/>
              <a:rect l="l" t="t" r="r" b="b"/>
              <a:pathLst>
                <a:path w="1638624" h="500672">
                  <a:moveTo>
                    <a:pt x="1638624" y="31120"/>
                  </a:moveTo>
                  <a:lnTo>
                    <a:pt x="1638624" y="469552"/>
                  </a:lnTo>
                  <a:cubicBezTo>
                    <a:pt x="1638624" y="477805"/>
                    <a:pt x="1635345" y="485721"/>
                    <a:pt x="1629509" y="491557"/>
                  </a:cubicBezTo>
                  <a:cubicBezTo>
                    <a:pt x="1623673" y="497393"/>
                    <a:pt x="1615758" y="500672"/>
                    <a:pt x="1607504" y="500672"/>
                  </a:cubicBezTo>
                  <a:lnTo>
                    <a:pt x="31120" y="500672"/>
                  </a:lnTo>
                  <a:cubicBezTo>
                    <a:pt x="22866" y="500672"/>
                    <a:pt x="14951" y="497393"/>
                    <a:pt x="9115" y="491557"/>
                  </a:cubicBezTo>
                  <a:cubicBezTo>
                    <a:pt x="3279" y="485721"/>
                    <a:pt x="0" y="477805"/>
                    <a:pt x="0" y="469552"/>
                  </a:cubicBezTo>
                  <a:lnTo>
                    <a:pt x="0" y="31120"/>
                  </a:lnTo>
                  <a:cubicBezTo>
                    <a:pt x="0" y="22866"/>
                    <a:pt x="3279" y="14951"/>
                    <a:pt x="9115" y="9115"/>
                  </a:cubicBezTo>
                  <a:cubicBezTo>
                    <a:pt x="14951" y="3279"/>
                    <a:pt x="22866" y="0"/>
                    <a:pt x="31120" y="0"/>
                  </a:cubicBezTo>
                  <a:lnTo>
                    <a:pt x="1607504" y="0"/>
                  </a:lnTo>
                  <a:cubicBezTo>
                    <a:pt x="1615758" y="0"/>
                    <a:pt x="1623673" y="3279"/>
                    <a:pt x="1629509" y="9115"/>
                  </a:cubicBezTo>
                  <a:cubicBezTo>
                    <a:pt x="1635345" y="14951"/>
                    <a:pt x="1638624" y="22866"/>
                    <a:pt x="1638624" y="31120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1638624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Class probabilities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54969" y="2813170"/>
            <a:ext cx="1804942" cy="809268"/>
            <a:chOff x="0" y="0"/>
            <a:chExt cx="950606" cy="4262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42893"/>
                  </a:moveTo>
                  <a:lnTo>
                    <a:pt x="950606" y="383310"/>
                  </a:lnTo>
                  <a:cubicBezTo>
                    <a:pt x="950606" y="394686"/>
                    <a:pt x="946087" y="405596"/>
                    <a:pt x="938043" y="413640"/>
                  </a:cubicBezTo>
                  <a:cubicBezTo>
                    <a:pt x="929999" y="421684"/>
                    <a:pt x="919089" y="426203"/>
                    <a:pt x="907713" y="426203"/>
                  </a:cubicBezTo>
                  <a:lnTo>
                    <a:pt x="42893" y="426203"/>
                  </a:lnTo>
                  <a:cubicBezTo>
                    <a:pt x="31517" y="426203"/>
                    <a:pt x="20607" y="421684"/>
                    <a:pt x="12563" y="413640"/>
                  </a:cubicBezTo>
                  <a:cubicBezTo>
                    <a:pt x="4519" y="405596"/>
                    <a:pt x="0" y="394686"/>
                    <a:pt x="0" y="383310"/>
                  </a:cubicBezTo>
                  <a:lnTo>
                    <a:pt x="0" y="42893"/>
                  </a:lnTo>
                  <a:cubicBezTo>
                    <a:pt x="0" y="31517"/>
                    <a:pt x="4519" y="20607"/>
                    <a:pt x="12563" y="12563"/>
                  </a:cubicBezTo>
                  <a:cubicBezTo>
                    <a:pt x="20607" y="4519"/>
                    <a:pt x="31517" y="0"/>
                    <a:pt x="42893" y="0"/>
                  </a:cubicBezTo>
                  <a:lnTo>
                    <a:pt x="907713" y="0"/>
                  </a:lnTo>
                  <a:cubicBezTo>
                    <a:pt x="931403" y="0"/>
                    <a:pt x="950606" y="19204"/>
                    <a:pt x="950606" y="4289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0.02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54969" y="3323586"/>
            <a:ext cx="1804942" cy="809268"/>
            <a:chOff x="0" y="0"/>
            <a:chExt cx="950606" cy="42620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42893"/>
                  </a:moveTo>
                  <a:lnTo>
                    <a:pt x="950606" y="383310"/>
                  </a:lnTo>
                  <a:cubicBezTo>
                    <a:pt x="950606" y="394686"/>
                    <a:pt x="946087" y="405596"/>
                    <a:pt x="938043" y="413640"/>
                  </a:cubicBezTo>
                  <a:cubicBezTo>
                    <a:pt x="929999" y="421684"/>
                    <a:pt x="919089" y="426203"/>
                    <a:pt x="907713" y="426203"/>
                  </a:cubicBezTo>
                  <a:lnTo>
                    <a:pt x="42893" y="426203"/>
                  </a:lnTo>
                  <a:cubicBezTo>
                    <a:pt x="31517" y="426203"/>
                    <a:pt x="20607" y="421684"/>
                    <a:pt x="12563" y="413640"/>
                  </a:cubicBezTo>
                  <a:cubicBezTo>
                    <a:pt x="4519" y="405596"/>
                    <a:pt x="0" y="394686"/>
                    <a:pt x="0" y="383310"/>
                  </a:cubicBezTo>
                  <a:lnTo>
                    <a:pt x="0" y="42893"/>
                  </a:lnTo>
                  <a:cubicBezTo>
                    <a:pt x="0" y="31517"/>
                    <a:pt x="4519" y="20607"/>
                    <a:pt x="12563" y="12563"/>
                  </a:cubicBezTo>
                  <a:cubicBezTo>
                    <a:pt x="20607" y="4519"/>
                    <a:pt x="31517" y="0"/>
                    <a:pt x="42893" y="0"/>
                  </a:cubicBezTo>
                  <a:lnTo>
                    <a:pt x="907713" y="0"/>
                  </a:lnTo>
                  <a:cubicBezTo>
                    <a:pt x="931403" y="0"/>
                    <a:pt x="950606" y="19204"/>
                    <a:pt x="950606" y="4289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0.10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754969" y="3867282"/>
            <a:ext cx="1804942" cy="809268"/>
            <a:chOff x="0" y="0"/>
            <a:chExt cx="950606" cy="42620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42893"/>
                  </a:moveTo>
                  <a:lnTo>
                    <a:pt x="950606" y="383310"/>
                  </a:lnTo>
                  <a:cubicBezTo>
                    <a:pt x="950606" y="394686"/>
                    <a:pt x="946087" y="405596"/>
                    <a:pt x="938043" y="413640"/>
                  </a:cubicBezTo>
                  <a:cubicBezTo>
                    <a:pt x="929999" y="421684"/>
                    <a:pt x="919089" y="426203"/>
                    <a:pt x="907713" y="426203"/>
                  </a:cubicBezTo>
                  <a:lnTo>
                    <a:pt x="42893" y="426203"/>
                  </a:lnTo>
                  <a:cubicBezTo>
                    <a:pt x="31517" y="426203"/>
                    <a:pt x="20607" y="421684"/>
                    <a:pt x="12563" y="413640"/>
                  </a:cubicBezTo>
                  <a:cubicBezTo>
                    <a:pt x="4519" y="405596"/>
                    <a:pt x="0" y="394686"/>
                    <a:pt x="0" y="383310"/>
                  </a:cubicBezTo>
                  <a:lnTo>
                    <a:pt x="0" y="42893"/>
                  </a:lnTo>
                  <a:cubicBezTo>
                    <a:pt x="0" y="31517"/>
                    <a:pt x="4519" y="20607"/>
                    <a:pt x="12563" y="12563"/>
                  </a:cubicBezTo>
                  <a:cubicBezTo>
                    <a:pt x="20607" y="4519"/>
                    <a:pt x="31517" y="0"/>
                    <a:pt x="42893" y="0"/>
                  </a:cubicBezTo>
                  <a:lnTo>
                    <a:pt x="907713" y="0"/>
                  </a:lnTo>
                  <a:cubicBezTo>
                    <a:pt x="931403" y="0"/>
                    <a:pt x="950606" y="19204"/>
                    <a:pt x="950606" y="4289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0.20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241006" y="4597182"/>
            <a:ext cx="832867" cy="460617"/>
            <a:chOff x="0" y="0"/>
            <a:chExt cx="891994" cy="49330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91994" cy="493302"/>
            </a:xfrm>
            <a:custGeom>
              <a:avLst/>
              <a:gdLst/>
              <a:ahLst/>
              <a:cxnLst/>
              <a:rect l="l" t="t" r="r" b="b"/>
              <a:pathLst>
                <a:path w="891994" h="493302">
                  <a:moveTo>
                    <a:pt x="891994" y="0"/>
                  </a:moveTo>
                  <a:lnTo>
                    <a:pt x="891994" y="493302"/>
                  </a:lnTo>
                  <a:lnTo>
                    <a:pt x="0" y="4933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C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891994" cy="5218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0.60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754969" y="5280996"/>
            <a:ext cx="1804942" cy="809268"/>
            <a:chOff x="0" y="0"/>
            <a:chExt cx="950606" cy="42620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42893"/>
                  </a:moveTo>
                  <a:lnTo>
                    <a:pt x="950606" y="383310"/>
                  </a:lnTo>
                  <a:cubicBezTo>
                    <a:pt x="950606" y="394686"/>
                    <a:pt x="946087" y="405596"/>
                    <a:pt x="938043" y="413640"/>
                  </a:cubicBezTo>
                  <a:cubicBezTo>
                    <a:pt x="929999" y="421684"/>
                    <a:pt x="919089" y="426203"/>
                    <a:pt x="907713" y="426203"/>
                  </a:cubicBezTo>
                  <a:lnTo>
                    <a:pt x="42893" y="426203"/>
                  </a:lnTo>
                  <a:cubicBezTo>
                    <a:pt x="31517" y="426203"/>
                    <a:pt x="20607" y="421684"/>
                    <a:pt x="12563" y="413640"/>
                  </a:cubicBezTo>
                  <a:cubicBezTo>
                    <a:pt x="4519" y="405596"/>
                    <a:pt x="0" y="394686"/>
                    <a:pt x="0" y="383310"/>
                  </a:cubicBezTo>
                  <a:lnTo>
                    <a:pt x="0" y="42893"/>
                  </a:lnTo>
                  <a:cubicBezTo>
                    <a:pt x="0" y="31517"/>
                    <a:pt x="4519" y="20607"/>
                    <a:pt x="12563" y="12563"/>
                  </a:cubicBezTo>
                  <a:cubicBezTo>
                    <a:pt x="20607" y="4519"/>
                    <a:pt x="31517" y="0"/>
                    <a:pt x="42893" y="0"/>
                  </a:cubicBezTo>
                  <a:lnTo>
                    <a:pt x="907713" y="0"/>
                  </a:lnTo>
                  <a:cubicBezTo>
                    <a:pt x="931403" y="0"/>
                    <a:pt x="950606" y="19204"/>
                    <a:pt x="950606" y="4289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.....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754969" y="4920528"/>
            <a:ext cx="1804942" cy="809268"/>
            <a:chOff x="0" y="0"/>
            <a:chExt cx="950606" cy="42620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42893"/>
                  </a:moveTo>
                  <a:lnTo>
                    <a:pt x="950606" y="383310"/>
                  </a:lnTo>
                  <a:cubicBezTo>
                    <a:pt x="950606" y="394686"/>
                    <a:pt x="946087" y="405596"/>
                    <a:pt x="938043" y="413640"/>
                  </a:cubicBezTo>
                  <a:cubicBezTo>
                    <a:pt x="929999" y="421684"/>
                    <a:pt x="919089" y="426203"/>
                    <a:pt x="907713" y="426203"/>
                  </a:cubicBezTo>
                  <a:lnTo>
                    <a:pt x="42893" y="426203"/>
                  </a:lnTo>
                  <a:cubicBezTo>
                    <a:pt x="31517" y="426203"/>
                    <a:pt x="20607" y="421684"/>
                    <a:pt x="12563" y="413640"/>
                  </a:cubicBezTo>
                  <a:cubicBezTo>
                    <a:pt x="4519" y="405596"/>
                    <a:pt x="0" y="394686"/>
                    <a:pt x="0" y="383310"/>
                  </a:cubicBezTo>
                  <a:lnTo>
                    <a:pt x="0" y="42893"/>
                  </a:lnTo>
                  <a:cubicBezTo>
                    <a:pt x="0" y="31517"/>
                    <a:pt x="4519" y="20607"/>
                    <a:pt x="12563" y="12563"/>
                  </a:cubicBezTo>
                  <a:cubicBezTo>
                    <a:pt x="20607" y="4519"/>
                    <a:pt x="31517" y="0"/>
                    <a:pt x="42893" y="0"/>
                  </a:cubicBezTo>
                  <a:lnTo>
                    <a:pt x="907713" y="0"/>
                  </a:lnTo>
                  <a:cubicBezTo>
                    <a:pt x="931403" y="0"/>
                    <a:pt x="950606" y="19204"/>
                    <a:pt x="950606" y="4289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0.05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>
            <a:off x="8073874" y="4676537"/>
            <a:ext cx="748604" cy="0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38" name="Group 38"/>
          <p:cNvGrpSpPr/>
          <p:nvPr/>
        </p:nvGrpSpPr>
        <p:grpSpPr>
          <a:xfrm>
            <a:off x="8851053" y="3698304"/>
            <a:ext cx="2401989" cy="1823126"/>
            <a:chOff x="0" y="0"/>
            <a:chExt cx="632623" cy="48016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32623" cy="480165"/>
            </a:xfrm>
            <a:custGeom>
              <a:avLst/>
              <a:gdLst/>
              <a:ahLst/>
              <a:cxnLst/>
              <a:rect l="l" t="t" r="r" b="b"/>
              <a:pathLst>
                <a:path w="632623" h="480165">
                  <a:moveTo>
                    <a:pt x="96694" y="0"/>
                  </a:moveTo>
                  <a:lnTo>
                    <a:pt x="535929" y="0"/>
                  </a:lnTo>
                  <a:cubicBezTo>
                    <a:pt x="561574" y="0"/>
                    <a:pt x="586168" y="10187"/>
                    <a:pt x="604302" y="28321"/>
                  </a:cubicBezTo>
                  <a:cubicBezTo>
                    <a:pt x="622435" y="46455"/>
                    <a:pt x="632623" y="71049"/>
                    <a:pt x="632623" y="96694"/>
                  </a:cubicBezTo>
                  <a:lnTo>
                    <a:pt x="632623" y="383471"/>
                  </a:lnTo>
                  <a:cubicBezTo>
                    <a:pt x="632623" y="409116"/>
                    <a:pt x="622435" y="433710"/>
                    <a:pt x="604302" y="451844"/>
                  </a:cubicBezTo>
                  <a:cubicBezTo>
                    <a:pt x="586168" y="469978"/>
                    <a:pt x="561574" y="480165"/>
                    <a:pt x="535929" y="480165"/>
                  </a:cubicBezTo>
                  <a:lnTo>
                    <a:pt x="96694" y="480165"/>
                  </a:lnTo>
                  <a:cubicBezTo>
                    <a:pt x="71049" y="480165"/>
                    <a:pt x="46455" y="469978"/>
                    <a:pt x="28321" y="451844"/>
                  </a:cubicBezTo>
                  <a:cubicBezTo>
                    <a:pt x="10187" y="433710"/>
                    <a:pt x="0" y="409116"/>
                    <a:pt x="0" y="383471"/>
                  </a:cubicBezTo>
                  <a:lnTo>
                    <a:pt x="0" y="96694"/>
                  </a:lnTo>
                  <a:cubicBezTo>
                    <a:pt x="0" y="71049"/>
                    <a:pt x="10187" y="46455"/>
                    <a:pt x="28321" y="28321"/>
                  </a:cubicBezTo>
                  <a:cubicBezTo>
                    <a:pt x="46455" y="10187"/>
                    <a:pt x="71049" y="0"/>
                    <a:pt x="96694" y="0"/>
                  </a:cubicBezTo>
                  <a:close/>
                </a:path>
              </a:pathLst>
            </a:custGeom>
            <a:ln w="28575" cap="rnd">
              <a:solidFill>
                <a:srgbClr val="B4B4B4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632623" cy="508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019206" y="4002415"/>
            <a:ext cx="1286033" cy="647084"/>
            <a:chOff x="0" y="0"/>
            <a:chExt cx="847073" cy="42620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47073" cy="426203"/>
            </a:xfrm>
            <a:custGeom>
              <a:avLst/>
              <a:gdLst/>
              <a:ahLst/>
              <a:cxnLst/>
              <a:rect l="l" t="t" r="r" b="b"/>
              <a:pathLst>
                <a:path w="847073" h="426203">
                  <a:moveTo>
                    <a:pt x="847073" y="60200"/>
                  </a:moveTo>
                  <a:lnTo>
                    <a:pt x="847073" y="366003"/>
                  </a:lnTo>
                  <a:cubicBezTo>
                    <a:pt x="847073" y="381969"/>
                    <a:pt x="840731" y="397281"/>
                    <a:pt x="829441" y="408570"/>
                  </a:cubicBezTo>
                  <a:cubicBezTo>
                    <a:pt x="818151" y="419860"/>
                    <a:pt x="802839" y="426203"/>
                    <a:pt x="786873" y="426203"/>
                  </a:cubicBezTo>
                  <a:lnTo>
                    <a:pt x="60200" y="426203"/>
                  </a:lnTo>
                  <a:cubicBezTo>
                    <a:pt x="44234" y="426203"/>
                    <a:pt x="28922" y="419860"/>
                    <a:pt x="17632" y="408570"/>
                  </a:cubicBezTo>
                  <a:cubicBezTo>
                    <a:pt x="6342" y="397281"/>
                    <a:pt x="0" y="381969"/>
                    <a:pt x="0" y="366003"/>
                  </a:cubicBezTo>
                  <a:lnTo>
                    <a:pt x="0" y="60200"/>
                  </a:lnTo>
                  <a:cubicBezTo>
                    <a:pt x="0" y="44234"/>
                    <a:pt x="6342" y="28922"/>
                    <a:pt x="17632" y="17632"/>
                  </a:cubicBezTo>
                  <a:cubicBezTo>
                    <a:pt x="28922" y="6342"/>
                    <a:pt x="44234" y="0"/>
                    <a:pt x="60200" y="0"/>
                  </a:cubicBezTo>
                  <a:lnTo>
                    <a:pt x="786873" y="0"/>
                  </a:lnTo>
                  <a:cubicBezTo>
                    <a:pt x="802839" y="0"/>
                    <a:pt x="818151" y="6342"/>
                    <a:pt x="829441" y="17632"/>
                  </a:cubicBezTo>
                  <a:cubicBezTo>
                    <a:pt x="840731" y="28922"/>
                    <a:pt x="847073" y="44234"/>
                    <a:pt x="847073" y="60200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847073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Softmax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808162" y="2862291"/>
            <a:ext cx="2487772" cy="760147"/>
            <a:chOff x="0" y="0"/>
            <a:chExt cx="1638624" cy="50067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638624" cy="500672"/>
            </a:xfrm>
            <a:custGeom>
              <a:avLst/>
              <a:gdLst/>
              <a:ahLst/>
              <a:cxnLst/>
              <a:rect l="l" t="t" r="r" b="b"/>
              <a:pathLst>
                <a:path w="1638624" h="500672">
                  <a:moveTo>
                    <a:pt x="1638624" y="31120"/>
                  </a:moveTo>
                  <a:lnTo>
                    <a:pt x="1638624" y="469552"/>
                  </a:lnTo>
                  <a:cubicBezTo>
                    <a:pt x="1638624" y="477805"/>
                    <a:pt x="1635345" y="485721"/>
                    <a:pt x="1629509" y="491557"/>
                  </a:cubicBezTo>
                  <a:cubicBezTo>
                    <a:pt x="1623673" y="497393"/>
                    <a:pt x="1615758" y="500672"/>
                    <a:pt x="1607504" y="500672"/>
                  </a:cubicBezTo>
                  <a:lnTo>
                    <a:pt x="31120" y="500672"/>
                  </a:lnTo>
                  <a:cubicBezTo>
                    <a:pt x="22866" y="500672"/>
                    <a:pt x="14951" y="497393"/>
                    <a:pt x="9115" y="491557"/>
                  </a:cubicBezTo>
                  <a:cubicBezTo>
                    <a:pt x="3279" y="485721"/>
                    <a:pt x="0" y="477805"/>
                    <a:pt x="0" y="469552"/>
                  </a:cubicBezTo>
                  <a:lnTo>
                    <a:pt x="0" y="31120"/>
                  </a:lnTo>
                  <a:cubicBezTo>
                    <a:pt x="0" y="22866"/>
                    <a:pt x="3279" y="14951"/>
                    <a:pt x="9115" y="9115"/>
                  </a:cubicBezTo>
                  <a:cubicBezTo>
                    <a:pt x="14951" y="3279"/>
                    <a:pt x="22866" y="0"/>
                    <a:pt x="31120" y="0"/>
                  </a:cubicBezTo>
                  <a:lnTo>
                    <a:pt x="1607504" y="0"/>
                  </a:lnTo>
                  <a:cubicBezTo>
                    <a:pt x="1615758" y="0"/>
                    <a:pt x="1623673" y="3279"/>
                    <a:pt x="1629509" y="9115"/>
                  </a:cubicBezTo>
                  <a:cubicBezTo>
                    <a:pt x="1635345" y="14951"/>
                    <a:pt x="1638624" y="22866"/>
                    <a:pt x="1638624" y="31120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1638624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Post-hoc calibration</a:t>
              </a:r>
            </a:p>
          </p:txBody>
        </p:sp>
      </p:grpSp>
      <p:sp>
        <p:nvSpPr>
          <p:cNvPr id="47" name="AutoShape 47"/>
          <p:cNvSpPr/>
          <p:nvPr/>
        </p:nvSpPr>
        <p:spPr>
          <a:xfrm>
            <a:off x="11253042" y="4609867"/>
            <a:ext cx="994915" cy="0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57" name="Freeform 57"/>
          <p:cNvSpPr/>
          <p:nvPr/>
        </p:nvSpPr>
        <p:spPr>
          <a:xfrm>
            <a:off x="2195689" y="3986070"/>
            <a:ext cx="1039945" cy="1311858"/>
          </a:xfrm>
          <a:custGeom>
            <a:avLst/>
            <a:gdLst/>
            <a:ahLst/>
            <a:cxnLst/>
            <a:rect l="l" t="t" r="r" b="b"/>
            <a:pathLst>
              <a:path w="1039945" h="1311858">
                <a:moveTo>
                  <a:pt x="0" y="0"/>
                </a:moveTo>
                <a:lnTo>
                  <a:pt x="1039946" y="0"/>
                </a:lnTo>
                <a:lnTo>
                  <a:pt x="1039946" y="1311858"/>
                </a:lnTo>
                <a:lnTo>
                  <a:pt x="0" y="1311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8" name="Group 58"/>
          <p:cNvGrpSpPr/>
          <p:nvPr/>
        </p:nvGrpSpPr>
        <p:grpSpPr>
          <a:xfrm>
            <a:off x="3833898" y="7336750"/>
            <a:ext cx="10819906" cy="1754207"/>
            <a:chOff x="0" y="0"/>
            <a:chExt cx="4160270" cy="674474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4160270" cy="674474"/>
            </a:xfrm>
            <a:custGeom>
              <a:avLst/>
              <a:gdLst/>
              <a:ahLst/>
              <a:cxnLst/>
              <a:rect l="l" t="t" r="r" b="b"/>
              <a:pathLst>
                <a:path w="4160270" h="674474">
                  <a:moveTo>
                    <a:pt x="4160270" y="19319"/>
                  </a:moveTo>
                  <a:lnTo>
                    <a:pt x="4160270" y="655155"/>
                  </a:lnTo>
                  <a:cubicBezTo>
                    <a:pt x="4160270" y="660279"/>
                    <a:pt x="4158234" y="665193"/>
                    <a:pt x="4154611" y="668816"/>
                  </a:cubicBezTo>
                  <a:cubicBezTo>
                    <a:pt x="4150988" y="672439"/>
                    <a:pt x="4146074" y="674474"/>
                    <a:pt x="4140950" y="674474"/>
                  </a:cubicBezTo>
                  <a:lnTo>
                    <a:pt x="19319" y="674474"/>
                  </a:lnTo>
                  <a:cubicBezTo>
                    <a:pt x="8649" y="674474"/>
                    <a:pt x="0" y="665825"/>
                    <a:pt x="0" y="655155"/>
                  </a:cubicBezTo>
                  <a:lnTo>
                    <a:pt x="0" y="19319"/>
                  </a:lnTo>
                  <a:cubicBezTo>
                    <a:pt x="0" y="14195"/>
                    <a:pt x="2035" y="9282"/>
                    <a:pt x="5658" y="5658"/>
                  </a:cubicBezTo>
                  <a:cubicBezTo>
                    <a:pt x="9282" y="2035"/>
                    <a:pt x="14195" y="0"/>
                    <a:pt x="19319" y="0"/>
                  </a:cubicBezTo>
                  <a:lnTo>
                    <a:pt x="4140950" y="0"/>
                  </a:lnTo>
                  <a:cubicBezTo>
                    <a:pt x="4146074" y="0"/>
                    <a:pt x="4150988" y="2035"/>
                    <a:pt x="4154611" y="5658"/>
                  </a:cubicBezTo>
                  <a:cubicBezTo>
                    <a:pt x="4158234" y="9282"/>
                    <a:pt x="4160270" y="14195"/>
                    <a:pt x="4160270" y="19319"/>
                  </a:cubicBezTo>
                  <a:close/>
                </a:path>
              </a:pathLst>
            </a:custGeom>
            <a:solidFill>
              <a:srgbClr val="F7F7F7">
                <a:alpha val="94902"/>
              </a:srgbClr>
            </a:solidFill>
            <a:ln w="47625" cap="rnd">
              <a:solidFill>
                <a:srgbClr val="494743">
                  <a:alpha val="94902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57150"/>
              <a:ext cx="4160270" cy="731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561336" lvl="1" indent="-280668" algn="l">
                <a:lnSpc>
                  <a:spcPts val="3639"/>
                </a:lnSpc>
                <a:buFont typeface="Arial"/>
                <a:buChar char="•"/>
              </a:pPr>
              <a:r>
                <a:rPr lang="en-US" sz="2599" b="1">
                  <a:solidFill>
                    <a:srgbClr val="000000">
                      <a:alpha val="94902"/>
                    </a:srgbClr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Learns standard confidence scores</a:t>
              </a:r>
            </a:p>
            <a:p>
              <a:pPr marL="561336" lvl="1" indent="-280668" algn="l">
                <a:lnSpc>
                  <a:spcPts val="3639"/>
                </a:lnSpc>
                <a:buFont typeface="Arial"/>
                <a:buChar char="•"/>
              </a:pPr>
              <a:r>
                <a:rPr lang="en-US" sz="2599" b="1">
                  <a:solidFill>
                    <a:srgbClr val="000000">
                      <a:alpha val="94902"/>
                    </a:srgbClr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Can produce unequal class-wise confidence distributions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649136" y="5385451"/>
            <a:ext cx="4133052" cy="661618"/>
            <a:chOff x="0" y="0"/>
            <a:chExt cx="3481979" cy="557377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3481979" cy="557377"/>
            </a:xfrm>
            <a:custGeom>
              <a:avLst/>
              <a:gdLst/>
              <a:ahLst/>
              <a:cxnLst/>
              <a:rect l="l" t="t" r="r" b="b"/>
              <a:pathLst>
                <a:path w="3481979" h="557377">
                  <a:moveTo>
                    <a:pt x="3481979" y="18732"/>
                  </a:moveTo>
                  <a:lnTo>
                    <a:pt x="3481979" y="538645"/>
                  </a:lnTo>
                  <a:cubicBezTo>
                    <a:pt x="3481979" y="543613"/>
                    <a:pt x="3480005" y="548378"/>
                    <a:pt x="3476492" y="551891"/>
                  </a:cubicBezTo>
                  <a:cubicBezTo>
                    <a:pt x="3472979" y="555403"/>
                    <a:pt x="3468215" y="557377"/>
                    <a:pt x="3463247" y="557377"/>
                  </a:cubicBezTo>
                  <a:lnTo>
                    <a:pt x="18732" y="557377"/>
                  </a:lnTo>
                  <a:cubicBezTo>
                    <a:pt x="13764" y="557377"/>
                    <a:pt x="8999" y="555403"/>
                    <a:pt x="5486" y="551891"/>
                  </a:cubicBezTo>
                  <a:cubicBezTo>
                    <a:pt x="1974" y="548378"/>
                    <a:pt x="0" y="543613"/>
                    <a:pt x="0" y="538645"/>
                  </a:cubicBezTo>
                  <a:lnTo>
                    <a:pt x="0" y="18732"/>
                  </a:lnTo>
                  <a:cubicBezTo>
                    <a:pt x="0" y="8386"/>
                    <a:pt x="8386" y="0"/>
                    <a:pt x="18732" y="0"/>
                  </a:cubicBezTo>
                  <a:lnTo>
                    <a:pt x="3463247" y="0"/>
                  </a:lnTo>
                  <a:cubicBezTo>
                    <a:pt x="3473593" y="0"/>
                    <a:pt x="3481979" y="8386"/>
                    <a:pt x="3481979" y="18732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28575"/>
              <a:ext cx="3481979" cy="5859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Training data </a:t>
              </a:r>
            </a:p>
            <a:p>
              <a:pPr algn="ctr">
                <a:lnSpc>
                  <a:spcPts val="2240"/>
                </a:lnSpc>
              </a:pPr>
              <a:endParaRPr lang="en-US" sz="160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</p:txBody>
        </p:sp>
      </p:grpSp>
      <p:pic>
        <p:nvPicPr>
          <p:cNvPr id="6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764" y="5720900"/>
            <a:ext cx="745796" cy="393054"/>
          </a:xfrm>
          <a:prstGeom prst="rect">
            <a:avLst/>
          </a:prstGeom>
        </p:spPr>
      </p:pic>
      <p:sp>
        <p:nvSpPr>
          <p:cNvPr id="65" name="Freeform 65"/>
          <p:cNvSpPr/>
          <p:nvPr/>
        </p:nvSpPr>
        <p:spPr>
          <a:xfrm>
            <a:off x="8967054" y="4125474"/>
            <a:ext cx="2245600" cy="1033050"/>
          </a:xfrm>
          <a:custGeom>
            <a:avLst/>
            <a:gdLst/>
            <a:ahLst/>
            <a:cxnLst/>
            <a:rect l="l" t="t" r="r" b="b"/>
            <a:pathLst>
              <a:path w="2245600" h="1033050">
                <a:moveTo>
                  <a:pt x="0" y="0"/>
                </a:moveTo>
                <a:lnTo>
                  <a:pt x="2245599" y="0"/>
                </a:lnTo>
                <a:lnTo>
                  <a:pt x="2245599" y="1033050"/>
                </a:lnTo>
                <a:lnTo>
                  <a:pt x="0" y="1033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75" t="-24081" r="-527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6" name="TextBox 66"/>
          <p:cNvSpPr txBox="1"/>
          <p:nvPr/>
        </p:nvSpPr>
        <p:spPr>
          <a:xfrm>
            <a:off x="351267" y="360918"/>
            <a:ext cx="13880821" cy="73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Standard Training + Post Hoc Conformal Prediction</a:t>
            </a:r>
          </a:p>
        </p:txBody>
      </p:sp>
      <p:sp>
        <p:nvSpPr>
          <p:cNvPr id="94" name="Freeform 64">
            <a:extLst>
              <a:ext uri="{FF2B5EF4-FFF2-40B4-BE49-F238E27FC236}">
                <a16:creationId xmlns:a16="http://schemas.microsoft.com/office/drawing/2014/main" id="{A2C0DBDB-FEAE-3F71-6702-ED9834F450F0}"/>
              </a:ext>
            </a:extLst>
          </p:cNvPr>
          <p:cNvSpPr/>
          <p:nvPr/>
        </p:nvSpPr>
        <p:spPr>
          <a:xfrm>
            <a:off x="13328975" y="3319087"/>
            <a:ext cx="1431509" cy="1371087"/>
          </a:xfrm>
          <a:custGeom>
            <a:avLst/>
            <a:gdLst/>
            <a:ahLst/>
            <a:cxnLst/>
            <a:rect l="l" t="t" r="r" b="b"/>
            <a:pathLst>
              <a:path w="1431509" h="1371087">
                <a:moveTo>
                  <a:pt x="0" y="0"/>
                </a:moveTo>
                <a:lnTo>
                  <a:pt x="1431509" y="0"/>
                </a:lnTo>
                <a:lnTo>
                  <a:pt x="1431509" y="1371087"/>
                </a:lnTo>
                <a:lnTo>
                  <a:pt x="0" y="13710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68" t="-5384" r="-46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8" name="Group 65">
            <a:extLst>
              <a:ext uri="{FF2B5EF4-FFF2-40B4-BE49-F238E27FC236}">
                <a16:creationId xmlns:a16="http://schemas.microsoft.com/office/drawing/2014/main" id="{BAF89CA6-FB45-270E-3221-628DD9BC430C}"/>
              </a:ext>
            </a:extLst>
          </p:cNvPr>
          <p:cNvGrpSpPr/>
          <p:nvPr/>
        </p:nvGrpSpPr>
        <p:grpSpPr>
          <a:xfrm>
            <a:off x="12522753" y="4713096"/>
            <a:ext cx="3224752" cy="803533"/>
            <a:chOff x="0" y="-28575"/>
            <a:chExt cx="2124052" cy="529247"/>
          </a:xfrm>
        </p:grpSpPr>
        <p:sp>
          <p:nvSpPr>
            <p:cNvPr id="96" name="Freeform 66">
              <a:extLst>
                <a:ext uri="{FF2B5EF4-FFF2-40B4-BE49-F238E27FC236}">
                  <a16:creationId xmlns:a16="http://schemas.microsoft.com/office/drawing/2014/main" id="{54E7B5F4-66D5-6AC4-313D-74AE0E78F8E1}"/>
                </a:ext>
              </a:extLst>
            </p:cNvPr>
            <p:cNvSpPr/>
            <p:nvPr/>
          </p:nvSpPr>
          <p:spPr>
            <a:xfrm>
              <a:off x="0" y="0"/>
              <a:ext cx="2124052" cy="500672"/>
            </a:xfrm>
            <a:custGeom>
              <a:avLst/>
              <a:gdLst/>
              <a:ahLst/>
              <a:cxnLst/>
              <a:rect l="l" t="t" r="r" b="b"/>
              <a:pathLst>
                <a:path w="2124052" h="500672">
                  <a:moveTo>
                    <a:pt x="2124052" y="24008"/>
                  </a:moveTo>
                  <a:lnTo>
                    <a:pt x="2124052" y="476664"/>
                  </a:lnTo>
                  <a:cubicBezTo>
                    <a:pt x="2124052" y="483031"/>
                    <a:pt x="2121523" y="489137"/>
                    <a:pt x="2117020" y="493640"/>
                  </a:cubicBezTo>
                  <a:cubicBezTo>
                    <a:pt x="2112518" y="498142"/>
                    <a:pt x="2106411" y="500672"/>
                    <a:pt x="2100044" y="500672"/>
                  </a:cubicBezTo>
                  <a:lnTo>
                    <a:pt x="24008" y="500672"/>
                  </a:lnTo>
                  <a:cubicBezTo>
                    <a:pt x="17641" y="500672"/>
                    <a:pt x="11534" y="498142"/>
                    <a:pt x="7032" y="493640"/>
                  </a:cubicBezTo>
                  <a:cubicBezTo>
                    <a:pt x="2529" y="489137"/>
                    <a:pt x="0" y="483031"/>
                    <a:pt x="0" y="476664"/>
                  </a:cubicBezTo>
                  <a:lnTo>
                    <a:pt x="0" y="24008"/>
                  </a:lnTo>
                  <a:cubicBezTo>
                    <a:pt x="0" y="17641"/>
                    <a:pt x="2529" y="11534"/>
                    <a:pt x="7032" y="7032"/>
                  </a:cubicBezTo>
                  <a:cubicBezTo>
                    <a:pt x="11534" y="2529"/>
                    <a:pt x="17641" y="0"/>
                    <a:pt x="24008" y="0"/>
                  </a:cubicBezTo>
                  <a:lnTo>
                    <a:pt x="2100044" y="0"/>
                  </a:lnTo>
                  <a:cubicBezTo>
                    <a:pt x="2113303" y="0"/>
                    <a:pt x="2124052" y="10749"/>
                    <a:pt x="2124052" y="2400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TextBox 67">
              <a:extLst>
                <a:ext uri="{FF2B5EF4-FFF2-40B4-BE49-F238E27FC236}">
                  <a16:creationId xmlns:a16="http://schemas.microsoft.com/office/drawing/2014/main" id="{EEA44A2A-A7D6-0F7F-D8BE-C81DEB6B8E6A}"/>
                </a:ext>
              </a:extLst>
            </p:cNvPr>
            <p:cNvSpPr txBox="1"/>
            <p:nvPr/>
          </p:nvSpPr>
          <p:spPr>
            <a:xfrm>
              <a:off x="0" y="-28575"/>
              <a:ext cx="2124052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Prediction set</a:t>
              </a:r>
            </a:p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{infection, both}</a:t>
              </a:r>
            </a:p>
          </p:txBody>
        </p:sp>
      </p:grpSp>
      <p:grpSp>
        <p:nvGrpSpPr>
          <p:cNvPr id="102" name="Group 68">
            <a:extLst>
              <a:ext uri="{FF2B5EF4-FFF2-40B4-BE49-F238E27FC236}">
                <a16:creationId xmlns:a16="http://schemas.microsoft.com/office/drawing/2014/main" id="{AAAE46E1-3F31-905C-D721-989DE92F1751}"/>
              </a:ext>
            </a:extLst>
          </p:cNvPr>
          <p:cNvGrpSpPr/>
          <p:nvPr/>
        </p:nvGrpSpPr>
        <p:grpSpPr>
          <a:xfrm>
            <a:off x="12518364" y="5494046"/>
            <a:ext cx="2867772" cy="684903"/>
            <a:chOff x="0" y="-28575"/>
            <a:chExt cx="2216091" cy="529247"/>
          </a:xfrm>
        </p:grpSpPr>
        <p:sp>
          <p:nvSpPr>
            <p:cNvPr id="100" name="Freeform 69">
              <a:extLst>
                <a:ext uri="{FF2B5EF4-FFF2-40B4-BE49-F238E27FC236}">
                  <a16:creationId xmlns:a16="http://schemas.microsoft.com/office/drawing/2014/main" id="{F71614E3-1A1C-6881-7F32-6BC16617AADC}"/>
                </a:ext>
              </a:extLst>
            </p:cNvPr>
            <p:cNvSpPr/>
            <p:nvPr/>
          </p:nvSpPr>
          <p:spPr>
            <a:xfrm>
              <a:off x="0" y="0"/>
              <a:ext cx="2216091" cy="500672"/>
            </a:xfrm>
            <a:custGeom>
              <a:avLst/>
              <a:gdLst/>
              <a:ahLst/>
              <a:cxnLst/>
              <a:rect l="l" t="t" r="r" b="b"/>
              <a:pathLst>
                <a:path w="2216091" h="500672">
                  <a:moveTo>
                    <a:pt x="2216091" y="26996"/>
                  </a:moveTo>
                  <a:lnTo>
                    <a:pt x="2216091" y="473675"/>
                  </a:lnTo>
                  <a:cubicBezTo>
                    <a:pt x="2216091" y="488585"/>
                    <a:pt x="2204004" y="500672"/>
                    <a:pt x="2189095" y="500672"/>
                  </a:cubicBezTo>
                  <a:lnTo>
                    <a:pt x="26996" y="500672"/>
                  </a:lnTo>
                  <a:cubicBezTo>
                    <a:pt x="12087" y="500672"/>
                    <a:pt x="0" y="488585"/>
                    <a:pt x="0" y="473675"/>
                  </a:cubicBezTo>
                  <a:lnTo>
                    <a:pt x="0" y="26996"/>
                  </a:lnTo>
                  <a:cubicBezTo>
                    <a:pt x="0" y="12087"/>
                    <a:pt x="12087" y="0"/>
                    <a:pt x="26996" y="0"/>
                  </a:cubicBezTo>
                  <a:lnTo>
                    <a:pt x="2189095" y="0"/>
                  </a:lnTo>
                  <a:cubicBezTo>
                    <a:pt x="2204004" y="0"/>
                    <a:pt x="2216091" y="12087"/>
                    <a:pt x="2216091" y="26996"/>
                  </a:cubicBezTo>
                  <a:close/>
                </a:path>
              </a:pathLst>
            </a:custGeom>
            <a:solidFill>
              <a:srgbClr val="F8DADA"/>
            </a:solidFill>
            <a:ln w="19050" cap="sq">
              <a:solidFill>
                <a:srgbClr val="8F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1" name="TextBox 70">
              <a:extLst>
                <a:ext uri="{FF2B5EF4-FFF2-40B4-BE49-F238E27FC236}">
                  <a16:creationId xmlns:a16="http://schemas.microsoft.com/office/drawing/2014/main" id="{317E3835-2D74-6590-F200-FBB614A575CA}"/>
                </a:ext>
              </a:extLst>
            </p:cNvPr>
            <p:cNvSpPr txBox="1"/>
            <p:nvPr/>
          </p:nvSpPr>
          <p:spPr>
            <a:xfrm>
              <a:off x="0" y="-28575"/>
              <a:ext cx="2216091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true class not in pred set</a:t>
              </a:r>
            </a:p>
          </p:txBody>
        </p:sp>
      </p:grpSp>
      <p:sp>
        <p:nvSpPr>
          <p:cNvPr id="143" name="TextBox 53">
            <a:extLst>
              <a:ext uri="{FF2B5EF4-FFF2-40B4-BE49-F238E27FC236}">
                <a16:creationId xmlns:a16="http://schemas.microsoft.com/office/drawing/2014/main" id="{3224B7AE-07FC-AFE5-5074-1A8D63F033C9}"/>
              </a:ext>
            </a:extLst>
          </p:cNvPr>
          <p:cNvSpPr txBox="1"/>
          <p:nvPr/>
        </p:nvSpPr>
        <p:spPr>
          <a:xfrm>
            <a:off x="12370353" y="2575847"/>
            <a:ext cx="3224752" cy="80353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520"/>
              </a:lnSpc>
            </a:pPr>
            <a:r>
              <a:rPr lang="en-US" sz="1800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Ground truth: </a:t>
            </a:r>
            <a:r>
              <a:rPr lang="en-US" b="1" dirty="0" err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Ischaemia</a:t>
            </a:r>
            <a:endParaRPr lang="en-US" sz="1800" b="1" dirty="0" err="1">
              <a:solidFill>
                <a:srgbClr val="000000"/>
              </a:solidFill>
              <a:latin typeface="Canva Sans 1 Bold"/>
              <a:ea typeface="Canva Sans 1 Bold"/>
              <a:cs typeface="Canva Sans 1 Bold"/>
              <a:sym typeface="Canva Sans 1 Bold"/>
            </a:endParaRPr>
          </a:p>
        </p:txBody>
      </p:sp>
      <p:sp>
        <p:nvSpPr>
          <p:cNvPr id="140" name="Freeform 49">
            <a:extLst>
              <a:ext uri="{FF2B5EF4-FFF2-40B4-BE49-F238E27FC236}">
                <a16:creationId xmlns:a16="http://schemas.microsoft.com/office/drawing/2014/main" id="{3ED631C9-2B24-659D-0EFB-0E25EE05198E}"/>
              </a:ext>
            </a:extLst>
          </p:cNvPr>
          <p:cNvSpPr/>
          <p:nvPr/>
        </p:nvSpPr>
        <p:spPr>
          <a:xfrm>
            <a:off x="12263198" y="2575662"/>
            <a:ext cx="3434564" cy="3670528"/>
          </a:xfrm>
          <a:custGeom>
            <a:avLst/>
            <a:gdLst/>
            <a:ahLst/>
            <a:cxnLst/>
            <a:rect l="l" t="t" r="r" b="b"/>
            <a:pathLst>
              <a:path w="904577" h="966723">
                <a:moveTo>
                  <a:pt x="67624" y="0"/>
                </a:moveTo>
                <a:lnTo>
                  <a:pt x="836953" y="0"/>
                </a:lnTo>
                <a:cubicBezTo>
                  <a:pt x="874300" y="0"/>
                  <a:pt x="904577" y="30276"/>
                  <a:pt x="904577" y="67624"/>
                </a:cubicBezTo>
                <a:lnTo>
                  <a:pt x="904577" y="899099"/>
                </a:lnTo>
                <a:cubicBezTo>
                  <a:pt x="904577" y="936447"/>
                  <a:pt x="874300" y="966723"/>
                  <a:pt x="836953" y="966723"/>
                </a:cubicBezTo>
                <a:lnTo>
                  <a:pt x="67624" y="966723"/>
                </a:lnTo>
                <a:cubicBezTo>
                  <a:pt x="49689" y="966723"/>
                  <a:pt x="32488" y="959599"/>
                  <a:pt x="19806" y="946917"/>
                </a:cubicBezTo>
                <a:cubicBezTo>
                  <a:pt x="7125" y="934235"/>
                  <a:pt x="0" y="917034"/>
                  <a:pt x="0" y="899099"/>
                </a:cubicBezTo>
                <a:lnTo>
                  <a:pt x="0" y="67624"/>
                </a:lnTo>
                <a:cubicBezTo>
                  <a:pt x="0" y="30276"/>
                  <a:pt x="30276" y="0"/>
                  <a:pt x="67624" y="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rgbClr val="B4B4B4"/>
            </a:solidFill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grpSp>
        <p:nvGrpSpPr>
          <p:cNvPr id="128" name="Group 51">
            <a:extLst>
              <a:ext uri="{FF2B5EF4-FFF2-40B4-BE49-F238E27FC236}">
                <a16:creationId xmlns:a16="http://schemas.microsoft.com/office/drawing/2014/main" id="{9C76EFAE-96E4-A9B6-B502-540678DBE5AA}"/>
              </a:ext>
            </a:extLst>
          </p:cNvPr>
          <p:cNvGrpSpPr/>
          <p:nvPr/>
        </p:nvGrpSpPr>
        <p:grpSpPr>
          <a:xfrm>
            <a:off x="12385593" y="2484407"/>
            <a:ext cx="3224752" cy="803533"/>
            <a:chOff x="0" y="-28575"/>
            <a:chExt cx="2124052" cy="529247"/>
          </a:xfrm>
        </p:grpSpPr>
        <p:sp>
          <p:nvSpPr>
            <p:cNvPr id="126" name="Freeform 52">
              <a:extLst>
                <a:ext uri="{FF2B5EF4-FFF2-40B4-BE49-F238E27FC236}">
                  <a16:creationId xmlns:a16="http://schemas.microsoft.com/office/drawing/2014/main" id="{8E48CF50-D874-59F1-84E6-68D67189DBA5}"/>
                </a:ext>
              </a:extLst>
            </p:cNvPr>
            <p:cNvSpPr/>
            <p:nvPr/>
          </p:nvSpPr>
          <p:spPr>
            <a:xfrm>
              <a:off x="0" y="0"/>
              <a:ext cx="2124052" cy="500672"/>
            </a:xfrm>
            <a:custGeom>
              <a:avLst/>
              <a:gdLst/>
              <a:ahLst/>
              <a:cxnLst/>
              <a:rect l="l" t="t" r="r" b="b"/>
              <a:pathLst>
                <a:path w="2124052" h="500672">
                  <a:moveTo>
                    <a:pt x="2124052" y="24008"/>
                  </a:moveTo>
                  <a:lnTo>
                    <a:pt x="2124052" y="476664"/>
                  </a:lnTo>
                  <a:cubicBezTo>
                    <a:pt x="2124052" y="483031"/>
                    <a:pt x="2121523" y="489137"/>
                    <a:pt x="2117020" y="493640"/>
                  </a:cubicBezTo>
                  <a:cubicBezTo>
                    <a:pt x="2112518" y="498142"/>
                    <a:pt x="2106411" y="500672"/>
                    <a:pt x="2100044" y="500672"/>
                  </a:cubicBezTo>
                  <a:lnTo>
                    <a:pt x="24008" y="500672"/>
                  </a:lnTo>
                  <a:cubicBezTo>
                    <a:pt x="17641" y="500672"/>
                    <a:pt x="11534" y="498142"/>
                    <a:pt x="7032" y="493640"/>
                  </a:cubicBezTo>
                  <a:cubicBezTo>
                    <a:pt x="2529" y="489137"/>
                    <a:pt x="0" y="483031"/>
                    <a:pt x="0" y="476664"/>
                  </a:cubicBezTo>
                  <a:lnTo>
                    <a:pt x="0" y="24008"/>
                  </a:lnTo>
                  <a:cubicBezTo>
                    <a:pt x="0" y="17641"/>
                    <a:pt x="2529" y="11534"/>
                    <a:pt x="7032" y="7032"/>
                  </a:cubicBezTo>
                  <a:cubicBezTo>
                    <a:pt x="11534" y="2529"/>
                    <a:pt x="17641" y="0"/>
                    <a:pt x="24008" y="0"/>
                  </a:cubicBezTo>
                  <a:lnTo>
                    <a:pt x="2100044" y="0"/>
                  </a:lnTo>
                  <a:cubicBezTo>
                    <a:pt x="2113303" y="0"/>
                    <a:pt x="2124052" y="10749"/>
                    <a:pt x="2124052" y="2400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7" name="TextBox 53">
              <a:extLst>
                <a:ext uri="{FF2B5EF4-FFF2-40B4-BE49-F238E27FC236}">
                  <a16:creationId xmlns:a16="http://schemas.microsoft.com/office/drawing/2014/main" id="{A6191610-39CC-5FE0-1AE2-9A5FA1086323}"/>
                </a:ext>
              </a:extLst>
            </p:cNvPr>
            <p:cNvSpPr txBox="1"/>
            <p:nvPr/>
          </p:nvSpPr>
          <p:spPr>
            <a:xfrm>
              <a:off x="0" y="-28575"/>
              <a:ext cx="2124052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Ground truth: BKL</a:t>
              </a:r>
            </a:p>
          </p:txBody>
        </p:sp>
      </p:grpSp>
      <p:grpSp>
        <p:nvGrpSpPr>
          <p:cNvPr id="132" name="Group 64">
            <a:extLst>
              <a:ext uri="{FF2B5EF4-FFF2-40B4-BE49-F238E27FC236}">
                <a16:creationId xmlns:a16="http://schemas.microsoft.com/office/drawing/2014/main" id="{CB3D854C-A308-990C-0FC9-1A2215D0099B}"/>
              </a:ext>
            </a:extLst>
          </p:cNvPr>
          <p:cNvGrpSpPr/>
          <p:nvPr/>
        </p:nvGrpSpPr>
        <p:grpSpPr>
          <a:xfrm>
            <a:off x="12385593" y="4556516"/>
            <a:ext cx="3224752" cy="803533"/>
            <a:chOff x="0" y="-28575"/>
            <a:chExt cx="2124052" cy="529247"/>
          </a:xfrm>
        </p:grpSpPr>
        <p:sp>
          <p:nvSpPr>
            <p:cNvPr id="130" name="Freeform 65">
              <a:extLst>
                <a:ext uri="{FF2B5EF4-FFF2-40B4-BE49-F238E27FC236}">
                  <a16:creationId xmlns:a16="http://schemas.microsoft.com/office/drawing/2014/main" id="{8B182CEE-8690-4550-8D44-99F9D9477336}"/>
                </a:ext>
              </a:extLst>
            </p:cNvPr>
            <p:cNvSpPr/>
            <p:nvPr/>
          </p:nvSpPr>
          <p:spPr>
            <a:xfrm>
              <a:off x="0" y="0"/>
              <a:ext cx="2124052" cy="500672"/>
            </a:xfrm>
            <a:custGeom>
              <a:avLst/>
              <a:gdLst/>
              <a:ahLst/>
              <a:cxnLst/>
              <a:rect l="l" t="t" r="r" b="b"/>
              <a:pathLst>
                <a:path w="2124052" h="500672">
                  <a:moveTo>
                    <a:pt x="2124052" y="24008"/>
                  </a:moveTo>
                  <a:lnTo>
                    <a:pt x="2124052" y="476664"/>
                  </a:lnTo>
                  <a:cubicBezTo>
                    <a:pt x="2124052" y="483031"/>
                    <a:pt x="2121523" y="489137"/>
                    <a:pt x="2117020" y="493640"/>
                  </a:cubicBezTo>
                  <a:cubicBezTo>
                    <a:pt x="2112518" y="498142"/>
                    <a:pt x="2106411" y="500672"/>
                    <a:pt x="2100044" y="500672"/>
                  </a:cubicBezTo>
                  <a:lnTo>
                    <a:pt x="24008" y="500672"/>
                  </a:lnTo>
                  <a:cubicBezTo>
                    <a:pt x="17641" y="500672"/>
                    <a:pt x="11534" y="498142"/>
                    <a:pt x="7032" y="493640"/>
                  </a:cubicBezTo>
                  <a:cubicBezTo>
                    <a:pt x="2529" y="489137"/>
                    <a:pt x="0" y="483031"/>
                    <a:pt x="0" y="476664"/>
                  </a:cubicBezTo>
                  <a:lnTo>
                    <a:pt x="0" y="24008"/>
                  </a:lnTo>
                  <a:cubicBezTo>
                    <a:pt x="0" y="17641"/>
                    <a:pt x="2529" y="11534"/>
                    <a:pt x="7032" y="7032"/>
                  </a:cubicBezTo>
                  <a:cubicBezTo>
                    <a:pt x="11534" y="2529"/>
                    <a:pt x="17641" y="0"/>
                    <a:pt x="24008" y="0"/>
                  </a:cubicBezTo>
                  <a:lnTo>
                    <a:pt x="2100044" y="0"/>
                  </a:lnTo>
                  <a:cubicBezTo>
                    <a:pt x="2113303" y="0"/>
                    <a:pt x="2124052" y="10749"/>
                    <a:pt x="2124052" y="2400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TextBox 66">
              <a:extLst>
                <a:ext uri="{FF2B5EF4-FFF2-40B4-BE49-F238E27FC236}">
                  <a16:creationId xmlns:a16="http://schemas.microsoft.com/office/drawing/2014/main" id="{FE2624DD-89EB-F6AA-8CC7-0DF259F2625B}"/>
                </a:ext>
              </a:extLst>
            </p:cNvPr>
            <p:cNvSpPr txBox="1"/>
            <p:nvPr/>
          </p:nvSpPr>
          <p:spPr>
            <a:xfrm>
              <a:off x="0" y="-28575"/>
              <a:ext cx="2124052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Prediction set</a:t>
              </a:r>
            </a:p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{BKL, BCC, NEV, SCC }</a:t>
              </a:r>
            </a:p>
          </p:txBody>
        </p:sp>
      </p:grpSp>
      <p:grpSp>
        <p:nvGrpSpPr>
          <p:cNvPr id="136" name="Group 67">
            <a:extLst>
              <a:ext uri="{FF2B5EF4-FFF2-40B4-BE49-F238E27FC236}">
                <a16:creationId xmlns:a16="http://schemas.microsoft.com/office/drawing/2014/main" id="{83ADC547-4D24-48F8-1EA7-46694597A026}"/>
              </a:ext>
            </a:extLst>
          </p:cNvPr>
          <p:cNvGrpSpPr/>
          <p:nvPr/>
        </p:nvGrpSpPr>
        <p:grpSpPr>
          <a:xfrm>
            <a:off x="12564084" y="5261266"/>
            <a:ext cx="2867772" cy="816920"/>
            <a:chOff x="0" y="-28575"/>
            <a:chExt cx="2216091" cy="631261"/>
          </a:xfrm>
        </p:grpSpPr>
        <p:sp>
          <p:nvSpPr>
            <p:cNvPr id="134" name="Freeform 68">
              <a:extLst>
                <a:ext uri="{FF2B5EF4-FFF2-40B4-BE49-F238E27FC236}">
                  <a16:creationId xmlns:a16="http://schemas.microsoft.com/office/drawing/2014/main" id="{0E9ECA84-4D3B-59EB-2358-8BD3E3968501}"/>
                </a:ext>
              </a:extLst>
            </p:cNvPr>
            <p:cNvSpPr/>
            <p:nvPr/>
          </p:nvSpPr>
          <p:spPr>
            <a:xfrm>
              <a:off x="0" y="0"/>
              <a:ext cx="2216091" cy="602686"/>
            </a:xfrm>
            <a:custGeom>
              <a:avLst/>
              <a:gdLst/>
              <a:ahLst/>
              <a:cxnLst/>
              <a:rect l="l" t="t" r="r" b="b"/>
              <a:pathLst>
                <a:path w="2216091" h="602686">
                  <a:moveTo>
                    <a:pt x="2216091" y="26996"/>
                  </a:moveTo>
                  <a:lnTo>
                    <a:pt x="2216091" y="575690"/>
                  </a:lnTo>
                  <a:cubicBezTo>
                    <a:pt x="2216091" y="590600"/>
                    <a:pt x="2204004" y="602686"/>
                    <a:pt x="2189095" y="602686"/>
                  </a:cubicBezTo>
                  <a:lnTo>
                    <a:pt x="26996" y="602686"/>
                  </a:lnTo>
                  <a:cubicBezTo>
                    <a:pt x="12087" y="602686"/>
                    <a:pt x="0" y="590600"/>
                    <a:pt x="0" y="575690"/>
                  </a:cubicBezTo>
                  <a:lnTo>
                    <a:pt x="0" y="26996"/>
                  </a:lnTo>
                  <a:cubicBezTo>
                    <a:pt x="0" y="12087"/>
                    <a:pt x="12087" y="0"/>
                    <a:pt x="26996" y="0"/>
                  </a:cubicBezTo>
                  <a:lnTo>
                    <a:pt x="2189095" y="0"/>
                  </a:lnTo>
                  <a:cubicBezTo>
                    <a:pt x="2204004" y="0"/>
                    <a:pt x="2216091" y="12087"/>
                    <a:pt x="2216091" y="26996"/>
                  </a:cubicBezTo>
                  <a:close/>
                </a:path>
              </a:pathLst>
            </a:custGeom>
            <a:solidFill>
              <a:srgbClr val="F8DADA"/>
            </a:solidFill>
            <a:ln w="19050" cap="sq">
              <a:solidFill>
                <a:srgbClr val="8F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TextBox 69">
              <a:extLst>
                <a:ext uri="{FF2B5EF4-FFF2-40B4-BE49-F238E27FC236}">
                  <a16:creationId xmlns:a16="http://schemas.microsoft.com/office/drawing/2014/main" id="{DF25B173-2219-2AA7-4043-888756FB5B05}"/>
                </a:ext>
              </a:extLst>
            </p:cNvPr>
            <p:cNvSpPr txBox="1"/>
            <p:nvPr/>
          </p:nvSpPr>
          <p:spPr>
            <a:xfrm>
              <a:off x="0" y="-28575"/>
              <a:ext cx="2216091" cy="631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large / less meaningful pred set</a:t>
              </a:r>
            </a:p>
          </p:txBody>
        </p:sp>
      </p:grpSp>
      <p:sp>
        <p:nvSpPr>
          <p:cNvPr id="138" name="Freeform 70">
            <a:extLst>
              <a:ext uri="{FF2B5EF4-FFF2-40B4-BE49-F238E27FC236}">
                <a16:creationId xmlns:a16="http://schemas.microsoft.com/office/drawing/2014/main" id="{9D213C41-2259-41F8-761B-335C8B01E412}"/>
              </a:ext>
            </a:extLst>
          </p:cNvPr>
          <p:cNvSpPr/>
          <p:nvPr/>
        </p:nvSpPr>
        <p:spPr>
          <a:xfrm>
            <a:off x="13201904" y="3187190"/>
            <a:ext cx="1592132" cy="1412710"/>
          </a:xfrm>
          <a:custGeom>
            <a:avLst/>
            <a:gdLst/>
            <a:ahLst/>
            <a:cxnLst/>
            <a:rect l="l" t="t" r="r" b="b"/>
            <a:pathLst>
              <a:path w="1592132" h="1412710">
                <a:moveTo>
                  <a:pt x="0" y="0"/>
                </a:moveTo>
                <a:lnTo>
                  <a:pt x="1592131" y="0"/>
                </a:lnTo>
                <a:lnTo>
                  <a:pt x="1592131" y="1412710"/>
                </a:lnTo>
                <a:lnTo>
                  <a:pt x="0" y="1412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731" r="-1888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94" grpId="0" animBg="1"/>
      <p:bldP spid="143" grpId="0"/>
      <p:bldP spid="140" grpId="0" animBg="1"/>
      <p:bldP spid="1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9"/>
          <p:cNvGrpSpPr/>
          <p:nvPr/>
        </p:nvGrpSpPr>
        <p:grpSpPr>
          <a:xfrm>
            <a:off x="14629367" y="5433585"/>
            <a:ext cx="2569847" cy="1013331"/>
            <a:chOff x="0" y="0"/>
            <a:chExt cx="645590" cy="254566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645590" cy="254566"/>
            </a:xfrm>
            <a:custGeom>
              <a:avLst/>
              <a:gdLst/>
              <a:ahLst/>
              <a:cxnLst/>
              <a:rect l="l" t="t" r="r" b="b"/>
              <a:pathLst>
                <a:path w="645590" h="254566">
                  <a:moveTo>
                    <a:pt x="48202" y="0"/>
                  </a:moveTo>
                  <a:lnTo>
                    <a:pt x="597388" y="0"/>
                  </a:lnTo>
                  <a:cubicBezTo>
                    <a:pt x="624009" y="0"/>
                    <a:pt x="645590" y="21581"/>
                    <a:pt x="645590" y="48202"/>
                  </a:cubicBezTo>
                  <a:lnTo>
                    <a:pt x="645590" y="206364"/>
                  </a:lnTo>
                  <a:cubicBezTo>
                    <a:pt x="645590" y="219148"/>
                    <a:pt x="640511" y="231409"/>
                    <a:pt x="631472" y="240448"/>
                  </a:cubicBezTo>
                  <a:cubicBezTo>
                    <a:pt x="622432" y="249488"/>
                    <a:pt x="610172" y="254566"/>
                    <a:pt x="597388" y="254566"/>
                  </a:cubicBezTo>
                  <a:lnTo>
                    <a:pt x="48202" y="254566"/>
                  </a:lnTo>
                  <a:cubicBezTo>
                    <a:pt x="35418" y="254566"/>
                    <a:pt x="23157" y="249488"/>
                    <a:pt x="14118" y="240448"/>
                  </a:cubicBezTo>
                  <a:cubicBezTo>
                    <a:pt x="5078" y="231409"/>
                    <a:pt x="0" y="219148"/>
                    <a:pt x="0" y="206364"/>
                  </a:cubicBezTo>
                  <a:lnTo>
                    <a:pt x="0" y="48202"/>
                  </a:lnTo>
                  <a:cubicBezTo>
                    <a:pt x="0" y="35418"/>
                    <a:pt x="5078" y="23157"/>
                    <a:pt x="14118" y="14118"/>
                  </a:cubicBezTo>
                  <a:cubicBezTo>
                    <a:pt x="23157" y="5078"/>
                    <a:pt x="35418" y="0"/>
                    <a:pt x="48202" y="0"/>
                  </a:cubicBezTo>
                  <a:close/>
                </a:path>
              </a:pathLst>
            </a:custGeom>
            <a:ln w="28575" cap="sq">
              <a:solidFill>
                <a:srgbClr val="B4B4B4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28575"/>
              <a:ext cx="645590" cy="2831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4591051" y="4792424"/>
            <a:ext cx="2608165" cy="796933"/>
            <a:chOff x="0" y="0"/>
            <a:chExt cx="1638624" cy="500671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638624" cy="500672"/>
            </a:xfrm>
            <a:custGeom>
              <a:avLst/>
              <a:gdLst/>
              <a:ahLst/>
              <a:cxnLst/>
              <a:rect l="l" t="t" r="r" b="b"/>
              <a:pathLst>
                <a:path w="1638624" h="500672">
                  <a:moveTo>
                    <a:pt x="1638624" y="29683"/>
                  </a:moveTo>
                  <a:lnTo>
                    <a:pt x="1638624" y="470988"/>
                  </a:lnTo>
                  <a:cubicBezTo>
                    <a:pt x="1638624" y="487382"/>
                    <a:pt x="1625334" y="500672"/>
                    <a:pt x="1608941" y="500672"/>
                  </a:cubicBezTo>
                  <a:lnTo>
                    <a:pt x="29683" y="500672"/>
                  </a:lnTo>
                  <a:cubicBezTo>
                    <a:pt x="13290" y="500672"/>
                    <a:pt x="0" y="487382"/>
                    <a:pt x="0" y="470988"/>
                  </a:cubicBezTo>
                  <a:lnTo>
                    <a:pt x="0" y="29683"/>
                  </a:lnTo>
                  <a:cubicBezTo>
                    <a:pt x="0" y="13290"/>
                    <a:pt x="13290" y="0"/>
                    <a:pt x="29683" y="0"/>
                  </a:cubicBezTo>
                  <a:lnTo>
                    <a:pt x="1608941" y="0"/>
                  </a:lnTo>
                  <a:cubicBezTo>
                    <a:pt x="1625334" y="0"/>
                    <a:pt x="1638624" y="13290"/>
                    <a:pt x="1638624" y="29683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28575"/>
              <a:ext cx="1638624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Prediction set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4150638" y="5500232"/>
            <a:ext cx="3527307" cy="796933"/>
            <a:chOff x="0" y="0"/>
            <a:chExt cx="2216091" cy="500671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2216091" cy="500672"/>
            </a:xfrm>
            <a:custGeom>
              <a:avLst/>
              <a:gdLst/>
              <a:ahLst/>
              <a:cxnLst/>
              <a:rect l="l" t="t" r="r" b="b"/>
              <a:pathLst>
                <a:path w="2216091" h="500672">
                  <a:moveTo>
                    <a:pt x="2216091" y="21949"/>
                  </a:moveTo>
                  <a:lnTo>
                    <a:pt x="2216091" y="478723"/>
                  </a:lnTo>
                  <a:cubicBezTo>
                    <a:pt x="2216091" y="484544"/>
                    <a:pt x="2213778" y="490127"/>
                    <a:pt x="2209662" y="494243"/>
                  </a:cubicBezTo>
                  <a:cubicBezTo>
                    <a:pt x="2205546" y="498359"/>
                    <a:pt x="2199963" y="500672"/>
                    <a:pt x="2194142" y="500672"/>
                  </a:cubicBezTo>
                  <a:lnTo>
                    <a:pt x="21949" y="500672"/>
                  </a:lnTo>
                  <a:cubicBezTo>
                    <a:pt x="16127" y="500672"/>
                    <a:pt x="10545" y="498359"/>
                    <a:pt x="6429" y="494243"/>
                  </a:cubicBezTo>
                  <a:cubicBezTo>
                    <a:pt x="2312" y="490127"/>
                    <a:pt x="0" y="484544"/>
                    <a:pt x="0" y="478723"/>
                  </a:cubicBezTo>
                  <a:lnTo>
                    <a:pt x="0" y="21949"/>
                  </a:lnTo>
                  <a:cubicBezTo>
                    <a:pt x="0" y="16127"/>
                    <a:pt x="2312" y="10545"/>
                    <a:pt x="6429" y="6429"/>
                  </a:cubicBezTo>
                  <a:cubicBezTo>
                    <a:pt x="10545" y="2312"/>
                    <a:pt x="16127" y="0"/>
                    <a:pt x="21949" y="0"/>
                  </a:cubicBezTo>
                  <a:lnTo>
                    <a:pt x="2194142" y="0"/>
                  </a:lnTo>
                  <a:cubicBezTo>
                    <a:pt x="2199963" y="0"/>
                    <a:pt x="2205546" y="2312"/>
                    <a:pt x="2209662" y="6429"/>
                  </a:cubicBezTo>
                  <a:cubicBezTo>
                    <a:pt x="2213778" y="10545"/>
                    <a:pt x="2216091" y="16127"/>
                    <a:pt x="2216091" y="2194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-38100"/>
              <a:ext cx="2216091" cy="538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{Class B, Class C}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14889007" y="6839162"/>
            <a:ext cx="2696654" cy="901882"/>
            <a:chOff x="0" y="0"/>
            <a:chExt cx="1943164" cy="566605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1943164" cy="566605"/>
            </a:xfrm>
            <a:custGeom>
              <a:avLst/>
              <a:gdLst/>
              <a:ahLst/>
              <a:cxnLst/>
              <a:rect l="l" t="t" r="r" b="b"/>
              <a:pathLst>
                <a:path w="1943164" h="566605">
                  <a:moveTo>
                    <a:pt x="1943164" y="25031"/>
                  </a:moveTo>
                  <a:lnTo>
                    <a:pt x="1943164" y="541574"/>
                  </a:lnTo>
                  <a:cubicBezTo>
                    <a:pt x="1943164" y="548213"/>
                    <a:pt x="1940527" y="554580"/>
                    <a:pt x="1935832" y="559274"/>
                  </a:cubicBezTo>
                  <a:cubicBezTo>
                    <a:pt x="1931138" y="563968"/>
                    <a:pt x="1924771" y="566605"/>
                    <a:pt x="1918133" y="566605"/>
                  </a:cubicBezTo>
                  <a:lnTo>
                    <a:pt x="25031" y="566605"/>
                  </a:lnTo>
                  <a:cubicBezTo>
                    <a:pt x="18393" y="566605"/>
                    <a:pt x="12026" y="563968"/>
                    <a:pt x="7332" y="559274"/>
                  </a:cubicBezTo>
                  <a:cubicBezTo>
                    <a:pt x="2637" y="554580"/>
                    <a:pt x="0" y="548213"/>
                    <a:pt x="0" y="541574"/>
                  </a:cubicBezTo>
                  <a:lnTo>
                    <a:pt x="0" y="25031"/>
                  </a:lnTo>
                  <a:cubicBezTo>
                    <a:pt x="0" y="18393"/>
                    <a:pt x="2637" y="12026"/>
                    <a:pt x="7332" y="7332"/>
                  </a:cubicBezTo>
                  <a:cubicBezTo>
                    <a:pt x="12026" y="2637"/>
                    <a:pt x="18393" y="0"/>
                    <a:pt x="25031" y="0"/>
                  </a:cubicBezTo>
                  <a:lnTo>
                    <a:pt x="1918133" y="0"/>
                  </a:lnTo>
                  <a:cubicBezTo>
                    <a:pt x="1924771" y="0"/>
                    <a:pt x="1931138" y="2637"/>
                    <a:pt x="1935832" y="7332"/>
                  </a:cubicBezTo>
                  <a:cubicBezTo>
                    <a:pt x="1940527" y="12026"/>
                    <a:pt x="1943164" y="18393"/>
                    <a:pt x="1943164" y="25031"/>
                  </a:cubicBezTo>
                  <a:close/>
                </a:path>
              </a:pathLst>
            </a:custGeom>
            <a:solidFill>
              <a:srgbClr val="DCF2E7"/>
            </a:solidFill>
            <a:ln w="19050" cap="sq">
              <a:solidFill>
                <a:srgbClr val="07432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38100"/>
              <a:ext cx="1943164" cy="6047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coverage-aware prediction sets</a:t>
              </a:r>
            </a:p>
          </p:txBody>
        </p:sp>
      </p:grpSp>
      <p:sp>
        <p:nvSpPr>
          <p:cNvPr id="144" name="Freeform 96">
            <a:extLst>
              <a:ext uri="{FF2B5EF4-FFF2-40B4-BE49-F238E27FC236}">
                <a16:creationId xmlns:a16="http://schemas.microsoft.com/office/drawing/2014/main" id="{4BD6C95C-4E11-8F08-6A19-3D85969D351D}"/>
              </a:ext>
            </a:extLst>
          </p:cNvPr>
          <p:cNvSpPr/>
          <p:nvPr/>
        </p:nvSpPr>
        <p:spPr>
          <a:xfrm>
            <a:off x="14767423" y="6370899"/>
            <a:ext cx="3224752" cy="760149"/>
          </a:xfrm>
          <a:custGeom>
            <a:avLst/>
            <a:gdLst/>
            <a:ahLst/>
            <a:cxnLst/>
            <a:rect l="l" t="t" r="r" b="b"/>
            <a:pathLst>
              <a:path w="2124052" h="500672">
                <a:moveTo>
                  <a:pt x="2124052" y="24008"/>
                </a:moveTo>
                <a:lnTo>
                  <a:pt x="2124052" y="476664"/>
                </a:lnTo>
                <a:cubicBezTo>
                  <a:pt x="2124052" y="483031"/>
                  <a:pt x="2121523" y="489137"/>
                  <a:pt x="2117020" y="493640"/>
                </a:cubicBezTo>
                <a:cubicBezTo>
                  <a:pt x="2112518" y="498142"/>
                  <a:pt x="2106411" y="500672"/>
                  <a:pt x="2100044" y="500672"/>
                </a:cubicBezTo>
                <a:lnTo>
                  <a:pt x="24008" y="500672"/>
                </a:lnTo>
                <a:cubicBezTo>
                  <a:pt x="17641" y="500672"/>
                  <a:pt x="11534" y="498142"/>
                  <a:pt x="7032" y="493640"/>
                </a:cubicBezTo>
                <a:cubicBezTo>
                  <a:pt x="2529" y="489137"/>
                  <a:pt x="0" y="483031"/>
                  <a:pt x="0" y="476664"/>
                </a:cubicBezTo>
                <a:lnTo>
                  <a:pt x="0" y="24008"/>
                </a:lnTo>
                <a:cubicBezTo>
                  <a:pt x="0" y="17641"/>
                  <a:pt x="2529" y="11534"/>
                  <a:pt x="7032" y="7032"/>
                </a:cubicBezTo>
                <a:cubicBezTo>
                  <a:pt x="11534" y="2529"/>
                  <a:pt x="17641" y="0"/>
                  <a:pt x="24008" y="0"/>
                </a:cubicBezTo>
                <a:lnTo>
                  <a:pt x="2100044" y="0"/>
                </a:lnTo>
                <a:cubicBezTo>
                  <a:pt x="2113303" y="0"/>
                  <a:pt x="2124052" y="10749"/>
                  <a:pt x="2124052" y="24008"/>
                </a:cubicBezTo>
                <a:close/>
              </a:path>
            </a:pathLst>
          </a:custGeom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2"/>
          <p:cNvGrpSpPr/>
          <p:nvPr/>
        </p:nvGrpSpPr>
        <p:grpSpPr>
          <a:xfrm>
            <a:off x="0" y="284760"/>
            <a:ext cx="18288000" cy="910170"/>
            <a:chOff x="0" y="0"/>
            <a:chExt cx="4816593" cy="239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9715"/>
            </a:xfrm>
            <a:custGeom>
              <a:avLst/>
              <a:gdLst/>
              <a:ahLst/>
              <a:cxnLst/>
              <a:rect l="l" t="t" r="r" b="b"/>
              <a:pathLst>
                <a:path w="4816592" h="239715">
                  <a:moveTo>
                    <a:pt x="0" y="0"/>
                  </a:moveTo>
                  <a:lnTo>
                    <a:pt x="4816592" y="0"/>
                  </a:lnTo>
                  <a:lnTo>
                    <a:pt x="4816592" y="239715"/>
                  </a:lnTo>
                  <a:lnTo>
                    <a:pt x="0" y="239715"/>
                  </a:lnTo>
                  <a:close/>
                </a:path>
              </a:pathLst>
            </a:custGeom>
            <a:solidFill>
              <a:srgbClr val="4143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26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423175" y="5394132"/>
            <a:ext cx="919810" cy="1160311"/>
          </a:xfrm>
          <a:custGeom>
            <a:avLst/>
            <a:gdLst/>
            <a:ahLst/>
            <a:cxnLst/>
            <a:rect l="l" t="t" r="r" b="b"/>
            <a:pathLst>
              <a:path w="919810" h="1160311">
                <a:moveTo>
                  <a:pt x="0" y="0"/>
                </a:moveTo>
                <a:lnTo>
                  <a:pt x="919810" y="0"/>
                </a:lnTo>
                <a:lnTo>
                  <a:pt x="919810" y="1160311"/>
                </a:lnTo>
                <a:lnTo>
                  <a:pt x="0" y="11603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 rot="16200000">
            <a:off x="8198355" y="4582417"/>
            <a:ext cx="1932164" cy="2766605"/>
            <a:chOff x="0" y="0"/>
            <a:chExt cx="439113" cy="6287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9113" cy="628752"/>
            </a:xfrm>
            <a:custGeom>
              <a:avLst/>
              <a:gdLst/>
              <a:ahLst/>
              <a:cxnLst/>
              <a:rect l="l" t="t" r="r" b="b"/>
              <a:pathLst>
                <a:path w="439113" h="628752">
                  <a:moveTo>
                    <a:pt x="0" y="0"/>
                  </a:moveTo>
                  <a:lnTo>
                    <a:pt x="439113" y="0"/>
                  </a:lnTo>
                  <a:lnTo>
                    <a:pt x="335396" y="628752"/>
                  </a:lnTo>
                  <a:lnTo>
                    <a:pt x="103717" y="6287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D9F7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7000" y="-28575"/>
              <a:ext cx="185113" cy="657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964450" y="5405674"/>
            <a:ext cx="2267716" cy="1169348"/>
            <a:chOff x="0" y="0"/>
            <a:chExt cx="1451890" cy="7486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51890" cy="748645"/>
            </a:xfrm>
            <a:custGeom>
              <a:avLst/>
              <a:gdLst/>
              <a:ahLst/>
              <a:cxnLst/>
              <a:rect l="l" t="t" r="r" b="b"/>
              <a:pathLst>
                <a:path w="1451890" h="748645">
                  <a:moveTo>
                    <a:pt x="1451890" y="34140"/>
                  </a:moveTo>
                  <a:lnTo>
                    <a:pt x="1451890" y="714505"/>
                  </a:lnTo>
                  <a:cubicBezTo>
                    <a:pt x="1451890" y="723559"/>
                    <a:pt x="1448293" y="732243"/>
                    <a:pt x="1441891" y="738645"/>
                  </a:cubicBezTo>
                  <a:cubicBezTo>
                    <a:pt x="1435488" y="745048"/>
                    <a:pt x="1426805" y="748645"/>
                    <a:pt x="1417750" y="748645"/>
                  </a:cubicBezTo>
                  <a:lnTo>
                    <a:pt x="34140" y="748645"/>
                  </a:lnTo>
                  <a:cubicBezTo>
                    <a:pt x="15285" y="748645"/>
                    <a:pt x="0" y="733360"/>
                    <a:pt x="0" y="714505"/>
                  </a:cubicBezTo>
                  <a:lnTo>
                    <a:pt x="0" y="34140"/>
                  </a:lnTo>
                  <a:cubicBezTo>
                    <a:pt x="0" y="15285"/>
                    <a:pt x="15285" y="0"/>
                    <a:pt x="34140" y="0"/>
                  </a:cubicBezTo>
                  <a:lnTo>
                    <a:pt x="1417750" y="0"/>
                  </a:lnTo>
                  <a:cubicBezTo>
                    <a:pt x="1436605" y="0"/>
                    <a:pt x="1451890" y="15285"/>
                    <a:pt x="1451890" y="34140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51890" cy="786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Classifier trained with conformal aware loss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7342984" y="5965720"/>
            <a:ext cx="438150" cy="8567"/>
          </a:xfrm>
          <a:prstGeom prst="line">
            <a:avLst/>
          </a:prstGeom>
          <a:ln w="3810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/>
          <p:nvPr/>
        </p:nvGrpSpPr>
        <p:grpSpPr>
          <a:xfrm>
            <a:off x="4613075" y="6678020"/>
            <a:ext cx="4333067" cy="735644"/>
            <a:chOff x="0" y="0"/>
            <a:chExt cx="3481979" cy="59113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481979" cy="591132"/>
            </a:xfrm>
            <a:custGeom>
              <a:avLst/>
              <a:gdLst/>
              <a:ahLst/>
              <a:cxnLst/>
              <a:rect l="l" t="t" r="r" b="b"/>
              <a:pathLst>
                <a:path w="3481979" h="591132">
                  <a:moveTo>
                    <a:pt x="3481979" y="17867"/>
                  </a:moveTo>
                  <a:lnTo>
                    <a:pt x="3481979" y="573265"/>
                  </a:lnTo>
                  <a:cubicBezTo>
                    <a:pt x="3481979" y="578004"/>
                    <a:pt x="3480096" y="582549"/>
                    <a:pt x="3476746" y="585899"/>
                  </a:cubicBezTo>
                  <a:cubicBezTo>
                    <a:pt x="3473395" y="589250"/>
                    <a:pt x="3468851" y="591132"/>
                    <a:pt x="3464112" y="591132"/>
                  </a:cubicBezTo>
                  <a:lnTo>
                    <a:pt x="17867" y="591132"/>
                  </a:lnTo>
                  <a:cubicBezTo>
                    <a:pt x="13128" y="591132"/>
                    <a:pt x="8584" y="589250"/>
                    <a:pt x="5233" y="585899"/>
                  </a:cubicBezTo>
                  <a:cubicBezTo>
                    <a:pt x="1882" y="582549"/>
                    <a:pt x="0" y="578004"/>
                    <a:pt x="0" y="573265"/>
                  </a:cubicBezTo>
                  <a:lnTo>
                    <a:pt x="0" y="17867"/>
                  </a:lnTo>
                  <a:cubicBezTo>
                    <a:pt x="0" y="13128"/>
                    <a:pt x="1882" y="8584"/>
                    <a:pt x="5233" y="5233"/>
                  </a:cubicBezTo>
                  <a:cubicBezTo>
                    <a:pt x="8584" y="1882"/>
                    <a:pt x="13128" y="0"/>
                    <a:pt x="17867" y="0"/>
                  </a:cubicBezTo>
                  <a:lnTo>
                    <a:pt x="3464112" y="0"/>
                  </a:lnTo>
                  <a:cubicBezTo>
                    <a:pt x="3473979" y="0"/>
                    <a:pt x="3481979" y="7999"/>
                    <a:pt x="3481979" y="1786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481979" cy="619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Training data </a:t>
              </a:r>
            </a:p>
            <a:p>
              <a:pPr algn="ctr">
                <a:lnSpc>
                  <a:spcPts val="2380"/>
                </a:lnSpc>
              </a:pPr>
              <a:endParaRPr lang="en-US" sz="1700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endParaRP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390" y="7134830"/>
            <a:ext cx="628436" cy="331203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7648590" y="2776890"/>
            <a:ext cx="4087294" cy="1481101"/>
            <a:chOff x="0" y="0"/>
            <a:chExt cx="2182580" cy="79087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82580" cy="790870"/>
            </a:xfrm>
            <a:custGeom>
              <a:avLst/>
              <a:gdLst/>
              <a:ahLst/>
              <a:cxnLst/>
              <a:rect l="l" t="t" r="r" b="b"/>
              <a:pathLst>
                <a:path w="2182580" h="790870">
                  <a:moveTo>
                    <a:pt x="2182580" y="18941"/>
                  </a:moveTo>
                  <a:lnTo>
                    <a:pt x="2182580" y="771929"/>
                  </a:lnTo>
                  <a:cubicBezTo>
                    <a:pt x="2182580" y="776953"/>
                    <a:pt x="2180584" y="781770"/>
                    <a:pt x="2177032" y="785323"/>
                  </a:cubicBezTo>
                  <a:cubicBezTo>
                    <a:pt x="2173480" y="788875"/>
                    <a:pt x="2168662" y="790870"/>
                    <a:pt x="2163638" y="790870"/>
                  </a:cubicBezTo>
                  <a:lnTo>
                    <a:pt x="18941" y="790870"/>
                  </a:lnTo>
                  <a:cubicBezTo>
                    <a:pt x="8480" y="790870"/>
                    <a:pt x="0" y="782390"/>
                    <a:pt x="0" y="771929"/>
                  </a:cubicBezTo>
                  <a:lnTo>
                    <a:pt x="0" y="18941"/>
                  </a:lnTo>
                  <a:cubicBezTo>
                    <a:pt x="0" y="13918"/>
                    <a:pt x="1996" y="9100"/>
                    <a:pt x="5548" y="5548"/>
                  </a:cubicBezTo>
                  <a:cubicBezTo>
                    <a:pt x="9100" y="1996"/>
                    <a:pt x="13918" y="0"/>
                    <a:pt x="18941" y="0"/>
                  </a:cubicBezTo>
                  <a:lnTo>
                    <a:pt x="2163638" y="0"/>
                  </a:lnTo>
                  <a:cubicBezTo>
                    <a:pt x="2174099" y="0"/>
                    <a:pt x="2182580" y="8480"/>
                    <a:pt x="2182580" y="18941"/>
                  </a:cubicBezTo>
                  <a:close/>
                </a:path>
              </a:pathLst>
            </a:custGeom>
            <a:solidFill>
              <a:srgbClr val="F7F7F7"/>
            </a:solidFill>
            <a:ln w="28575" cap="sq">
              <a:solidFill>
                <a:srgbClr val="B6232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182580" cy="8289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30050" y="2707205"/>
            <a:ext cx="2887030" cy="561572"/>
            <a:chOff x="0" y="0"/>
            <a:chExt cx="2129758" cy="4142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29758" cy="414258"/>
            </a:xfrm>
            <a:custGeom>
              <a:avLst/>
              <a:gdLst/>
              <a:ahLst/>
              <a:cxnLst/>
              <a:rect l="l" t="t" r="r" b="b"/>
              <a:pathLst>
                <a:path w="2129758" h="414258">
                  <a:moveTo>
                    <a:pt x="2129758" y="26816"/>
                  </a:moveTo>
                  <a:lnTo>
                    <a:pt x="2129758" y="387442"/>
                  </a:lnTo>
                  <a:cubicBezTo>
                    <a:pt x="2129758" y="402252"/>
                    <a:pt x="2117752" y="414258"/>
                    <a:pt x="2102942" y="414258"/>
                  </a:cubicBezTo>
                  <a:lnTo>
                    <a:pt x="26816" y="414258"/>
                  </a:lnTo>
                  <a:cubicBezTo>
                    <a:pt x="12006" y="414258"/>
                    <a:pt x="0" y="402252"/>
                    <a:pt x="0" y="387442"/>
                  </a:cubicBezTo>
                  <a:lnTo>
                    <a:pt x="0" y="26816"/>
                  </a:lnTo>
                  <a:cubicBezTo>
                    <a:pt x="0" y="12006"/>
                    <a:pt x="12006" y="0"/>
                    <a:pt x="26816" y="0"/>
                  </a:cubicBezTo>
                  <a:lnTo>
                    <a:pt x="2102942" y="0"/>
                  </a:lnTo>
                  <a:cubicBezTo>
                    <a:pt x="2117752" y="0"/>
                    <a:pt x="2129758" y="12006"/>
                    <a:pt x="2129758" y="2681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2129758" cy="442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Conformal Aware Loss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79746" y="3310200"/>
            <a:ext cx="1166395" cy="731335"/>
            <a:chOff x="0" y="0"/>
            <a:chExt cx="1505093" cy="94367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505093" cy="943671"/>
            </a:xfrm>
            <a:custGeom>
              <a:avLst/>
              <a:gdLst/>
              <a:ahLst/>
              <a:cxnLst/>
              <a:rect l="l" t="t" r="r" b="b"/>
              <a:pathLst>
                <a:path w="1505093" h="943671">
                  <a:moveTo>
                    <a:pt x="1505093" y="66375"/>
                  </a:moveTo>
                  <a:lnTo>
                    <a:pt x="1505093" y="877296"/>
                  </a:lnTo>
                  <a:cubicBezTo>
                    <a:pt x="1505093" y="913954"/>
                    <a:pt x="1475376" y="943671"/>
                    <a:pt x="1438718" y="943671"/>
                  </a:cubicBezTo>
                  <a:lnTo>
                    <a:pt x="66375" y="943671"/>
                  </a:lnTo>
                  <a:cubicBezTo>
                    <a:pt x="29717" y="943671"/>
                    <a:pt x="0" y="913954"/>
                    <a:pt x="0" y="877296"/>
                  </a:cubicBezTo>
                  <a:lnTo>
                    <a:pt x="0" y="66375"/>
                  </a:lnTo>
                  <a:cubicBezTo>
                    <a:pt x="0" y="29717"/>
                    <a:pt x="29717" y="0"/>
                    <a:pt x="66375" y="0"/>
                  </a:cubicBezTo>
                  <a:lnTo>
                    <a:pt x="1438718" y="0"/>
                  </a:lnTo>
                  <a:cubicBezTo>
                    <a:pt x="1475376" y="0"/>
                    <a:pt x="1505093" y="29717"/>
                    <a:pt x="1505093" y="66375"/>
                  </a:cubicBezTo>
                  <a:close/>
                </a:path>
              </a:pathLst>
            </a:custGeom>
            <a:solidFill>
              <a:srgbClr val="EBF2FF"/>
            </a:solidFill>
            <a:ln w="28575" cap="sq">
              <a:solidFill>
                <a:srgbClr val="103C9F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505093" cy="972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Cross entropy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109039" y="3310200"/>
            <a:ext cx="1166395" cy="731335"/>
            <a:chOff x="0" y="0"/>
            <a:chExt cx="1505093" cy="94367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05093" cy="943671"/>
            </a:xfrm>
            <a:custGeom>
              <a:avLst/>
              <a:gdLst/>
              <a:ahLst/>
              <a:cxnLst/>
              <a:rect l="l" t="t" r="r" b="b"/>
              <a:pathLst>
                <a:path w="1505093" h="943671">
                  <a:moveTo>
                    <a:pt x="1505093" y="66375"/>
                  </a:moveTo>
                  <a:lnTo>
                    <a:pt x="1505093" y="877296"/>
                  </a:lnTo>
                  <a:cubicBezTo>
                    <a:pt x="1505093" y="913954"/>
                    <a:pt x="1475376" y="943671"/>
                    <a:pt x="1438718" y="943671"/>
                  </a:cubicBezTo>
                  <a:lnTo>
                    <a:pt x="66375" y="943671"/>
                  </a:lnTo>
                  <a:cubicBezTo>
                    <a:pt x="29717" y="943671"/>
                    <a:pt x="0" y="913954"/>
                    <a:pt x="0" y="877296"/>
                  </a:cubicBezTo>
                  <a:lnTo>
                    <a:pt x="0" y="66375"/>
                  </a:lnTo>
                  <a:cubicBezTo>
                    <a:pt x="0" y="29717"/>
                    <a:pt x="29717" y="0"/>
                    <a:pt x="66375" y="0"/>
                  </a:cubicBezTo>
                  <a:lnTo>
                    <a:pt x="1438718" y="0"/>
                  </a:lnTo>
                  <a:cubicBezTo>
                    <a:pt x="1475376" y="0"/>
                    <a:pt x="1505093" y="29717"/>
                    <a:pt x="1505093" y="66375"/>
                  </a:cubicBezTo>
                  <a:close/>
                </a:path>
              </a:pathLst>
            </a:custGeom>
            <a:solidFill>
              <a:srgbClr val="FFEAC9"/>
            </a:solidFill>
            <a:ln w="28575" cap="sq">
              <a:solidFill>
                <a:srgbClr val="FF914D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1505093" cy="972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coverage penalty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453669" y="3310200"/>
            <a:ext cx="1166395" cy="731335"/>
            <a:chOff x="0" y="0"/>
            <a:chExt cx="1505093" cy="9436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505093" cy="943671"/>
            </a:xfrm>
            <a:custGeom>
              <a:avLst/>
              <a:gdLst/>
              <a:ahLst/>
              <a:cxnLst/>
              <a:rect l="l" t="t" r="r" b="b"/>
              <a:pathLst>
                <a:path w="1505093" h="943671">
                  <a:moveTo>
                    <a:pt x="1505093" y="66375"/>
                  </a:moveTo>
                  <a:lnTo>
                    <a:pt x="1505093" y="877296"/>
                  </a:lnTo>
                  <a:cubicBezTo>
                    <a:pt x="1505093" y="913954"/>
                    <a:pt x="1475376" y="943671"/>
                    <a:pt x="1438718" y="943671"/>
                  </a:cubicBezTo>
                  <a:lnTo>
                    <a:pt x="66375" y="943671"/>
                  </a:lnTo>
                  <a:cubicBezTo>
                    <a:pt x="29717" y="943671"/>
                    <a:pt x="0" y="913954"/>
                    <a:pt x="0" y="877296"/>
                  </a:cubicBezTo>
                  <a:lnTo>
                    <a:pt x="0" y="66375"/>
                  </a:lnTo>
                  <a:cubicBezTo>
                    <a:pt x="0" y="29717"/>
                    <a:pt x="29717" y="0"/>
                    <a:pt x="66375" y="0"/>
                  </a:cubicBezTo>
                  <a:lnTo>
                    <a:pt x="1438718" y="0"/>
                  </a:lnTo>
                  <a:cubicBezTo>
                    <a:pt x="1475376" y="0"/>
                    <a:pt x="1505093" y="29717"/>
                    <a:pt x="1505093" y="66375"/>
                  </a:cubicBezTo>
                  <a:close/>
                </a:path>
              </a:pathLst>
            </a:custGeom>
            <a:solidFill>
              <a:srgbClr val="DCF2E7"/>
            </a:solidFill>
            <a:ln w="28575" cap="sq">
              <a:solidFill>
                <a:srgbClr val="07432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1505093" cy="972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efficiency penalty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>
            <a:off x="9382957" y="4257968"/>
            <a:ext cx="983" cy="1006065"/>
          </a:xfrm>
          <a:prstGeom prst="line">
            <a:avLst/>
          </a:prstGeom>
          <a:ln w="3810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33" name="Group 33"/>
          <p:cNvGrpSpPr/>
          <p:nvPr/>
        </p:nvGrpSpPr>
        <p:grpSpPr>
          <a:xfrm>
            <a:off x="12398481" y="2720431"/>
            <a:ext cx="4740398" cy="1061677"/>
            <a:chOff x="0" y="0"/>
            <a:chExt cx="3395004" cy="76033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395004" cy="760334"/>
            </a:xfrm>
            <a:custGeom>
              <a:avLst/>
              <a:gdLst/>
              <a:ahLst/>
              <a:cxnLst/>
              <a:rect l="l" t="t" r="r" b="b"/>
              <a:pathLst>
                <a:path w="3395004" h="760334">
                  <a:moveTo>
                    <a:pt x="3395004" y="16332"/>
                  </a:moveTo>
                  <a:lnTo>
                    <a:pt x="3395004" y="744003"/>
                  </a:lnTo>
                  <a:cubicBezTo>
                    <a:pt x="3395004" y="748334"/>
                    <a:pt x="3393283" y="752488"/>
                    <a:pt x="3390220" y="755551"/>
                  </a:cubicBezTo>
                  <a:cubicBezTo>
                    <a:pt x="3387157" y="758614"/>
                    <a:pt x="3383003" y="760334"/>
                    <a:pt x="3378672" y="760334"/>
                  </a:cubicBezTo>
                  <a:lnTo>
                    <a:pt x="16332" y="760334"/>
                  </a:lnTo>
                  <a:cubicBezTo>
                    <a:pt x="12000" y="760334"/>
                    <a:pt x="7846" y="758614"/>
                    <a:pt x="4783" y="755551"/>
                  </a:cubicBezTo>
                  <a:cubicBezTo>
                    <a:pt x="1721" y="752488"/>
                    <a:pt x="0" y="748334"/>
                    <a:pt x="0" y="744003"/>
                  </a:cubicBezTo>
                  <a:lnTo>
                    <a:pt x="0" y="16332"/>
                  </a:lnTo>
                  <a:cubicBezTo>
                    <a:pt x="0" y="12000"/>
                    <a:pt x="1721" y="7846"/>
                    <a:pt x="4783" y="4783"/>
                  </a:cubicBezTo>
                  <a:cubicBezTo>
                    <a:pt x="7846" y="1721"/>
                    <a:pt x="12000" y="0"/>
                    <a:pt x="16332" y="0"/>
                  </a:cubicBezTo>
                  <a:lnTo>
                    <a:pt x="3378672" y="0"/>
                  </a:lnTo>
                  <a:cubicBezTo>
                    <a:pt x="3383003" y="0"/>
                    <a:pt x="3387157" y="1721"/>
                    <a:pt x="3390220" y="4783"/>
                  </a:cubicBezTo>
                  <a:cubicBezTo>
                    <a:pt x="3393283" y="7846"/>
                    <a:pt x="3395004" y="12000"/>
                    <a:pt x="3395004" y="16332"/>
                  </a:cubicBezTo>
                  <a:close/>
                </a:path>
              </a:pathLst>
            </a:custGeom>
            <a:solidFill>
              <a:srgbClr val="F4D4C1">
                <a:alpha val="71765"/>
              </a:srgbClr>
            </a:solidFill>
            <a:ln w="19050" cap="sq">
              <a:solidFill>
                <a:srgbClr val="545454">
                  <a:alpha val="7176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3395004" cy="8174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580949" y="2668166"/>
            <a:ext cx="3931714" cy="819840"/>
            <a:chOff x="0" y="0"/>
            <a:chExt cx="3358499" cy="70029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358499" cy="700292"/>
            </a:xfrm>
            <a:custGeom>
              <a:avLst/>
              <a:gdLst/>
              <a:ahLst/>
              <a:cxnLst/>
              <a:rect l="l" t="t" r="r" b="b"/>
              <a:pathLst>
                <a:path w="3358499" h="700292">
                  <a:moveTo>
                    <a:pt x="3358499" y="19691"/>
                  </a:moveTo>
                  <a:lnTo>
                    <a:pt x="3358499" y="680601"/>
                  </a:lnTo>
                  <a:cubicBezTo>
                    <a:pt x="3358499" y="691476"/>
                    <a:pt x="3349683" y="700292"/>
                    <a:pt x="3338808" y="700292"/>
                  </a:cubicBezTo>
                  <a:lnTo>
                    <a:pt x="19691" y="700292"/>
                  </a:lnTo>
                  <a:cubicBezTo>
                    <a:pt x="8816" y="700292"/>
                    <a:pt x="0" y="691476"/>
                    <a:pt x="0" y="680601"/>
                  </a:cubicBezTo>
                  <a:lnTo>
                    <a:pt x="0" y="19691"/>
                  </a:lnTo>
                  <a:cubicBezTo>
                    <a:pt x="0" y="8816"/>
                    <a:pt x="8816" y="0"/>
                    <a:pt x="19691" y="0"/>
                  </a:cubicBezTo>
                  <a:lnTo>
                    <a:pt x="3338808" y="0"/>
                  </a:lnTo>
                  <a:cubicBezTo>
                    <a:pt x="3349683" y="0"/>
                    <a:pt x="3358499" y="8816"/>
                    <a:pt x="3358499" y="19691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3358499" cy="738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update class-specific thresholds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451163" y="3083224"/>
            <a:ext cx="4471047" cy="554842"/>
            <a:chOff x="0" y="0"/>
            <a:chExt cx="3819201" cy="47393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819201" cy="473935"/>
            </a:xfrm>
            <a:custGeom>
              <a:avLst/>
              <a:gdLst/>
              <a:ahLst/>
              <a:cxnLst/>
              <a:rect l="l" t="t" r="r" b="b"/>
              <a:pathLst>
                <a:path w="3819201" h="473935">
                  <a:moveTo>
                    <a:pt x="3819201" y="17316"/>
                  </a:moveTo>
                  <a:lnTo>
                    <a:pt x="3819201" y="456620"/>
                  </a:lnTo>
                  <a:cubicBezTo>
                    <a:pt x="3819201" y="466183"/>
                    <a:pt x="3811448" y="473935"/>
                    <a:pt x="3801885" y="473935"/>
                  </a:cubicBezTo>
                  <a:lnTo>
                    <a:pt x="17316" y="473935"/>
                  </a:lnTo>
                  <a:cubicBezTo>
                    <a:pt x="12723" y="473935"/>
                    <a:pt x="8319" y="472111"/>
                    <a:pt x="5072" y="468864"/>
                  </a:cubicBezTo>
                  <a:cubicBezTo>
                    <a:pt x="1824" y="465616"/>
                    <a:pt x="0" y="461212"/>
                    <a:pt x="0" y="456620"/>
                  </a:cubicBezTo>
                  <a:lnTo>
                    <a:pt x="0" y="17316"/>
                  </a:lnTo>
                  <a:cubicBezTo>
                    <a:pt x="0" y="12723"/>
                    <a:pt x="1824" y="8319"/>
                    <a:pt x="5072" y="5072"/>
                  </a:cubicBezTo>
                  <a:cubicBezTo>
                    <a:pt x="8319" y="1824"/>
                    <a:pt x="12723" y="0"/>
                    <a:pt x="17316" y="0"/>
                  </a:cubicBezTo>
                  <a:lnTo>
                    <a:pt x="3801885" y="0"/>
                  </a:lnTo>
                  <a:cubicBezTo>
                    <a:pt x="3806477" y="0"/>
                    <a:pt x="3810882" y="1824"/>
                    <a:pt x="3814129" y="5072"/>
                  </a:cubicBezTo>
                  <a:cubicBezTo>
                    <a:pt x="3817376" y="8319"/>
                    <a:pt x="3819201" y="12723"/>
                    <a:pt x="3819201" y="1731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3819201" cy="512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(at end of each epoch using calib set)</a:t>
              </a:r>
            </a:p>
          </p:txBody>
        </p:sp>
      </p:grpSp>
      <p:pic>
        <p:nvPicPr>
          <p:cNvPr id="42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87436" y="2962764"/>
            <a:ext cx="302720" cy="230644"/>
          </a:xfrm>
          <a:prstGeom prst="rect">
            <a:avLst/>
          </a:prstGeom>
        </p:spPr>
      </p:pic>
      <p:sp>
        <p:nvSpPr>
          <p:cNvPr id="43" name="Freeform 43"/>
          <p:cNvSpPr/>
          <p:nvPr/>
        </p:nvSpPr>
        <p:spPr>
          <a:xfrm>
            <a:off x="11735884" y="3782092"/>
            <a:ext cx="3032796" cy="234780"/>
          </a:xfrm>
          <a:custGeom>
            <a:avLst/>
            <a:gdLst/>
            <a:ahLst/>
            <a:cxnLst/>
            <a:rect l="l" t="t" r="r" b="b"/>
            <a:pathLst>
              <a:path w="3032796" h="234780">
                <a:moveTo>
                  <a:pt x="3032796" y="0"/>
                </a:moveTo>
                <a:lnTo>
                  <a:pt x="3032796" y="117390"/>
                </a:lnTo>
                <a:cubicBezTo>
                  <a:pt x="3032796" y="148523"/>
                  <a:pt x="3020428" y="178382"/>
                  <a:pt x="2998414" y="200397"/>
                </a:cubicBezTo>
                <a:cubicBezTo>
                  <a:pt x="2976398" y="222412"/>
                  <a:pt x="2946540" y="234779"/>
                  <a:pt x="2915407" y="234779"/>
                </a:cubicBezTo>
                <a:lnTo>
                  <a:pt x="0" y="234779"/>
                </a:lnTo>
              </a:path>
            </a:pathLst>
          </a:custGeom>
          <a:ln w="3810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44" name="Group 44"/>
          <p:cNvGrpSpPr/>
          <p:nvPr/>
        </p:nvGrpSpPr>
        <p:grpSpPr>
          <a:xfrm>
            <a:off x="12580949" y="3916076"/>
            <a:ext cx="1693889" cy="458463"/>
            <a:chOff x="0" y="0"/>
            <a:chExt cx="1361180" cy="36840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361180" cy="368402"/>
            </a:xfrm>
            <a:custGeom>
              <a:avLst/>
              <a:gdLst/>
              <a:ahLst/>
              <a:cxnLst/>
              <a:rect l="l" t="t" r="r" b="b"/>
              <a:pathLst>
                <a:path w="1361180" h="368402">
                  <a:moveTo>
                    <a:pt x="1361180" y="45705"/>
                  </a:moveTo>
                  <a:lnTo>
                    <a:pt x="1361180" y="322697"/>
                  </a:lnTo>
                  <a:cubicBezTo>
                    <a:pt x="1361180" y="347939"/>
                    <a:pt x="1340718" y="368402"/>
                    <a:pt x="1315475" y="368402"/>
                  </a:cubicBezTo>
                  <a:lnTo>
                    <a:pt x="45705" y="368402"/>
                  </a:lnTo>
                  <a:cubicBezTo>
                    <a:pt x="33583" y="368402"/>
                    <a:pt x="21958" y="363587"/>
                    <a:pt x="13387" y="355015"/>
                  </a:cubicBezTo>
                  <a:cubicBezTo>
                    <a:pt x="4815" y="346444"/>
                    <a:pt x="0" y="334819"/>
                    <a:pt x="0" y="322697"/>
                  </a:cubicBezTo>
                  <a:lnTo>
                    <a:pt x="0" y="45705"/>
                  </a:lnTo>
                  <a:cubicBezTo>
                    <a:pt x="0" y="33583"/>
                    <a:pt x="4815" y="21958"/>
                    <a:pt x="13387" y="13387"/>
                  </a:cubicBezTo>
                  <a:cubicBezTo>
                    <a:pt x="21958" y="4815"/>
                    <a:pt x="33583" y="0"/>
                    <a:pt x="45705" y="0"/>
                  </a:cubicBezTo>
                  <a:lnTo>
                    <a:pt x="1315475" y="0"/>
                  </a:lnTo>
                  <a:cubicBezTo>
                    <a:pt x="1327597" y="0"/>
                    <a:pt x="1339222" y="4815"/>
                    <a:pt x="1347794" y="13387"/>
                  </a:cubicBezTo>
                  <a:cubicBezTo>
                    <a:pt x="1356365" y="21958"/>
                    <a:pt x="1361180" y="33583"/>
                    <a:pt x="1361180" y="45705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1361180" cy="396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guided training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324004" y="4804745"/>
            <a:ext cx="592118" cy="2055275"/>
            <a:chOff x="0" y="0"/>
            <a:chExt cx="368504" cy="127905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368504" cy="1279058"/>
            </a:xfrm>
            <a:custGeom>
              <a:avLst/>
              <a:gdLst/>
              <a:ahLst/>
              <a:cxnLst/>
              <a:rect l="l" t="t" r="r" b="b"/>
              <a:pathLst>
                <a:path w="368504" h="1279058">
                  <a:moveTo>
                    <a:pt x="368504" y="143825"/>
                  </a:moveTo>
                  <a:lnTo>
                    <a:pt x="368504" y="1135234"/>
                  </a:lnTo>
                  <a:cubicBezTo>
                    <a:pt x="368504" y="1173378"/>
                    <a:pt x="353351" y="1209961"/>
                    <a:pt x="326379" y="1236933"/>
                  </a:cubicBezTo>
                  <a:cubicBezTo>
                    <a:pt x="299407" y="1263906"/>
                    <a:pt x="262824" y="1279058"/>
                    <a:pt x="224680" y="1279058"/>
                  </a:cubicBezTo>
                  <a:lnTo>
                    <a:pt x="143825" y="1279058"/>
                  </a:lnTo>
                  <a:cubicBezTo>
                    <a:pt x="105680" y="1279058"/>
                    <a:pt x="69098" y="1263906"/>
                    <a:pt x="42125" y="1236933"/>
                  </a:cubicBezTo>
                  <a:cubicBezTo>
                    <a:pt x="15153" y="1209961"/>
                    <a:pt x="0" y="1173378"/>
                    <a:pt x="0" y="1135234"/>
                  </a:cubicBezTo>
                  <a:lnTo>
                    <a:pt x="0" y="143825"/>
                  </a:lnTo>
                  <a:cubicBezTo>
                    <a:pt x="0" y="105680"/>
                    <a:pt x="15153" y="69098"/>
                    <a:pt x="42125" y="42125"/>
                  </a:cubicBezTo>
                  <a:cubicBezTo>
                    <a:pt x="69098" y="15153"/>
                    <a:pt x="105680" y="0"/>
                    <a:pt x="143825" y="0"/>
                  </a:cubicBezTo>
                  <a:lnTo>
                    <a:pt x="224680" y="0"/>
                  </a:lnTo>
                  <a:cubicBezTo>
                    <a:pt x="262824" y="0"/>
                    <a:pt x="299407" y="15153"/>
                    <a:pt x="326379" y="42125"/>
                  </a:cubicBezTo>
                  <a:cubicBezTo>
                    <a:pt x="353351" y="69098"/>
                    <a:pt x="368504" y="105680"/>
                    <a:pt x="368504" y="143825"/>
                  </a:cubicBezTo>
                  <a:close/>
                </a:path>
              </a:pathLst>
            </a:custGeom>
            <a:solidFill>
              <a:srgbClr val="F7F7F7"/>
            </a:solidFill>
            <a:ln w="19050" cap="sq">
              <a:solidFill>
                <a:srgbClr val="49474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368504" cy="1317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0788963" y="4284533"/>
            <a:ext cx="1662199" cy="507890"/>
            <a:chOff x="0" y="0"/>
            <a:chExt cx="1638624" cy="500671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638624" cy="500672"/>
            </a:xfrm>
            <a:custGeom>
              <a:avLst/>
              <a:gdLst/>
              <a:ahLst/>
              <a:cxnLst/>
              <a:rect l="l" t="t" r="r" b="b"/>
              <a:pathLst>
                <a:path w="1638624" h="500672">
                  <a:moveTo>
                    <a:pt x="1638624" y="46576"/>
                  </a:moveTo>
                  <a:lnTo>
                    <a:pt x="1638624" y="454095"/>
                  </a:lnTo>
                  <a:cubicBezTo>
                    <a:pt x="1638624" y="479819"/>
                    <a:pt x="1617771" y="500672"/>
                    <a:pt x="1592048" y="500672"/>
                  </a:cubicBezTo>
                  <a:lnTo>
                    <a:pt x="46576" y="500672"/>
                  </a:lnTo>
                  <a:cubicBezTo>
                    <a:pt x="20853" y="500672"/>
                    <a:pt x="0" y="479819"/>
                    <a:pt x="0" y="454095"/>
                  </a:cubicBezTo>
                  <a:lnTo>
                    <a:pt x="0" y="46576"/>
                  </a:lnTo>
                  <a:cubicBezTo>
                    <a:pt x="0" y="20853"/>
                    <a:pt x="20853" y="0"/>
                    <a:pt x="46576" y="0"/>
                  </a:cubicBezTo>
                  <a:lnTo>
                    <a:pt x="1592048" y="0"/>
                  </a:lnTo>
                  <a:cubicBezTo>
                    <a:pt x="1604401" y="0"/>
                    <a:pt x="1616247" y="4907"/>
                    <a:pt x="1624982" y="13642"/>
                  </a:cubicBezTo>
                  <a:cubicBezTo>
                    <a:pt x="1633717" y="22377"/>
                    <a:pt x="1638624" y="34224"/>
                    <a:pt x="1638624" y="465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1638624" cy="538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r>
                <a:rPr lang="en-US" sz="13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Class probabilities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017080" y="4729283"/>
            <a:ext cx="1205968" cy="540710"/>
            <a:chOff x="0" y="0"/>
            <a:chExt cx="950606" cy="42620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64197"/>
                  </a:moveTo>
                  <a:lnTo>
                    <a:pt x="950606" y="362006"/>
                  </a:lnTo>
                  <a:cubicBezTo>
                    <a:pt x="950606" y="379032"/>
                    <a:pt x="943843" y="395361"/>
                    <a:pt x="931803" y="407400"/>
                  </a:cubicBezTo>
                  <a:cubicBezTo>
                    <a:pt x="919764" y="419439"/>
                    <a:pt x="903436" y="426203"/>
                    <a:pt x="886410" y="426203"/>
                  </a:cubicBezTo>
                  <a:lnTo>
                    <a:pt x="64197" y="426203"/>
                  </a:lnTo>
                  <a:cubicBezTo>
                    <a:pt x="47171" y="426203"/>
                    <a:pt x="30842" y="419439"/>
                    <a:pt x="18803" y="407400"/>
                  </a:cubicBezTo>
                  <a:cubicBezTo>
                    <a:pt x="6764" y="395361"/>
                    <a:pt x="0" y="379032"/>
                    <a:pt x="0" y="362006"/>
                  </a:cubicBezTo>
                  <a:lnTo>
                    <a:pt x="0" y="64197"/>
                  </a:lnTo>
                  <a:cubicBezTo>
                    <a:pt x="0" y="47171"/>
                    <a:pt x="6764" y="30842"/>
                    <a:pt x="18803" y="18803"/>
                  </a:cubicBezTo>
                  <a:cubicBezTo>
                    <a:pt x="30842" y="6764"/>
                    <a:pt x="47171" y="0"/>
                    <a:pt x="64197" y="0"/>
                  </a:cubicBezTo>
                  <a:lnTo>
                    <a:pt x="886410" y="0"/>
                  </a:lnTo>
                  <a:cubicBezTo>
                    <a:pt x="921864" y="0"/>
                    <a:pt x="950606" y="28742"/>
                    <a:pt x="950606" y="6419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0.02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017080" y="5070316"/>
            <a:ext cx="1205968" cy="540710"/>
            <a:chOff x="0" y="0"/>
            <a:chExt cx="950606" cy="42620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64197"/>
                  </a:moveTo>
                  <a:lnTo>
                    <a:pt x="950606" y="362006"/>
                  </a:lnTo>
                  <a:cubicBezTo>
                    <a:pt x="950606" y="379032"/>
                    <a:pt x="943843" y="395361"/>
                    <a:pt x="931803" y="407400"/>
                  </a:cubicBezTo>
                  <a:cubicBezTo>
                    <a:pt x="919764" y="419439"/>
                    <a:pt x="903436" y="426203"/>
                    <a:pt x="886410" y="426203"/>
                  </a:cubicBezTo>
                  <a:lnTo>
                    <a:pt x="64197" y="426203"/>
                  </a:lnTo>
                  <a:cubicBezTo>
                    <a:pt x="47171" y="426203"/>
                    <a:pt x="30842" y="419439"/>
                    <a:pt x="18803" y="407400"/>
                  </a:cubicBezTo>
                  <a:cubicBezTo>
                    <a:pt x="6764" y="395361"/>
                    <a:pt x="0" y="379032"/>
                    <a:pt x="0" y="362006"/>
                  </a:cubicBezTo>
                  <a:lnTo>
                    <a:pt x="0" y="64197"/>
                  </a:lnTo>
                  <a:cubicBezTo>
                    <a:pt x="0" y="47171"/>
                    <a:pt x="6764" y="30842"/>
                    <a:pt x="18803" y="18803"/>
                  </a:cubicBezTo>
                  <a:cubicBezTo>
                    <a:pt x="30842" y="6764"/>
                    <a:pt x="47171" y="0"/>
                    <a:pt x="64197" y="0"/>
                  </a:cubicBezTo>
                  <a:lnTo>
                    <a:pt x="886410" y="0"/>
                  </a:lnTo>
                  <a:cubicBezTo>
                    <a:pt x="921864" y="0"/>
                    <a:pt x="950606" y="28742"/>
                    <a:pt x="950606" y="6419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0.10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1017080" y="5433585"/>
            <a:ext cx="1205968" cy="540710"/>
            <a:chOff x="0" y="0"/>
            <a:chExt cx="950606" cy="42620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64197"/>
                  </a:moveTo>
                  <a:lnTo>
                    <a:pt x="950606" y="362006"/>
                  </a:lnTo>
                  <a:cubicBezTo>
                    <a:pt x="950606" y="379032"/>
                    <a:pt x="943843" y="395361"/>
                    <a:pt x="931803" y="407400"/>
                  </a:cubicBezTo>
                  <a:cubicBezTo>
                    <a:pt x="919764" y="419439"/>
                    <a:pt x="903436" y="426203"/>
                    <a:pt x="886410" y="426203"/>
                  </a:cubicBezTo>
                  <a:lnTo>
                    <a:pt x="64197" y="426203"/>
                  </a:lnTo>
                  <a:cubicBezTo>
                    <a:pt x="47171" y="426203"/>
                    <a:pt x="30842" y="419439"/>
                    <a:pt x="18803" y="407400"/>
                  </a:cubicBezTo>
                  <a:cubicBezTo>
                    <a:pt x="6764" y="395361"/>
                    <a:pt x="0" y="379032"/>
                    <a:pt x="0" y="362006"/>
                  </a:cubicBezTo>
                  <a:lnTo>
                    <a:pt x="0" y="64197"/>
                  </a:lnTo>
                  <a:cubicBezTo>
                    <a:pt x="0" y="47171"/>
                    <a:pt x="6764" y="30842"/>
                    <a:pt x="18803" y="18803"/>
                  </a:cubicBezTo>
                  <a:cubicBezTo>
                    <a:pt x="30842" y="6764"/>
                    <a:pt x="47171" y="0"/>
                    <a:pt x="64197" y="0"/>
                  </a:cubicBezTo>
                  <a:lnTo>
                    <a:pt x="886410" y="0"/>
                  </a:lnTo>
                  <a:cubicBezTo>
                    <a:pt x="921864" y="0"/>
                    <a:pt x="950606" y="28742"/>
                    <a:pt x="950606" y="6419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0.20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1341825" y="5921267"/>
            <a:ext cx="556479" cy="373726"/>
            <a:chOff x="0" y="0"/>
            <a:chExt cx="891994" cy="599037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891994" cy="599037"/>
            </a:xfrm>
            <a:custGeom>
              <a:avLst/>
              <a:gdLst/>
              <a:ahLst/>
              <a:cxnLst/>
              <a:rect l="l" t="t" r="r" b="b"/>
              <a:pathLst>
                <a:path w="891994" h="599037">
                  <a:moveTo>
                    <a:pt x="891994" y="0"/>
                  </a:moveTo>
                  <a:lnTo>
                    <a:pt x="891994" y="599037"/>
                  </a:lnTo>
                  <a:lnTo>
                    <a:pt x="0" y="5990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C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28575"/>
              <a:ext cx="891994" cy="627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0.60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1017080" y="6378156"/>
            <a:ext cx="1205968" cy="540710"/>
            <a:chOff x="0" y="0"/>
            <a:chExt cx="950606" cy="426203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64197"/>
                  </a:moveTo>
                  <a:lnTo>
                    <a:pt x="950606" y="362006"/>
                  </a:lnTo>
                  <a:cubicBezTo>
                    <a:pt x="950606" y="379032"/>
                    <a:pt x="943843" y="395361"/>
                    <a:pt x="931803" y="407400"/>
                  </a:cubicBezTo>
                  <a:cubicBezTo>
                    <a:pt x="919764" y="419439"/>
                    <a:pt x="903436" y="426203"/>
                    <a:pt x="886410" y="426203"/>
                  </a:cubicBezTo>
                  <a:lnTo>
                    <a:pt x="64197" y="426203"/>
                  </a:lnTo>
                  <a:cubicBezTo>
                    <a:pt x="47171" y="426203"/>
                    <a:pt x="30842" y="419439"/>
                    <a:pt x="18803" y="407400"/>
                  </a:cubicBezTo>
                  <a:cubicBezTo>
                    <a:pt x="6764" y="395361"/>
                    <a:pt x="0" y="379032"/>
                    <a:pt x="0" y="362006"/>
                  </a:cubicBezTo>
                  <a:lnTo>
                    <a:pt x="0" y="64197"/>
                  </a:lnTo>
                  <a:cubicBezTo>
                    <a:pt x="0" y="47171"/>
                    <a:pt x="6764" y="30842"/>
                    <a:pt x="18803" y="18803"/>
                  </a:cubicBezTo>
                  <a:cubicBezTo>
                    <a:pt x="30842" y="6764"/>
                    <a:pt x="47171" y="0"/>
                    <a:pt x="64197" y="0"/>
                  </a:cubicBezTo>
                  <a:lnTo>
                    <a:pt x="886410" y="0"/>
                  </a:lnTo>
                  <a:cubicBezTo>
                    <a:pt x="921864" y="0"/>
                    <a:pt x="950606" y="28742"/>
                    <a:pt x="950606" y="6419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.....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1017080" y="6137310"/>
            <a:ext cx="1205968" cy="540710"/>
            <a:chOff x="0" y="0"/>
            <a:chExt cx="950606" cy="426203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64197"/>
                  </a:moveTo>
                  <a:lnTo>
                    <a:pt x="950606" y="362006"/>
                  </a:lnTo>
                  <a:cubicBezTo>
                    <a:pt x="950606" y="379032"/>
                    <a:pt x="943843" y="395361"/>
                    <a:pt x="931803" y="407400"/>
                  </a:cubicBezTo>
                  <a:cubicBezTo>
                    <a:pt x="919764" y="419439"/>
                    <a:pt x="903436" y="426203"/>
                    <a:pt x="886410" y="426203"/>
                  </a:cubicBezTo>
                  <a:lnTo>
                    <a:pt x="64197" y="426203"/>
                  </a:lnTo>
                  <a:cubicBezTo>
                    <a:pt x="47171" y="426203"/>
                    <a:pt x="30842" y="419439"/>
                    <a:pt x="18803" y="407400"/>
                  </a:cubicBezTo>
                  <a:cubicBezTo>
                    <a:pt x="6764" y="395361"/>
                    <a:pt x="0" y="379032"/>
                    <a:pt x="0" y="362006"/>
                  </a:cubicBezTo>
                  <a:lnTo>
                    <a:pt x="0" y="64197"/>
                  </a:lnTo>
                  <a:cubicBezTo>
                    <a:pt x="0" y="47171"/>
                    <a:pt x="6764" y="30842"/>
                    <a:pt x="18803" y="18803"/>
                  </a:cubicBezTo>
                  <a:cubicBezTo>
                    <a:pt x="30842" y="6764"/>
                    <a:pt x="47171" y="0"/>
                    <a:pt x="64197" y="0"/>
                  </a:cubicBezTo>
                  <a:lnTo>
                    <a:pt x="886410" y="0"/>
                  </a:lnTo>
                  <a:cubicBezTo>
                    <a:pt x="921864" y="0"/>
                    <a:pt x="950606" y="28742"/>
                    <a:pt x="950606" y="6419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0.05</a:t>
              </a:r>
            </a:p>
          </p:txBody>
        </p:sp>
      </p:grpSp>
      <p:sp>
        <p:nvSpPr>
          <p:cNvPr id="71" name="AutoShape 71"/>
          <p:cNvSpPr/>
          <p:nvPr/>
        </p:nvSpPr>
        <p:spPr>
          <a:xfrm flipV="1">
            <a:off x="11898303" y="5974287"/>
            <a:ext cx="500178" cy="0"/>
          </a:xfrm>
          <a:prstGeom prst="line">
            <a:avLst/>
          </a:prstGeom>
          <a:ln w="3810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72" name="Group 72"/>
          <p:cNvGrpSpPr/>
          <p:nvPr/>
        </p:nvGrpSpPr>
        <p:grpSpPr>
          <a:xfrm>
            <a:off x="12398481" y="5320683"/>
            <a:ext cx="1752157" cy="1218118"/>
            <a:chOff x="0" y="0"/>
            <a:chExt cx="690676" cy="480165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690676" cy="480165"/>
            </a:xfrm>
            <a:custGeom>
              <a:avLst/>
              <a:gdLst/>
              <a:ahLst/>
              <a:cxnLst/>
              <a:rect l="l" t="t" r="r" b="b"/>
              <a:pathLst>
                <a:path w="690676" h="480165">
                  <a:moveTo>
                    <a:pt x="88370" y="0"/>
                  </a:moveTo>
                  <a:lnTo>
                    <a:pt x="602305" y="0"/>
                  </a:lnTo>
                  <a:cubicBezTo>
                    <a:pt x="625743" y="0"/>
                    <a:pt x="648220" y="9310"/>
                    <a:pt x="664793" y="25883"/>
                  </a:cubicBezTo>
                  <a:cubicBezTo>
                    <a:pt x="681365" y="42456"/>
                    <a:pt x="690676" y="64933"/>
                    <a:pt x="690676" y="88370"/>
                  </a:cubicBezTo>
                  <a:lnTo>
                    <a:pt x="690676" y="391795"/>
                  </a:lnTo>
                  <a:cubicBezTo>
                    <a:pt x="690676" y="415232"/>
                    <a:pt x="681365" y="437709"/>
                    <a:pt x="664793" y="454282"/>
                  </a:cubicBezTo>
                  <a:cubicBezTo>
                    <a:pt x="648220" y="470855"/>
                    <a:pt x="625743" y="480165"/>
                    <a:pt x="602305" y="480165"/>
                  </a:cubicBezTo>
                  <a:lnTo>
                    <a:pt x="88370" y="480165"/>
                  </a:lnTo>
                  <a:cubicBezTo>
                    <a:pt x="64933" y="480165"/>
                    <a:pt x="42456" y="470855"/>
                    <a:pt x="25883" y="454282"/>
                  </a:cubicBezTo>
                  <a:cubicBezTo>
                    <a:pt x="9310" y="437709"/>
                    <a:pt x="0" y="415232"/>
                    <a:pt x="0" y="391795"/>
                  </a:cubicBezTo>
                  <a:lnTo>
                    <a:pt x="0" y="88370"/>
                  </a:lnTo>
                  <a:cubicBezTo>
                    <a:pt x="0" y="64933"/>
                    <a:pt x="9310" y="42456"/>
                    <a:pt x="25883" y="25883"/>
                  </a:cubicBezTo>
                  <a:cubicBezTo>
                    <a:pt x="42456" y="9310"/>
                    <a:pt x="64933" y="0"/>
                    <a:pt x="88370" y="0"/>
                  </a:cubicBezTo>
                  <a:close/>
                </a:path>
              </a:pathLst>
            </a:custGeom>
            <a:ln w="28575" cap="sq">
              <a:solidFill>
                <a:srgbClr val="B4B4B4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28575"/>
              <a:ext cx="690676" cy="508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endParaRPr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2289095" y="4802608"/>
            <a:ext cx="2012715" cy="671419"/>
            <a:chOff x="0" y="0"/>
            <a:chExt cx="1984168" cy="66187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984168" cy="661876"/>
            </a:xfrm>
            <a:custGeom>
              <a:avLst/>
              <a:gdLst/>
              <a:ahLst/>
              <a:cxnLst/>
              <a:rect l="l" t="t" r="r" b="b"/>
              <a:pathLst>
                <a:path w="1984168" h="661876">
                  <a:moveTo>
                    <a:pt x="1984168" y="38465"/>
                  </a:moveTo>
                  <a:lnTo>
                    <a:pt x="1984168" y="623411"/>
                  </a:lnTo>
                  <a:cubicBezTo>
                    <a:pt x="1984168" y="633612"/>
                    <a:pt x="1980116" y="643396"/>
                    <a:pt x="1972902" y="650609"/>
                  </a:cubicBezTo>
                  <a:cubicBezTo>
                    <a:pt x="1965689" y="657823"/>
                    <a:pt x="1955905" y="661876"/>
                    <a:pt x="1945703" y="661876"/>
                  </a:cubicBezTo>
                  <a:lnTo>
                    <a:pt x="38465" y="661876"/>
                  </a:lnTo>
                  <a:cubicBezTo>
                    <a:pt x="17221" y="661876"/>
                    <a:pt x="0" y="644654"/>
                    <a:pt x="0" y="623411"/>
                  </a:cubicBezTo>
                  <a:lnTo>
                    <a:pt x="0" y="38465"/>
                  </a:lnTo>
                  <a:cubicBezTo>
                    <a:pt x="0" y="17221"/>
                    <a:pt x="17221" y="0"/>
                    <a:pt x="38465" y="0"/>
                  </a:cubicBezTo>
                  <a:lnTo>
                    <a:pt x="1945703" y="0"/>
                  </a:lnTo>
                  <a:cubicBezTo>
                    <a:pt x="1966947" y="0"/>
                    <a:pt x="1984168" y="17221"/>
                    <a:pt x="1984168" y="38465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28575"/>
              <a:ext cx="1984168" cy="690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post-hoc calibration</a:t>
              </a:r>
            </a:p>
          </p:txBody>
        </p:sp>
      </p:grpSp>
      <p:sp>
        <p:nvSpPr>
          <p:cNvPr id="78" name="AutoShape 78"/>
          <p:cNvSpPr/>
          <p:nvPr/>
        </p:nvSpPr>
        <p:spPr>
          <a:xfrm>
            <a:off x="10547739" y="5965720"/>
            <a:ext cx="794085" cy="8567"/>
          </a:xfrm>
          <a:prstGeom prst="line">
            <a:avLst/>
          </a:prstGeom>
          <a:ln w="3810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88" name="AutoShape 88"/>
          <p:cNvSpPr/>
          <p:nvPr/>
        </p:nvSpPr>
        <p:spPr>
          <a:xfrm>
            <a:off x="14150638" y="5929742"/>
            <a:ext cx="478730" cy="10508"/>
          </a:xfrm>
          <a:prstGeom prst="line">
            <a:avLst/>
          </a:prstGeom>
          <a:ln w="3810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89" name="Freeform 89"/>
          <p:cNvSpPr/>
          <p:nvPr/>
        </p:nvSpPr>
        <p:spPr>
          <a:xfrm>
            <a:off x="8974760" y="3576291"/>
            <a:ext cx="123549" cy="123549"/>
          </a:xfrm>
          <a:custGeom>
            <a:avLst/>
            <a:gdLst/>
            <a:ahLst/>
            <a:cxnLst/>
            <a:rect l="l" t="t" r="r" b="b"/>
            <a:pathLst>
              <a:path w="123549" h="123549">
                <a:moveTo>
                  <a:pt x="0" y="0"/>
                </a:moveTo>
                <a:lnTo>
                  <a:pt x="123549" y="0"/>
                </a:lnTo>
                <a:lnTo>
                  <a:pt x="123549" y="123549"/>
                </a:lnTo>
                <a:lnTo>
                  <a:pt x="0" y="1235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0" name="Freeform 90"/>
          <p:cNvSpPr/>
          <p:nvPr/>
        </p:nvSpPr>
        <p:spPr>
          <a:xfrm>
            <a:off x="10298295" y="3576291"/>
            <a:ext cx="123549" cy="123549"/>
          </a:xfrm>
          <a:custGeom>
            <a:avLst/>
            <a:gdLst/>
            <a:ahLst/>
            <a:cxnLst/>
            <a:rect l="l" t="t" r="r" b="b"/>
            <a:pathLst>
              <a:path w="123549" h="123549">
                <a:moveTo>
                  <a:pt x="0" y="0"/>
                </a:moveTo>
                <a:lnTo>
                  <a:pt x="123549" y="0"/>
                </a:lnTo>
                <a:lnTo>
                  <a:pt x="123549" y="123549"/>
                </a:lnTo>
                <a:lnTo>
                  <a:pt x="0" y="1235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1" name="TextBox 91"/>
          <p:cNvSpPr txBox="1"/>
          <p:nvPr/>
        </p:nvSpPr>
        <p:spPr>
          <a:xfrm>
            <a:off x="284684" y="302402"/>
            <a:ext cx="13880821" cy="73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Proposed Conformal Aware Training</a:t>
            </a:r>
          </a:p>
        </p:txBody>
      </p:sp>
      <p:grpSp>
        <p:nvGrpSpPr>
          <p:cNvPr id="92" name="Group 92"/>
          <p:cNvGrpSpPr/>
          <p:nvPr/>
        </p:nvGrpSpPr>
        <p:grpSpPr>
          <a:xfrm>
            <a:off x="2839367" y="8216061"/>
            <a:ext cx="12249736" cy="1754207"/>
            <a:chOff x="0" y="0"/>
            <a:chExt cx="4710042" cy="674474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4710042" cy="674474"/>
            </a:xfrm>
            <a:custGeom>
              <a:avLst/>
              <a:gdLst/>
              <a:ahLst/>
              <a:cxnLst/>
              <a:rect l="l" t="t" r="r" b="b"/>
              <a:pathLst>
                <a:path w="4710042" h="674474">
                  <a:moveTo>
                    <a:pt x="4710042" y="17064"/>
                  </a:moveTo>
                  <a:lnTo>
                    <a:pt x="4710042" y="657410"/>
                  </a:lnTo>
                  <a:cubicBezTo>
                    <a:pt x="4710042" y="661936"/>
                    <a:pt x="4708244" y="666276"/>
                    <a:pt x="4705043" y="669476"/>
                  </a:cubicBezTo>
                  <a:cubicBezTo>
                    <a:pt x="4701844" y="672677"/>
                    <a:pt x="4697503" y="674474"/>
                    <a:pt x="4692977" y="674474"/>
                  </a:cubicBezTo>
                  <a:lnTo>
                    <a:pt x="17064" y="674474"/>
                  </a:lnTo>
                  <a:cubicBezTo>
                    <a:pt x="12538" y="674474"/>
                    <a:pt x="8198" y="672677"/>
                    <a:pt x="4998" y="669476"/>
                  </a:cubicBezTo>
                  <a:cubicBezTo>
                    <a:pt x="1798" y="666276"/>
                    <a:pt x="0" y="661936"/>
                    <a:pt x="0" y="657410"/>
                  </a:cubicBezTo>
                  <a:lnTo>
                    <a:pt x="0" y="17064"/>
                  </a:lnTo>
                  <a:cubicBezTo>
                    <a:pt x="0" y="12538"/>
                    <a:pt x="1798" y="8198"/>
                    <a:pt x="4998" y="4998"/>
                  </a:cubicBezTo>
                  <a:cubicBezTo>
                    <a:pt x="8198" y="1798"/>
                    <a:pt x="12538" y="0"/>
                    <a:pt x="17064" y="0"/>
                  </a:cubicBezTo>
                  <a:lnTo>
                    <a:pt x="4692977" y="0"/>
                  </a:lnTo>
                  <a:cubicBezTo>
                    <a:pt x="4702402" y="0"/>
                    <a:pt x="4710042" y="7640"/>
                    <a:pt x="4710042" y="17064"/>
                  </a:cubicBezTo>
                  <a:close/>
                </a:path>
              </a:pathLst>
            </a:custGeom>
            <a:solidFill>
              <a:srgbClr val="F7F7F7">
                <a:alpha val="94902"/>
              </a:srgbClr>
            </a:solidFill>
            <a:ln w="47625" cap="rnd">
              <a:solidFill>
                <a:srgbClr val="494743">
                  <a:alpha val="94902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-57150"/>
              <a:ext cx="4710042" cy="731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561336" lvl="1" indent="-280668" algn="l">
                <a:lnSpc>
                  <a:spcPts val="3639"/>
                </a:lnSpc>
                <a:buFont typeface="Arial"/>
                <a:buChar char="•"/>
              </a:pPr>
              <a:r>
                <a:rPr lang="en-US" sz="2599" b="1">
                  <a:solidFill>
                    <a:srgbClr val="000000">
                      <a:alpha val="94902"/>
                    </a:srgbClr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Shapes class-wise confidence while training</a:t>
              </a:r>
            </a:p>
            <a:p>
              <a:pPr marL="561336" lvl="1" indent="-280668" algn="l">
                <a:lnSpc>
                  <a:spcPts val="3639"/>
                </a:lnSpc>
                <a:buFont typeface="Arial"/>
                <a:buChar char="•"/>
              </a:pPr>
              <a:r>
                <a:rPr lang="en-US" sz="2599" b="1">
                  <a:solidFill>
                    <a:srgbClr val="000000">
                      <a:alpha val="94902"/>
                    </a:srgbClr>
                  </a:solidFill>
                  <a:latin typeface="Canva Sans 2 Bold"/>
                  <a:ea typeface="Canva Sans 2 Bold"/>
                  <a:cs typeface="Canva Sans 2 Bold"/>
                  <a:sym typeface="Canva Sans 2 Bold"/>
                </a:rPr>
                <a:t>Improves class-wise coverage while controlling prediction-set size.</a:t>
              </a:r>
            </a:p>
          </p:txBody>
        </p:sp>
      </p:grpSp>
      <p:sp>
        <p:nvSpPr>
          <p:cNvPr id="98" name="AutoShape 98"/>
          <p:cNvSpPr/>
          <p:nvPr/>
        </p:nvSpPr>
        <p:spPr>
          <a:xfrm flipH="1">
            <a:off x="15998343" y="6424505"/>
            <a:ext cx="25513" cy="445151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99" name="Freeform 99"/>
          <p:cNvSpPr/>
          <p:nvPr/>
        </p:nvSpPr>
        <p:spPr>
          <a:xfrm>
            <a:off x="12451163" y="5506829"/>
            <a:ext cx="1546817" cy="778556"/>
          </a:xfrm>
          <a:custGeom>
            <a:avLst/>
            <a:gdLst/>
            <a:ahLst/>
            <a:cxnLst/>
            <a:rect l="l" t="t" r="r" b="b"/>
            <a:pathLst>
              <a:path w="1546817" h="778556">
                <a:moveTo>
                  <a:pt x="0" y="0"/>
                </a:moveTo>
                <a:lnTo>
                  <a:pt x="1546817" y="0"/>
                </a:lnTo>
                <a:lnTo>
                  <a:pt x="1546817" y="778556"/>
                </a:lnTo>
                <a:lnTo>
                  <a:pt x="0" y="7785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771" t="-24081" r="-1518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0" name="TextBox 100"/>
          <p:cNvSpPr txBox="1"/>
          <p:nvPr/>
        </p:nvSpPr>
        <p:spPr>
          <a:xfrm>
            <a:off x="284684" y="1880994"/>
            <a:ext cx="5905128" cy="4673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6" lvl="1" indent="-269873" algn="l">
              <a:lnSpc>
                <a:spcPts val="4674"/>
              </a:lnSpc>
              <a:buFont typeface="Arial"/>
              <a:buChar char="•"/>
            </a:pPr>
            <a:r>
              <a:rPr lang="en-US" sz="24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Cross-entropy: </a:t>
            </a:r>
            <a:r>
              <a:rPr lang="en-US" sz="24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Encourages the model to predict the correct class.</a:t>
            </a:r>
          </a:p>
          <a:p>
            <a:pPr marL="539746" lvl="1" indent="-269873" algn="l">
              <a:lnSpc>
                <a:spcPts val="4674"/>
              </a:lnSpc>
              <a:buFont typeface="Arial"/>
              <a:buChar char="•"/>
            </a:pPr>
            <a:r>
              <a:rPr lang="en-US" sz="24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Coverage Penalty: </a:t>
            </a:r>
            <a:r>
              <a:rPr lang="en-US" sz="24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Encourages the model to assign sufficient confidence to the true class.</a:t>
            </a:r>
          </a:p>
          <a:p>
            <a:pPr marL="539746" lvl="1" indent="-269873" algn="l">
              <a:lnSpc>
                <a:spcPts val="4674"/>
              </a:lnSpc>
              <a:buFont typeface="Arial"/>
              <a:buChar char="•"/>
            </a:pPr>
            <a:r>
              <a:rPr lang="en-US" sz="2499" b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Efficiency penalty: </a:t>
            </a:r>
            <a:r>
              <a:rPr lang="en-US" sz="24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Discourages the model from making too many classes plausible.</a:t>
            </a:r>
          </a:p>
        </p:txBody>
      </p:sp>
      <p:grpSp>
        <p:nvGrpSpPr>
          <p:cNvPr id="190" name="Group 88">
            <a:extLst>
              <a:ext uri="{FF2B5EF4-FFF2-40B4-BE49-F238E27FC236}">
                <a16:creationId xmlns:a16="http://schemas.microsoft.com/office/drawing/2014/main" id="{2A3E48C1-8AA5-B869-55FE-3E9AB675BB4A}"/>
              </a:ext>
            </a:extLst>
          </p:cNvPr>
          <p:cNvGrpSpPr/>
          <p:nvPr/>
        </p:nvGrpSpPr>
        <p:grpSpPr>
          <a:xfrm>
            <a:off x="14645026" y="4283884"/>
            <a:ext cx="3434564" cy="3779023"/>
            <a:chOff x="0" y="-28575"/>
            <a:chExt cx="904577" cy="995298"/>
          </a:xfrm>
        </p:grpSpPr>
        <p:sp>
          <p:nvSpPr>
            <p:cNvPr id="189" name="TextBox 90">
              <a:extLst>
                <a:ext uri="{FF2B5EF4-FFF2-40B4-BE49-F238E27FC236}">
                  <a16:creationId xmlns:a16="http://schemas.microsoft.com/office/drawing/2014/main" id="{13D26BFF-BAE7-E88D-4E55-4983923A620F}"/>
                </a:ext>
              </a:extLst>
            </p:cNvPr>
            <p:cNvSpPr txBox="1"/>
            <p:nvPr/>
          </p:nvSpPr>
          <p:spPr>
            <a:xfrm>
              <a:off x="0" y="-28575"/>
              <a:ext cx="904577" cy="995298"/>
            </a:xfrm>
            <a:prstGeom prst="rect">
              <a:avLst/>
            </a:prstGeom>
            <a:solidFill>
              <a:schemeClr val="bg1"/>
            </a:solidFill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sz="2000"/>
            </a:p>
          </p:txBody>
        </p:sp>
        <p:sp>
          <p:nvSpPr>
            <p:cNvPr id="188" name="Freeform 89">
              <a:extLst>
                <a:ext uri="{FF2B5EF4-FFF2-40B4-BE49-F238E27FC236}">
                  <a16:creationId xmlns:a16="http://schemas.microsoft.com/office/drawing/2014/main" id="{9772A30B-98E4-4E12-817F-BBE71B9D2772}"/>
                </a:ext>
              </a:extLst>
            </p:cNvPr>
            <p:cNvSpPr/>
            <p:nvPr/>
          </p:nvSpPr>
          <p:spPr>
            <a:xfrm>
              <a:off x="0" y="0"/>
              <a:ext cx="904577" cy="966723"/>
            </a:xfrm>
            <a:custGeom>
              <a:avLst/>
              <a:gdLst/>
              <a:ahLst/>
              <a:cxnLst/>
              <a:rect l="l" t="t" r="r" b="b"/>
              <a:pathLst>
                <a:path w="904577" h="966723">
                  <a:moveTo>
                    <a:pt x="67624" y="0"/>
                  </a:moveTo>
                  <a:lnTo>
                    <a:pt x="836953" y="0"/>
                  </a:lnTo>
                  <a:cubicBezTo>
                    <a:pt x="874300" y="0"/>
                    <a:pt x="904577" y="30276"/>
                    <a:pt x="904577" y="67624"/>
                  </a:cubicBezTo>
                  <a:lnTo>
                    <a:pt x="904577" y="899099"/>
                  </a:lnTo>
                  <a:cubicBezTo>
                    <a:pt x="904577" y="936447"/>
                    <a:pt x="874300" y="966723"/>
                    <a:pt x="836953" y="966723"/>
                  </a:cubicBezTo>
                  <a:lnTo>
                    <a:pt x="67624" y="966723"/>
                  </a:lnTo>
                  <a:cubicBezTo>
                    <a:pt x="49689" y="966723"/>
                    <a:pt x="32488" y="959599"/>
                    <a:pt x="19806" y="946917"/>
                  </a:cubicBezTo>
                  <a:cubicBezTo>
                    <a:pt x="7125" y="934235"/>
                    <a:pt x="0" y="917034"/>
                    <a:pt x="0" y="899099"/>
                  </a:cubicBezTo>
                  <a:lnTo>
                    <a:pt x="0" y="67624"/>
                  </a:lnTo>
                  <a:cubicBezTo>
                    <a:pt x="0" y="30276"/>
                    <a:pt x="30276" y="0"/>
                    <a:pt x="67624" y="0"/>
                  </a:cubicBezTo>
                  <a:close/>
                </a:path>
              </a:pathLst>
            </a:custGeom>
            <a:solidFill>
              <a:schemeClr val="bg1"/>
            </a:solidFill>
            <a:ln w="28575" cap="rnd">
              <a:solidFill>
                <a:srgbClr val="B4B4B4"/>
              </a:solidFill>
              <a:prstDash val="solid"/>
              <a:round/>
            </a:ln>
          </p:spPr>
          <p:txBody>
            <a:bodyPr/>
            <a:lstStyle/>
            <a:p>
              <a:endParaRPr lang="en-GB" sz="2000"/>
            </a:p>
          </p:txBody>
        </p:sp>
      </p:grpSp>
      <p:grpSp>
        <p:nvGrpSpPr>
          <p:cNvPr id="208" name="Group 91">
            <a:extLst>
              <a:ext uri="{FF2B5EF4-FFF2-40B4-BE49-F238E27FC236}">
                <a16:creationId xmlns:a16="http://schemas.microsoft.com/office/drawing/2014/main" id="{880139AC-3E91-06D7-B162-B1F1F6398142}"/>
              </a:ext>
            </a:extLst>
          </p:cNvPr>
          <p:cNvGrpSpPr/>
          <p:nvPr/>
        </p:nvGrpSpPr>
        <p:grpSpPr>
          <a:xfrm>
            <a:off x="14782662" y="4316366"/>
            <a:ext cx="3224752" cy="803533"/>
            <a:chOff x="0" y="-28575"/>
            <a:chExt cx="2124052" cy="529247"/>
          </a:xfrm>
        </p:grpSpPr>
        <p:sp>
          <p:nvSpPr>
            <p:cNvPr id="206" name="Freeform 92">
              <a:extLst>
                <a:ext uri="{FF2B5EF4-FFF2-40B4-BE49-F238E27FC236}">
                  <a16:creationId xmlns:a16="http://schemas.microsoft.com/office/drawing/2014/main" id="{35981040-71D9-50B5-3BAF-8E1A9F21A4AA}"/>
                </a:ext>
              </a:extLst>
            </p:cNvPr>
            <p:cNvSpPr/>
            <p:nvPr/>
          </p:nvSpPr>
          <p:spPr>
            <a:xfrm>
              <a:off x="0" y="0"/>
              <a:ext cx="2124052" cy="500672"/>
            </a:xfrm>
            <a:custGeom>
              <a:avLst/>
              <a:gdLst/>
              <a:ahLst/>
              <a:cxnLst/>
              <a:rect l="l" t="t" r="r" b="b"/>
              <a:pathLst>
                <a:path w="2124052" h="500672">
                  <a:moveTo>
                    <a:pt x="2124052" y="24008"/>
                  </a:moveTo>
                  <a:lnTo>
                    <a:pt x="2124052" y="476664"/>
                  </a:lnTo>
                  <a:cubicBezTo>
                    <a:pt x="2124052" y="483031"/>
                    <a:pt x="2121523" y="489137"/>
                    <a:pt x="2117020" y="493640"/>
                  </a:cubicBezTo>
                  <a:cubicBezTo>
                    <a:pt x="2112518" y="498142"/>
                    <a:pt x="2106411" y="500672"/>
                    <a:pt x="2100044" y="500672"/>
                  </a:cubicBezTo>
                  <a:lnTo>
                    <a:pt x="24008" y="500672"/>
                  </a:lnTo>
                  <a:cubicBezTo>
                    <a:pt x="17641" y="500672"/>
                    <a:pt x="11534" y="498142"/>
                    <a:pt x="7032" y="493640"/>
                  </a:cubicBezTo>
                  <a:cubicBezTo>
                    <a:pt x="2529" y="489137"/>
                    <a:pt x="0" y="483031"/>
                    <a:pt x="0" y="476664"/>
                  </a:cubicBezTo>
                  <a:lnTo>
                    <a:pt x="0" y="24008"/>
                  </a:lnTo>
                  <a:cubicBezTo>
                    <a:pt x="0" y="17641"/>
                    <a:pt x="2529" y="11534"/>
                    <a:pt x="7032" y="7032"/>
                  </a:cubicBezTo>
                  <a:cubicBezTo>
                    <a:pt x="11534" y="2529"/>
                    <a:pt x="17641" y="0"/>
                    <a:pt x="24008" y="0"/>
                  </a:cubicBezTo>
                  <a:lnTo>
                    <a:pt x="2100044" y="0"/>
                  </a:lnTo>
                  <a:cubicBezTo>
                    <a:pt x="2113303" y="0"/>
                    <a:pt x="2124052" y="10749"/>
                    <a:pt x="2124052" y="2400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" name="TextBox 93">
              <a:extLst>
                <a:ext uri="{FF2B5EF4-FFF2-40B4-BE49-F238E27FC236}">
                  <a16:creationId xmlns:a16="http://schemas.microsoft.com/office/drawing/2014/main" id="{E644ECFF-A721-0184-FB94-C3FE0342832D}"/>
                </a:ext>
              </a:extLst>
            </p:cNvPr>
            <p:cNvSpPr txBox="1"/>
            <p:nvPr/>
          </p:nvSpPr>
          <p:spPr>
            <a:xfrm>
              <a:off x="0" y="-28575"/>
              <a:ext cx="2124052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 dirty="0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Ground truth: </a:t>
              </a:r>
              <a:r>
                <a:rPr lang="en-US" sz="1800" b="1" dirty="0" err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ischaemia</a:t>
              </a:r>
              <a:endParaRPr lang="en-US" sz="1800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endParaRPr>
            </a:p>
          </p:txBody>
        </p:sp>
      </p:grpSp>
      <p:sp>
        <p:nvSpPr>
          <p:cNvPr id="210" name="Freeform 94">
            <a:extLst>
              <a:ext uri="{FF2B5EF4-FFF2-40B4-BE49-F238E27FC236}">
                <a16:creationId xmlns:a16="http://schemas.microsoft.com/office/drawing/2014/main" id="{FEBD10E4-97CC-AB0C-3CD4-565F1A5D7FCC}"/>
              </a:ext>
            </a:extLst>
          </p:cNvPr>
          <p:cNvSpPr/>
          <p:nvPr/>
        </p:nvSpPr>
        <p:spPr>
          <a:xfrm>
            <a:off x="15604124" y="4994466"/>
            <a:ext cx="1431509" cy="1371087"/>
          </a:xfrm>
          <a:custGeom>
            <a:avLst/>
            <a:gdLst/>
            <a:ahLst/>
            <a:cxnLst/>
            <a:rect l="l" t="t" r="r" b="b"/>
            <a:pathLst>
              <a:path w="1431509" h="1371087">
                <a:moveTo>
                  <a:pt x="0" y="0"/>
                </a:moveTo>
                <a:lnTo>
                  <a:pt x="1431509" y="0"/>
                </a:lnTo>
                <a:lnTo>
                  <a:pt x="1431509" y="1371087"/>
                </a:lnTo>
                <a:lnTo>
                  <a:pt x="0" y="13710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68" t="-5384" r="-46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14" name="Group 95">
            <a:extLst>
              <a:ext uri="{FF2B5EF4-FFF2-40B4-BE49-F238E27FC236}">
                <a16:creationId xmlns:a16="http://schemas.microsoft.com/office/drawing/2014/main" id="{E5B7C46C-E1A8-52D1-21AE-C008F4F840C8}"/>
              </a:ext>
            </a:extLst>
          </p:cNvPr>
          <p:cNvGrpSpPr/>
          <p:nvPr/>
        </p:nvGrpSpPr>
        <p:grpSpPr>
          <a:xfrm>
            <a:off x="14782662" y="6388475"/>
            <a:ext cx="3224752" cy="803533"/>
            <a:chOff x="0" y="-28575"/>
            <a:chExt cx="2124052" cy="529247"/>
          </a:xfrm>
        </p:grpSpPr>
        <p:sp>
          <p:nvSpPr>
            <p:cNvPr id="212" name="Freeform 96">
              <a:extLst>
                <a:ext uri="{FF2B5EF4-FFF2-40B4-BE49-F238E27FC236}">
                  <a16:creationId xmlns:a16="http://schemas.microsoft.com/office/drawing/2014/main" id="{CADAFDF6-4AB2-9030-EFB7-A91E0C9F8C74}"/>
                </a:ext>
              </a:extLst>
            </p:cNvPr>
            <p:cNvSpPr/>
            <p:nvPr/>
          </p:nvSpPr>
          <p:spPr>
            <a:xfrm>
              <a:off x="0" y="0"/>
              <a:ext cx="2124052" cy="500672"/>
            </a:xfrm>
            <a:custGeom>
              <a:avLst/>
              <a:gdLst/>
              <a:ahLst/>
              <a:cxnLst/>
              <a:rect l="l" t="t" r="r" b="b"/>
              <a:pathLst>
                <a:path w="2124052" h="500672">
                  <a:moveTo>
                    <a:pt x="2124052" y="24008"/>
                  </a:moveTo>
                  <a:lnTo>
                    <a:pt x="2124052" y="476664"/>
                  </a:lnTo>
                  <a:cubicBezTo>
                    <a:pt x="2124052" y="483031"/>
                    <a:pt x="2121523" y="489137"/>
                    <a:pt x="2117020" y="493640"/>
                  </a:cubicBezTo>
                  <a:cubicBezTo>
                    <a:pt x="2112518" y="498142"/>
                    <a:pt x="2106411" y="500672"/>
                    <a:pt x="2100044" y="500672"/>
                  </a:cubicBezTo>
                  <a:lnTo>
                    <a:pt x="24008" y="500672"/>
                  </a:lnTo>
                  <a:cubicBezTo>
                    <a:pt x="17641" y="500672"/>
                    <a:pt x="11534" y="498142"/>
                    <a:pt x="7032" y="493640"/>
                  </a:cubicBezTo>
                  <a:cubicBezTo>
                    <a:pt x="2529" y="489137"/>
                    <a:pt x="0" y="483031"/>
                    <a:pt x="0" y="476664"/>
                  </a:cubicBezTo>
                  <a:lnTo>
                    <a:pt x="0" y="24008"/>
                  </a:lnTo>
                  <a:cubicBezTo>
                    <a:pt x="0" y="17641"/>
                    <a:pt x="2529" y="11534"/>
                    <a:pt x="7032" y="7032"/>
                  </a:cubicBezTo>
                  <a:cubicBezTo>
                    <a:pt x="11534" y="2529"/>
                    <a:pt x="17641" y="0"/>
                    <a:pt x="24008" y="0"/>
                  </a:cubicBezTo>
                  <a:lnTo>
                    <a:pt x="2100044" y="0"/>
                  </a:lnTo>
                  <a:cubicBezTo>
                    <a:pt x="2113303" y="0"/>
                    <a:pt x="2124052" y="10749"/>
                    <a:pt x="2124052" y="2400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3" name="TextBox 97">
              <a:extLst>
                <a:ext uri="{FF2B5EF4-FFF2-40B4-BE49-F238E27FC236}">
                  <a16:creationId xmlns:a16="http://schemas.microsoft.com/office/drawing/2014/main" id="{C5A16E69-581A-0EC7-84F8-B7C07ABE082D}"/>
                </a:ext>
              </a:extLst>
            </p:cNvPr>
            <p:cNvSpPr txBox="1"/>
            <p:nvPr/>
          </p:nvSpPr>
          <p:spPr>
            <a:xfrm>
              <a:off x="0" y="-28575"/>
              <a:ext cx="2124052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Canva Sans 1"/>
                  <a:ea typeface="Canva Sans 1 Bold"/>
                  <a:cs typeface="Canva Sans 1 Bold"/>
                  <a:sym typeface="Canva Sans 1 Bold"/>
                </a:rPr>
                <a:t>Prediction set</a:t>
              </a:r>
              <a:endParaRPr lang="en-US" sz="2000" b="1" dirty="0">
                <a:solidFill>
                  <a:srgbClr val="000000"/>
                </a:solidFill>
                <a:latin typeface="Canva Sans 1"/>
                <a:ea typeface="Canva Sans 1 Bold"/>
                <a:cs typeface="Canva Sans 1 Bold"/>
              </a:endParaRPr>
            </a:p>
            <a:p>
              <a:pPr algn="ctr">
                <a:lnSpc>
                  <a:spcPts val="252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{ischaemia, both}</a:t>
              </a:r>
            </a:p>
          </p:txBody>
        </p:sp>
      </p:grpSp>
      <p:grpSp>
        <p:nvGrpSpPr>
          <p:cNvPr id="218" name="Group 98">
            <a:extLst>
              <a:ext uri="{FF2B5EF4-FFF2-40B4-BE49-F238E27FC236}">
                <a16:creationId xmlns:a16="http://schemas.microsoft.com/office/drawing/2014/main" id="{BA3E1441-A78B-05F9-973D-ADFFD9989010}"/>
              </a:ext>
            </a:extLst>
          </p:cNvPr>
          <p:cNvGrpSpPr/>
          <p:nvPr/>
        </p:nvGrpSpPr>
        <p:grpSpPr>
          <a:xfrm>
            <a:off x="14961152" y="7199905"/>
            <a:ext cx="2867772" cy="684903"/>
            <a:chOff x="0" y="-28575"/>
            <a:chExt cx="2216091" cy="529247"/>
          </a:xfrm>
        </p:grpSpPr>
        <p:sp>
          <p:nvSpPr>
            <p:cNvPr id="216" name="Freeform 99">
              <a:extLst>
                <a:ext uri="{FF2B5EF4-FFF2-40B4-BE49-F238E27FC236}">
                  <a16:creationId xmlns:a16="http://schemas.microsoft.com/office/drawing/2014/main" id="{B0A09729-46DA-02E6-6C47-3C058C71BB2F}"/>
                </a:ext>
              </a:extLst>
            </p:cNvPr>
            <p:cNvSpPr/>
            <p:nvPr/>
          </p:nvSpPr>
          <p:spPr>
            <a:xfrm>
              <a:off x="0" y="0"/>
              <a:ext cx="2216091" cy="500672"/>
            </a:xfrm>
            <a:custGeom>
              <a:avLst/>
              <a:gdLst/>
              <a:ahLst/>
              <a:cxnLst/>
              <a:rect l="l" t="t" r="r" b="b"/>
              <a:pathLst>
                <a:path w="2216091" h="500672">
                  <a:moveTo>
                    <a:pt x="2216091" y="26996"/>
                  </a:moveTo>
                  <a:lnTo>
                    <a:pt x="2216091" y="473675"/>
                  </a:lnTo>
                  <a:cubicBezTo>
                    <a:pt x="2216091" y="488585"/>
                    <a:pt x="2204004" y="500672"/>
                    <a:pt x="2189095" y="500672"/>
                  </a:cubicBezTo>
                  <a:lnTo>
                    <a:pt x="26996" y="500672"/>
                  </a:lnTo>
                  <a:cubicBezTo>
                    <a:pt x="12087" y="500672"/>
                    <a:pt x="0" y="488585"/>
                    <a:pt x="0" y="473675"/>
                  </a:cubicBezTo>
                  <a:lnTo>
                    <a:pt x="0" y="26996"/>
                  </a:lnTo>
                  <a:cubicBezTo>
                    <a:pt x="0" y="12087"/>
                    <a:pt x="12087" y="0"/>
                    <a:pt x="26996" y="0"/>
                  </a:cubicBezTo>
                  <a:lnTo>
                    <a:pt x="2189095" y="0"/>
                  </a:lnTo>
                  <a:cubicBezTo>
                    <a:pt x="2204004" y="0"/>
                    <a:pt x="2216091" y="12087"/>
                    <a:pt x="2216091" y="26996"/>
                  </a:cubicBezTo>
                  <a:close/>
                </a:path>
              </a:pathLst>
            </a:custGeom>
            <a:solidFill>
              <a:srgbClr val="E4F2E7"/>
            </a:solidFill>
            <a:ln w="19050" cap="sq">
              <a:solidFill>
                <a:srgbClr val="07432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7" name="TextBox 100">
              <a:extLst>
                <a:ext uri="{FF2B5EF4-FFF2-40B4-BE49-F238E27FC236}">
                  <a16:creationId xmlns:a16="http://schemas.microsoft.com/office/drawing/2014/main" id="{60792ED4-592D-6E41-BD4C-47431165AEEB}"/>
                </a:ext>
              </a:extLst>
            </p:cNvPr>
            <p:cNvSpPr txBox="1"/>
            <p:nvPr/>
          </p:nvSpPr>
          <p:spPr>
            <a:xfrm>
              <a:off x="0" y="-28575"/>
              <a:ext cx="2216091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true class in pred set</a:t>
              </a:r>
            </a:p>
          </p:txBody>
        </p:sp>
      </p:grpSp>
      <p:grpSp>
        <p:nvGrpSpPr>
          <p:cNvPr id="226" name="Group 88">
            <a:extLst>
              <a:ext uri="{FF2B5EF4-FFF2-40B4-BE49-F238E27FC236}">
                <a16:creationId xmlns:a16="http://schemas.microsoft.com/office/drawing/2014/main" id="{C1C3C221-2D08-E52E-EE1D-A38A722114EF}"/>
              </a:ext>
            </a:extLst>
          </p:cNvPr>
          <p:cNvGrpSpPr/>
          <p:nvPr/>
        </p:nvGrpSpPr>
        <p:grpSpPr>
          <a:xfrm>
            <a:off x="14660265" y="4283884"/>
            <a:ext cx="3434564" cy="3779023"/>
            <a:chOff x="0" y="-28575"/>
            <a:chExt cx="904577" cy="995298"/>
          </a:xfrm>
        </p:grpSpPr>
        <p:sp>
          <p:nvSpPr>
            <p:cNvPr id="224" name="TextBox 90">
              <a:extLst>
                <a:ext uri="{FF2B5EF4-FFF2-40B4-BE49-F238E27FC236}">
                  <a16:creationId xmlns:a16="http://schemas.microsoft.com/office/drawing/2014/main" id="{A447455B-2AAA-5430-EC58-77ADDA3F7382}"/>
                </a:ext>
              </a:extLst>
            </p:cNvPr>
            <p:cNvSpPr txBox="1"/>
            <p:nvPr/>
          </p:nvSpPr>
          <p:spPr>
            <a:xfrm>
              <a:off x="0" y="-28575"/>
              <a:ext cx="904577" cy="995298"/>
            </a:xfrm>
            <a:prstGeom prst="rect">
              <a:avLst/>
            </a:prstGeom>
            <a:solidFill>
              <a:schemeClr val="bg1"/>
            </a:solidFill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sz="2000"/>
            </a:p>
          </p:txBody>
        </p:sp>
        <p:sp>
          <p:nvSpPr>
            <p:cNvPr id="225" name="Freeform 89">
              <a:extLst>
                <a:ext uri="{FF2B5EF4-FFF2-40B4-BE49-F238E27FC236}">
                  <a16:creationId xmlns:a16="http://schemas.microsoft.com/office/drawing/2014/main" id="{5514AE4A-1626-7DEB-CDBE-4F1A29FE1A94}"/>
                </a:ext>
              </a:extLst>
            </p:cNvPr>
            <p:cNvSpPr/>
            <p:nvPr/>
          </p:nvSpPr>
          <p:spPr>
            <a:xfrm>
              <a:off x="0" y="0"/>
              <a:ext cx="904577" cy="966723"/>
            </a:xfrm>
            <a:custGeom>
              <a:avLst/>
              <a:gdLst/>
              <a:ahLst/>
              <a:cxnLst/>
              <a:rect l="l" t="t" r="r" b="b"/>
              <a:pathLst>
                <a:path w="904577" h="966723">
                  <a:moveTo>
                    <a:pt x="67624" y="0"/>
                  </a:moveTo>
                  <a:lnTo>
                    <a:pt x="836953" y="0"/>
                  </a:lnTo>
                  <a:cubicBezTo>
                    <a:pt x="874300" y="0"/>
                    <a:pt x="904577" y="30276"/>
                    <a:pt x="904577" y="67624"/>
                  </a:cubicBezTo>
                  <a:lnTo>
                    <a:pt x="904577" y="899099"/>
                  </a:lnTo>
                  <a:cubicBezTo>
                    <a:pt x="904577" y="936447"/>
                    <a:pt x="874300" y="966723"/>
                    <a:pt x="836953" y="966723"/>
                  </a:cubicBezTo>
                  <a:lnTo>
                    <a:pt x="67624" y="966723"/>
                  </a:lnTo>
                  <a:cubicBezTo>
                    <a:pt x="49689" y="966723"/>
                    <a:pt x="32488" y="959599"/>
                    <a:pt x="19806" y="946917"/>
                  </a:cubicBezTo>
                  <a:cubicBezTo>
                    <a:pt x="7125" y="934235"/>
                    <a:pt x="0" y="917034"/>
                    <a:pt x="0" y="899099"/>
                  </a:cubicBezTo>
                  <a:lnTo>
                    <a:pt x="0" y="67624"/>
                  </a:lnTo>
                  <a:cubicBezTo>
                    <a:pt x="0" y="30276"/>
                    <a:pt x="30276" y="0"/>
                    <a:pt x="67624" y="0"/>
                  </a:cubicBezTo>
                  <a:close/>
                </a:path>
              </a:pathLst>
            </a:custGeom>
            <a:solidFill>
              <a:schemeClr val="bg1"/>
            </a:solidFill>
            <a:ln w="28575" cap="rnd">
              <a:solidFill>
                <a:srgbClr val="B4B4B4"/>
              </a:solidFill>
              <a:prstDash val="solid"/>
              <a:round/>
            </a:ln>
          </p:spPr>
          <p:txBody>
            <a:bodyPr/>
            <a:lstStyle/>
            <a:p>
              <a:endParaRPr lang="en-GB" sz="2000"/>
            </a:p>
          </p:txBody>
        </p:sp>
      </p:grpSp>
      <p:grpSp>
        <p:nvGrpSpPr>
          <p:cNvPr id="230" name="Group 91">
            <a:extLst>
              <a:ext uri="{FF2B5EF4-FFF2-40B4-BE49-F238E27FC236}">
                <a16:creationId xmlns:a16="http://schemas.microsoft.com/office/drawing/2014/main" id="{34E2F1E4-0CE2-ABEE-48FD-7E6C7AFC60AD}"/>
              </a:ext>
            </a:extLst>
          </p:cNvPr>
          <p:cNvGrpSpPr/>
          <p:nvPr/>
        </p:nvGrpSpPr>
        <p:grpSpPr>
          <a:xfrm>
            <a:off x="14828382" y="4257332"/>
            <a:ext cx="3224752" cy="803533"/>
            <a:chOff x="0" y="-28575"/>
            <a:chExt cx="2124052" cy="529247"/>
          </a:xfrm>
        </p:grpSpPr>
        <p:sp>
          <p:nvSpPr>
            <p:cNvPr id="228" name="Freeform 92">
              <a:extLst>
                <a:ext uri="{FF2B5EF4-FFF2-40B4-BE49-F238E27FC236}">
                  <a16:creationId xmlns:a16="http://schemas.microsoft.com/office/drawing/2014/main" id="{7981FE96-13B1-0E78-5299-E489C28C7850}"/>
                </a:ext>
              </a:extLst>
            </p:cNvPr>
            <p:cNvSpPr/>
            <p:nvPr/>
          </p:nvSpPr>
          <p:spPr>
            <a:xfrm>
              <a:off x="0" y="0"/>
              <a:ext cx="2124052" cy="500672"/>
            </a:xfrm>
            <a:custGeom>
              <a:avLst/>
              <a:gdLst/>
              <a:ahLst/>
              <a:cxnLst/>
              <a:rect l="l" t="t" r="r" b="b"/>
              <a:pathLst>
                <a:path w="2124052" h="500672">
                  <a:moveTo>
                    <a:pt x="2124052" y="24008"/>
                  </a:moveTo>
                  <a:lnTo>
                    <a:pt x="2124052" y="476664"/>
                  </a:lnTo>
                  <a:cubicBezTo>
                    <a:pt x="2124052" y="483031"/>
                    <a:pt x="2121523" y="489137"/>
                    <a:pt x="2117020" y="493640"/>
                  </a:cubicBezTo>
                  <a:cubicBezTo>
                    <a:pt x="2112518" y="498142"/>
                    <a:pt x="2106411" y="500672"/>
                    <a:pt x="2100044" y="500672"/>
                  </a:cubicBezTo>
                  <a:lnTo>
                    <a:pt x="24008" y="500672"/>
                  </a:lnTo>
                  <a:cubicBezTo>
                    <a:pt x="17641" y="500672"/>
                    <a:pt x="11534" y="498142"/>
                    <a:pt x="7032" y="493640"/>
                  </a:cubicBezTo>
                  <a:cubicBezTo>
                    <a:pt x="2529" y="489137"/>
                    <a:pt x="0" y="483031"/>
                    <a:pt x="0" y="476664"/>
                  </a:cubicBezTo>
                  <a:lnTo>
                    <a:pt x="0" y="24008"/>
                  </a:lnTo>
                  <a:cubicBezTo>
                    <a:pt x="0" y="17641"/>
                    <a:pt x="2529" y="11534"/>
                    <a:pt x="7032" y="7032"/>
                  </a:cubicBezTo>
                  <a:cubicBezTo>
                    <a:pt x="11534" y="2529"/>
                    <a:pt x="17641" y="0"/>
                    <a:pt x="24008" y="0"/>
                  </a:cubicBezTo>
                  <a:lnTo>
                    <a:pt x="2100044" y="0"/>
                  </a:lnTo>
                  <a:cubicBezTo>
                    <a:pt x="2113303" y="0"/>
                    <a:pt x="2124052" y="10749"/>
                    <a:pt x="2124052" y="2400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" name="TextBox 93">
              <a:extLst>
                <a:ext uri="{FF2B5EF4-FFF2-40B4-BE49-F238E27FC236}">
                  <a16:creationId xmlns:a16="http://schemas.microsoft.com/office/drawing/2014/main" id="{FF7D47FA-7E93-A000-7588-0D5144C290FD}"/>
                </a:ext>
              </a:extLst>
            </p:cNvPr>
            <p:cNvSpPr txBox="1"/>
            <p:nvPr/>
          </p:nvSpPr>
          <p:spPr>
            <a:xfrm>
              <a:off x="0" y="-28575"/>
              <a:ext cx="2124052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Ground truth: BKL</a:t>
              </a:r>
            </a:p>
          </p:txBody>
        </p:sp>
      </p:grpSp>
      <p:grpSp>
        <p:nvGrpSpPr>
          <p:cNvPr id="234" name="Group 94">
            <a:extLst>
              <a:ext uri="{FF2B5EF4-FFF2-40B4-BE49-F238E27FC236}">
                <a16:creationId xmlns:a16="http://schemas.microsoft.com/office/drawing/2014/main" id="{5119B15E-EEDB-2ABA-B21A-CC2F28969969}"/>
              </a:ext>
            </a:extLst>
          </p:cNvPr>
          <p:cNvGrpSpPr/>
          <p:nvPr/>
        </p:nvGrpSpPr>
        <p:grpSpPr>
          <a:xfrm>
            <a:off x="14828382" y="6355723"/>
            <a:ext cx="3224752" cy="803531"/>
            <a:chOff x="0" y="-11264"/>
            <a:chExt cx="2124052" cy="529246"/>
          </a:xfrm>
        </p:grpSpPr>
        <p:sp>
          <p:nvSpPr>
            <p:cNvPr id="232" name="Freeform 95">
              <a:extLst>
                <a:ext uri="{FF2B5EF4-FFF2-40B4-BE49-F238E27FC236}">
                  <a16:creationId xmlns:a16="http://schemas.microsoft.com/office/drawing/2014/main" id="{B6048450-4212-3178-CB1F-3D93EB171AB0}"/>
                </a:ext>
              </a:extLst>
            </p:cNvPr>
            <p:cNvSpPr/>
            <p:nvPr/>
          </p:nvSpPr>
          <p:spPr>
            <a:xfrm>
              <a:off x="0" y="0"/>
              <a:ext cx="2124052" cy="500672"/>
            </a:xfrm>
            <a:custGeom>
              <a:avLst/>
              <a:gdLst/>
              <a:ahLst/>
              <a:cxnLst/>
              <a:rect l="l" t="t" r="r" b="b"/>
              <a:pathLst>
                <a:path w="2124052" h="500672">
                  <a:moveTo>
                    <a:pt x="2124052" y="24008"/>
                  </a:moveTo>
                  <a:lnTo>
                    <a:pt x="2124052" y="476664"/>
                  </a:lnTo>
                  <a:cubicBezTo>
                    <a:pt x="2124052" y="483031"/>
                    <a:pt x="2121523" y="489137"/>
                    <a:pt x="2117020" y="493640"/>
                  </a:cubicBezTo>
                  <a:cubicBezTo>
                    <a:pt x="2112518" y="498142"/>
                    <a:pt x="2106411" y="500672"/>
                    <a:pt x="2100044" y="500672"/>
                  </a:cubicBezTo>
                  <a:lnTo>
                    <a:pt x="24008" y="500672"/>
                  </a:lnTo>
                  <a:cubicBezTo>
                    <a:pt x="17641" y="500672"/>
                    <a:pt x="11534" y="498142"/>
                    <a:pt x="7032" y="493640"/>
                  </a:cubicBezTo>
                  <a:cubicBezTo>
                    <a:pt x="2529" y="489137"/>
                    <a:pt x="0" y="483031"/>
                    <a:pt x="0" y="476664"/>
                  </a:cubicBezTo>
                  <a:lnTo>
                    <a:pt x="0" y="24008"/>
                  </a:lnTo>
                  <a:cubicBezTo>
                    <a:pt x="0" y="17641"/>
                    <a:pt x="2529" y="11534"/>
                    <a:pt x="7032" y="7032"/>
                  </a:cubicBezTo>
                  <a:cubicBezTo>
                    <a:pt x="11534" y="2529"/>
                    <a:pt x="17641" y="0"/>
                    <a:pt x="24008" y="0"/>
                  </a:cubicBezTo>
                  <a:lnTo>
                    <a:pt x="2100044" y="0"/>
                  </a:lnTo>
                  <a:cubicBezTo>
                    <a:pt x="2113303" y="0"/>
                    <a:pt x="2124052" y="10749"/>
                    <a:pt x="2124052" y="2400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" name="TextBox 96">
              <a:extLst>
                <a:ext uri="{FF2B5EF4-FFF2-40B4-BE49-F238E27FC236}">
                  <a16:creationId xmlns:a16="http://schemas.microsoft.com/office/drawing/2014/main" id="{DECAD937-FE1C-CD8B-B343-C21627F0553E}"/>
                </a:ext>
              </a:extLst>
            </p:cNvPr>
            <p:cNvSpPr txBox="1"/>
            <p:nvPr/>
          </p:nvSpPr>
          <p:spPr>
            <a:xfrm>
              <a:off x="0" y="-11264"/>
              <a:ext cx="2124052" cy="529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Prediction set</a:t>
              </a:r>
            </a:p>
            <a:p>
              <a:pPr algn="ctr">
                <a:lnSpc>
                  <a:spcPts val="224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{BKL, BCC}</a:t>
              </a:r>
            </a:p>
          </p:txBody>
        </p:sp>
      </p:grpSp>
      <p:grpSp>
        <p:nvGrpSpPr>
          <p:cNvPr id="238" name="Group 97">
            <a:extLst>
              <a:ext uri="{FF2B5EF4-FFF2-40B4-BE49-F238E27FC236}">
                <a16:creationId xmlns:a16="http://schemas.microsoft.com/office/drawing/2014/main" id="{DD4AFB59-18CE-A029-D146-F4CCC29D9981}"/>
              </a:ext>
            </a:extLst>
          </p:cNvPr>
          <p:cNvGrpSpPr/>
          <p:nvPr/>
        </p:nvGrpSpPr>
        <p:grpSpPr>
          <a:xfrm>
            <a:off x="15006872" y="7140871"/>
            <a:ext cx="2867772" cy="736697"/>
            <a:chOff x="0" y="-28575"/>
            <a:chExt cx="2216091" cy="569270"/>
          </a:xfrm>
        </p:grpSpPr>
        <p:sp>
          <p:nvSpPr>
            <p:cNvPr id="236" name="Freeform 98">
              <a:extLst>
                <a:ext uri="{FF2B5EF4-FFF2-40B4-BE49-F238E27FC236}">
                  <a16:creationId xmlns:a16="http://schemas.microsoft.com/office/drawing/2014/main" id="{E2C44D81-73CB-4DA3-28BE-C933AB753EBE}"/>
                </a:ext>
              </a:extLst>
            </p:cNvPr>
            <p:cNvSpPr/>
            <p:nvPr/>
          </p:nvSpPr>
          <p:spPr>
            <a:xfrm>
              <a:off x="0" y="0"/>
              <a:ext cx="2216091" cy="540695"/>
            </a:xfrm>
            <a:custGeom>
              <a:avLst/>
              <a:gdLst/>
              <a:ahLst/>
              <a:cxnLst/>
              <a:rect l="l" t="t" r="r" b="b"/>
              <a:pathLst>
                <a:path w="2216091" h="540695">
                  <a:moveTo>
                    <a:pt x="2216091" y="26996"/>
                  </a:moveTo>
                  <a:lnTo>
                    <a:pt x="2216091" y="513699"/>
                  </a:lnTo>
                  <a:cubicBezTo>
                    <a:pt x="2216091" y="528609"/>
                    <a:pt x="2204004" y="540695"/>
                    <a:pt x="2189095" y="540695"/>
                  </a:cubicBezTo>
                  <a:lnTo>
                    <a:pt x="26996" y="540695"/>
                  </a:lnTo>
                  <a:cubicBezTo>
                    <a:pt x="12087" y="540695"/>
                    <a:pt x="0" y="528609"/>
                    <a:pt x="0" y="513699"/>
                  </a:cubicBezTo>
                  <a:lnTo>
                    <a:pt x="0" y="26996"/>
                  </a:lnTo>
                  <a:cubicBezTo>
                    <a:pt x="0" y="12087"/>
                    <a:pt x="12087" y="0"/>
                    <a:pt x="26996" y="0"/>
                  </a:cubicBezTo>
                  <a:lnTo>
                    <a:pt x="2189095" y="0"/>
                  </a:lnTo>
                  <a:cubicBezTo>
                    <a:pt x="2204004" y="0"/>
                    <a:pt x="2216091" y="12087"/>
                    <a:pt x="2216091" y="26996"/>
                  </a:cubicBezTo>
                  <a:close/>
                </a:path>
              </a:pathLst>
            </a:custGeom>
            <a:solidFill>
              <a:srgbClr val="DCF2E7"/>
            </a:solidFill>
            <a:ln w="19050" cap="sq">
              <a:solidFill>
                <a:srgbClr val="07432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7" name="TextBox 99">
              <a:extLst>
                <a:ext uri="{FF2B5EF4-FFF2-40B4-BE49-F238E27FC236}">
                  <a16:creationId xmlns:a16="http://schemas.microsoft.com/office/drawing/2014/main" id="{198E9232-78DA-1DA7-D747-5DF0A3E9614D}"/>
                </a:ext>
              </a:extLst>
            </p:cNvPr>
            <p:cNvSpPr txBox="1"/>
            <p:nvPr/>
          </p:nvSpPr>
          <p:spPr>
            <a:xfrm>
              <a:off x="0" y="-28575"/>
              <a:ext cx="2216091" cy="569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precise/ more meaningful pred set</a:t>
              </a:r>
            </a:p>
          </p:txBody>
        </p:sp>
      </p:grpSp>
      <p:sp>
        <p:nvSpPr>
          <p:cNvPr id="240" name="Freeform 100">
            <a:extLst>
              <a:ext uri="{FF2B5EF4-FFF2-40B4-BE49-F238E27FC236}">
                <a16:creationId xmlns:a16="http://schemas.microsoft.com/office/drawing/2014/main" id="{6CB92649-5B77-F960-3498-03DEBCECAAD2}"/>
              </a:ext>
            </a:extLst>
          </p:cNvPr>
          <p:cNvSpPr/>
          <p:nvPr/>
        </p:nvSpPr>
        <p:spPr>
          <a:xfrm>
            <a:off x="15644692" y="4960115"/>
            <a:ext cx="1592132" cy="1412710"/>
          </a:xfrm>
          <a:custGeom>
            <a:avLst/>
            <a:gdLst/>
            <a:ahLst/>
            <a:cxnLst/>
            <a:rect l="l" t="t" r="r" b="b"/>
            <a:pathLst>
              <a:path w="1592132" h="1412710">
                <a:moveTo>
                  <a:pt x="0" y="0"/>
                </a:moveTo>
                <a:lnTo>
                  <a:pt x="1592131" y="0"/>
                </a:lnTo>
                <a:lnTo>
                  <a:pt x="1592131" y="1412710"/>
                </a:lnTo>
                <a:lnTo>
                  <a:pt x="0" y="14127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4731" r="-18886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6FB58D3A-EFF9-E016-3C83-1C718B8417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0513" y="2319338"/>
            <a:ext cx="3467100" cy="390525"/>
          </a:xfrm>
          <a:prstGeom prst="rect">
            <a:avLst/>
          </a:prstGeom>
        </p:spPr>
      </p:pic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2E7A23A3-7416-B4B0-AF04-BE06794C2AA4}"/>
              </a:ext>
            </a:extLst>
          </p:cNvPr>
          <p:cNvCxnSpPr/>
          <p:nvPr/>
        </p:nvCxnSpPr>
        <p:spPr>
          <a:xfrm flipH="1" flipV="1">
            <a:off x="8174590" y="2208524"/>
            <a:ext cx="658926" cy="217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TextBox 25">
            <a:extLst>
              <a:ext uri="{FF2B5EF4-FFF2-40B4-BE49-F238E27FC236}">
                <a16:creationId xmlns:a16="http://schemas.microsoft.com/office/drawing/2014/main" id="{6ED1802B-E007-0173-70C8-AA0AD750A3B3}"/>
              </a:ext>
            </a:extLst>
          </p:cNvPr>
          <p:cNvSpPr txBox="1"/>
          <p:nvPr/>
        </p:nvSpPr>
        <p:spPr>
          <a:xfrm>
            <a:off x="7332071" y="1711668"/>
            <a:ext cx="1595019" cy="78205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r>
              <a:rPr lang="en-US" sz="1200" b="1" dirty="0">
                <a:solidFill>
                  <a:schemeClr val="accent2">
                    <a:lumMod val="76000"/>
                  </a:schemeClr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Cross entropy loss</a:t>
            </a:r>
            <a:endParaRPr lang="en-US" sz="1200" b="1" dirty="0">
              <a:solidFill>
                <a:schemeClr val="accent2">
                  <a:lumMod val="76000"/>
                </a:schemeClr>
              </a:solidFill>
              <a:latin typeface="Canva Sans 1 Bold"/>
              <a:ea typeface="Canva Sans 1 Bold"/>
              <a:cs typeface="Canva Sans 1 Bold"/>
            </a:endParaRPr>
          </a:p>
        </p:txBody>
      </p:sp>
      <p:sp>
        <p:nvSpPr>
          <p:cNvPr id="111" name="TextBox 25">
            <a:extLst>
              <a:ext uri="{FF2B5EF4-FFF2-40B4-BE49-F238E27FC236}">
                <a16:creationId xmlns:a16="http://schemas.microsoft.com/office/drawing/2014/main" id="{04DA0FCF-D3C5-F5B9-E04E-3DDC3DEC5791}"/>
              </a:ext>
            </a:extLst>
          </p:cNvPr>
          <p:cNvSpPr txBox="1"/>
          <p:nvPr/>
        </p:nvSpPr>
        <p:spPr>
          <a:xfrm>
            <a:off x="9860958" y="1568793"/>
            <a:ext cx="1480720" cy="796343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r>
              <a:rPr lang="en-US" sz="1200" b="1" dirty="0">
                <a:solidFill>
                  <a:schemeClr val="accent2">
                    <a:lumMod val="76000"/>
                  </a:schemeClr>
                </a:solidFill>
                <a:latin typeface="Canva Sans 1 Bold"/>
                <a:sym typeface="Canva Sans 1 Bold"/>
              </a:rPr>
              <a:t>Coverage penalty</a:t>
            </a:r>
            <a:endParaRPr lang="en-US" sz="1200">
              <a:solidFill>
                <a:schemeClr val="accent2">
                  <a:lumMod val="76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112" name="TextBox 25">
            <a:extLst>
              <a:ext uri="{FF2B5EF4-FFF2-40B4-BE49-F238E27FC236}">
                <a16:creationId xmlns:a16="http://schemas.microsoft.com/office/drawing/2014/main" id="{FB72FB0E-D656-6F45-C802-F0E95A7873D7}"/>
              </a:ext>
            </a:extLst>
          </p:cNvPr>
          <p:cNvSpPr txBox="1"/>
          <p:nvPr/>
        </p:nvSpPr>
        <p:spPr>
          <a:xfrm>
            <a:off x="11175407" y="1568792"/>
            <a:ext cx="1937920" cy="810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r>
              <a:rPr lang="en-US" sz="1200" b="1" dirty="0">
                <a:solidFill>
                  <a:schemeClr val="accent2">
                    <a:lumMod val="76000"/>
                  </a:schemeClr>
                </a:solidFill>
                <a:latin typeface="Canva Sans 1 Bold"/>
                <a:sym typeface="Canva Sans 1 Bold"/>
              </a:rPr>
              <a:t>Efficiency Penalty</a:t>
            </a:r>
            <a:endParaRPr lang="en-US" sz="1400">
              <a:solidFill>
                <a:schemeClr val="accent2">
                  <a:lumMod val="76000"/>
                </a:schemeClr>
              </a:solidFill>
              <a:ea typeface="Calibri"/>
              <a:cs typeface="Calibri"/>
            </a:endParaRP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BFD83A1D-4995-5F19-916A-AEC6C647B7F6}"/>
              </a:ext>
            </a:extLst>
          </p:cNvPr>
          <p:cNvCxnSpPr>
            <a:cxnSpLocks/>
          </p:cNvCxnSpPr>
          <p:nvPr/>
        </p:nvCxnSpPr>
        <p:spPr>
          <a:xfrm flipV="1">
            <a:off x="10033663" y="2108513"/>
            <a:ext cx="455499" cy="432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0366ADDE-30F8-8ED9-625A-CFFBFAB68446}"/>
              </a:ext>
            </a:extLst>
          </p:cNvPr>
          <p:cNvCxnSpPr>
            <a:cxnSpLocks/>
          </p:cNvCxnSpPr>
          <p:nvPr/>
        </p:nvCxnSpPr>
        <p:spPr>
          <a:xfrm flipV="1">
            <a:off x="11148087" y="2137088"/>
            <a:ext cx="498361" cy="375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TextBox 25">
            <a:extLst>
              <a:ext uri="{FF2B5EF4-FFF2-40B4-BE49-F238E27FC236}">
                <a16:creationId xmlns:a16="http://schemas.microsoft.com/office/drawing/2014/main" id="{4EA1EDC0-DD2D-6F9B-BDD1-F863A1338494}"/>
              </a:ext>
            </a:extLst>
          </p:cNvPr>
          <p:cNvSpPr txBox="1"/>
          <p:nvPr/>
        </p:nvSpPr>
        <p:spPr>
          <a:xfrm>
            <a:off x="7241583" y="1178268"/>
            <a:ext cx="3480970" cy="76776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r>
              <a:rPr lang="en-US" sz="1200" b="1" dirty="0">
                <a:solidFill>
                  <a:schemeClr val="accent2">
                    <a:lumMod val="76000"/>
                  </a:schemeClr>
                </a:solidFill>
                <a:latin typeface="Canva Sans 1 Bold"/>
                <a:ea typeface="+mn-lt"/>
                <a:cs typeface="+mn-lt"/>
                <a:sym typeface="Canva Sans 1 Bold"/>
              </a:rPr>
              <a:t>controls how strongly each penalty influences training</a:t>
            </a:r>
            <a:endParaRPr lang="en-US" sz="1200" b="1">
              <a:solidFill>
                <a:schemeClr val="accent2">
                  <a:lumMod val="76000"/>
                </a:schemeClr>
              </a:solidFill>
              <a:ea typeface="Calibri"/>
              <a:cs typeface="Calibri"/>
            </a:endParaRP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E49BBCA-5C96-8EC3-A3EB-068B35C9C8B8}"/>
              </a:ext>
            </a:extLst>
          </p:cNvPr>
          <p:cNvCxnSpPr/>
          <p:nvPr/>
        </p:nvCxnSpPr>
        <p:spPr>
          <a:xfrm flipH="1" flipV="1">
            <a:off x="9159214" y="1788962"/>
            <a:ext cx="462293" cy="638657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A3607834-F764-4306-4F61-BEDDFECF025F}"/>
              </a:ext>
            </a:extLst>
          </p:cNvPr>
          <p:cNvCxnSpPr>
            <a:cxnSpLocks/>
          </p:cNvCxnSpPr>
          <p:nvPr/>
        </p:nvCxnSpPr>
        <p:spPr>
          <a:xfrm flipH="1" flipV="1">
            <a:off x="9116351" y="1774675"/>
            <a:ext cx="1390980" cy="724382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40" grpId="0" animBg="1"/>
      <p:bldP spid="110" grpId="0"/>
      <p:bldP spid="111" grpId="0"/>
      <p:bldP spid="112" grpId="0"/>
      <p:bldP spid="1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6080"/>
            <a:ext cx="18288000" cy="910170"/>
            <a:chOff x="0" y="0"/>
            <a:chExt cx="4816593" cy="239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9715"/>
            </a:xfrm>
            <a:custGeom>
              <a:avLst/>
              <a:gdLst/>
              <a:ahLst/>
              <a:cxnLst/>
              <a:rect l="l" t="t" r="r" b="b"/>
              <a:pathLst>
                <a:path w="4816592" h="239715">
                  <a:moveTo>
                    <a:pt x="0" y="0"/>
                  </a:moveTo>
                  <a:lnTo>
                    <a:pt x="4816592" y="0"/>
                  </a:lnTo>
                  <a:lnTo>
                    <a:pt x="4816592" y="239715"/>
                  </a:lnTo>
                  <a:lnTo>
                    <a:pt x="0" y="239715"/>
                  </a:lnTo>
                  <a:close/>
                </a:path>
              </a:pathLst>
            </a:custGeom>
            <a:solidFill>
              <a:srgbClr val="4143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26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0235" y="1320121"/>
            <a:ext cx="18085881" cy="4755686"/>
            <a:chOff x="0" y="0"/>
            <a:chExt cx="4763360" cy="12525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63360" cy="1252526"/>
            </a:xfrm>
            <a:custGeom>
              <a:avLst/>
              <a:gdLst/>
              <a:ahLst/>
              <a:cxnLst/>
              <a:rect l="l" t="t" r="r" b="b"/>
              <a:pathLst>
                <a:path w="4763360" h="1252526">
                  <a:moveTo>
                    <a:pt x="8133" y="0"/>
                  </a:moveTo>
                  <a:lnTo>
                    <a:pt x="4755226" y="0"/>
                  </a:lnTo>
                  <a:cubicBezTo>
                    <a:pt x="4757384" y="0"/>
                    <a:pt x="4759452" y="857"/>
                    <a:pt x="4760978" y="2382"/>
                  </a:cubicBezTo>
                  <a:cubicBezTo>
                    <a:pt x="4762503" y="3907"/>
                    <a:pt x="4763360" y="5976"/>
                    <a:pt x="4763360" y="8133"/>
                  </a:cubicBezTo>
                  <a:lnTo>
                    <a:pt x="4763360" y="1244393"/>
                  </a:lnTo>
                  <a:cubicBezTo>
                    <a:pt x="4763360" y="1246550"/>
                    <a:pt x="4762503" y="1248619"/>
                    <a:pt x="4760978" y="1250144"/>
                  </a:cubicBezTo>
                  <a:cubicBezTo>
                    <a:pt x="4759452" y="1251670"/>
                    <a:pt x="4757384" y="1252526"/>
                    <a:pt x="4755226" y="1252526"/>
                  </a:cubicBezTo>
                  <a:lnTo>
                    <a:pt x="8133" y="1252526"/>
                  </a:lnTo>
                  <a:cubicBezTo>
                    <a:pt x="5976" y="1252526"/>
                    <a:pt x="3907" y="1251670"/>
                    <a:pt x="2382" y="1250144"/>
                  </a:cubicBezTo>
                  <a:cubicBezTo>
                    <a:pt x="857" y="1248619"/>
                    <a:pt x="0" y="1246550"/>
                    <a:pt x="0" y="1244393"/>
                  </a:cubicBezTo>
                  <a:lnTo>
                    <a:pt x="0" y="8133"/>
                  </a:lnTo>
                  <a:cubicBezTo>
                    <a:pt x="0" y="5976"/>
                    <a:pt x="857" y="3907"/>
                    <a:pt x="2382" y="2382"/>
                  </a:cubicBezTo>
                  <a:cubicBezTo>
                    <a:pt x="3907" y="857"/>
                    <a:pt x="5976" y="0"/>
                    <a:pt x="8133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 w="38100" cap="sq">
              <a:solidFill>
                <a:srgbClr val="494743">
                  <a:alpha val="52941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763360" cy="12811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811724" y="1499625"/>
            <a:ext cx="14994811" cy="4490457"/>
          </a:xfrm>
          <a:custGeom>
            <a:avLst/>
            <a:gdLst/>
            <a:ahLst/>
            <a:cxnLst/>
            <a:rect l="l" t="t" r="r" b="b"/>
            <a:pathLst>
              <a:path w="14994811" h="4490457">
                <a:moveTo>
                  <a:pt x="0" y="0"/>
                </a:moveTo>
                <a:lnTo>
                  <a:pt x="14994811" y="0"/>
                </a:lnTo>
                <a:lnTo>
                  <a:pt x="14994811" y="4490457"/>
                </a:lnTo>
                <a:lnTo>
                  <a:pt x="0" y="44904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383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379234" y="199035"/>
            <a:ext cx="13880821" cy="73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1">
                <a:solidFill>
                  <a:srgbClr val="FFFFFF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Proposed Conformal Aware Framework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32223" y="6190107"/>
            <a:ext cx="18073892" cy="3368260"/>
            <a:chOff x="0" y="0"/>
            <a:chExt cx="4760202" cy="88711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760202" cy="887114"/>
            </a:xfrm>
            <a:custGeom>
              <a:avLst/>
              <a:gdLst/>
              <a:ahLst/>
              <a:cxnLst/>
              <a:rect l="l" t="t" r="r" b="b"/>
              <a:pathLst>
                <a:path w="4760202" h="887114">
                  <a:moveTo>
                    <a:pt x="8139" y="0"/>
                  </a:moveTo>
                  <a:lnTo>
                    <a:pt x="4752063" y="0"/>
                  </a:lnTo>
                  <a:cubicBezTo>
                    <a:pt x="4754222" y="0"/>
                    <a:pt x="4756292" y="857"/>
                    <a:pt x="4757819" y="2384"/>
                  </a:cubicBezTo>
                  <a:cubicBezTo>
                    <a:pt x="4759345" y="3910"/>
                    <a:pt x="4760202" y="5980"/>
                    <a:pt x="4760202" y="8139"/>
                  </a:cubicBezTo>
                  <a:lnTo>
                    <a:pt x="4760202" y="878975"/>
                  </a:lnTo>
                  <a:cubicBezTo>
                    <a:pt x="4760202" y="881134"/>
                    <a:pt x="4759345" y="883204"/>
                    <a:pt x="4757819" y="884730"/>
                  </a:cubicBezTo>
                  <a:cubicBezTo>
                    <a:pt x="4756292" y="886256"/>
                    <a:pt x="4754222" y="887114"/>
                    <a:pt x="4752063" y="887114"/>
                  </a:cubicBezTo>
                  <a:lnTo>
                    <a:pt x="8139" y="887114"/>
                  </a:lnTo>
                  <a:cubicBezTo>
                    <a:pt x="5980" y="887114"/>
                    <a:pt x="3910" y="886256"/>
                    <a:pt x="2384" y="884730"/>
                  </a:cubicBezTo>
                  <a:cubicBezTo>
                    <a:pt x="857" y="883204"/>
                    <a:pt x="0" y="881134"/>
                    <a:pt x="0" y="878975"/>
                  </a:cubicBezTo>
                  <a:lnTo>
                    <a:pt x="0" y="8139"/>
                  </a:lnTo>
                  <a:cubicBezTo>
                    <a:pt x="0" y="5980"/>
                    <a:pt x="857" y="3910"/>
                    <a:pt x="2384" y="2384"/>
                  </a:cubicBezTo>
                  <a:cubicBezTo>
                    <a:pt x="3910" y="857"/>
                    <a:pt x="5980" y="0"/>
                    <a:pt x="8139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 w="38100" cap="sq">
              <a:solidFill>
                <a:srgbClr val="494743">
                  <a:alpha val="52941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4760202" cy="915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319941" y="7293523"/>
            <a:ext cx="872675" cy="1100851"/>
          </a:xfrm>
          <a:custGeom>
            <a:avLst/>
            <a:gdLst/>
            <a:ahLst/>
            <a:cxnLst/>
            <a:rect l="l" t="t" r="r" b="b"/>
            <a:pathLst>
              <a:path w="872675" h="1100851">
                <a:moveTo>
                  <a:pt x="0" y="0"/>
                </a:moveTo>
                <a:lnTo>
                  <a:pt x="872674" y="0"/>
                </a:lnTo>
                <a:lnTo>
                  <a:pt x="872674" y="1100851"/>
                </a:lnTo>
                <a:lnTo>
                  <a:pt x="0" y="1100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4" name="Group 14"/>
          <p:cNvGrpSpPr/>
          <p:nvPr/>
        </p:nvGrpSpPr>
        <p:grpSpPr>
          <a:xfrm>
            <a:off x="0" y="8412381"/>
            <a:ext cx="1612624" cy="996831"/>
            <a:chOff x="0" y="0"/>
            <a:chExt cx="1110184" cy="68623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10184" cy="686231"/>
            </a:xfrm>
            <a:custGeom>
              <a:avLst/>
              <a:gdLst/>
              <a:ahLst/>
              <a:cxnLst/>
              <a:rect l="l" t="t" r="r" b="b"/>
              <a:pathLst>
                <a:path w="1110184" h="686231">
                  <a:moveTo>
                    <a:pt x="1110184" y="48008"/>
                  </a:moveTo>
                  <a:lnTo>
                    <a:pt x="1110184" y="638223"/>
                  </a:lnTo>
                  <a:cubicBezTo>
                    <a:pt x="1110184" y="664737"/>
                    <a:pt x="1088690" y="686231"/>
                    <a:pt x="1062176" y="686231"/>
                  </a:cubicBezTo>
                  <a:lnTo>
                    <a:pt x="48008" y="686231"/>
                  </a:lnTo>
                  <a:cubicBezTo>
                    <a:pt x="21494" y="686231"/>
                    <a:pt x="0" y="664737"/>
                    <a:pt x="0" y="638223"/>
                  </a:cubicBezTo>
                  <a:lnTo>
                    <a:pt x="0" y="48008"/>
                  </a:lnTo>
                  <a:cubicBezTo>
                    <a:pt x="0" y="21494"/>
                    <a:pt x="21494" y="0"/>
                    <a:pt x="48008" y="0"/>
                  </a:cubicBezTo>
                  <a:lnTo>
                    <a:pt x="1062176" y="0"/>
                  </a:lnTo>
                  <a:cubicBezTo>
                    <a:pt x="1088690" y="0"/>
                    <a:pt x="1110184" y="21494"/>
                    <a:pt x="1110184" y="4800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110184" cy="7148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r>
                <a:rPr lang="en-US" sz="17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Test data </a:t>
              </a:r>
            </a:p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(held-out </a:t>
              </a:r>
            </a:p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set)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1638341" y="6878287"/>
            <a:ext cx="1940482" cy="1896667"/>
            <a:chOff x="0" y="0"/>
            <a:chExt cx="428782" cy="4191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28782" cy="419100"/>
            </a:xfrm>
            <a:custGeom>
              <a:avLst/>
              <a:gdLst/>
              <a:ahLst/>
              <a:cxnLst/>
              <a:rect l="l" t="t" r="r" b="b"/>
              <a:pathLst>
                <a:path w="428782" h="419100">
                  <a:moveTo>
                    <a:pt x="0" y="0"/>
                  </a:moveTo>
                  <a:lnTo>
                    <a:pt x="428782" y="0"/>
                  </a:lnTo>
                  <a:lnTo>
                    <a:pt x="325065" y="419100"/>
                  </a:lnTo>
                  <a:lnTo>
                    <a:pt x="103717" y="419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D2F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7000" y="-28575"/>
              <a:ext cx="174782" cy="447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7264" y="7229663"/>
            <a:ext cx="2845464" cy="1132159"/>
            <a:chOff x="0" y="0"/>
            <a:chExt cx="1451890" cy="57766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51890" cy="577663"/>
            </a:xfrm>
            <a:custGeom>
              <a:avLst/>
              <a:gdLst/>
              <a:ahLst/>
              <a:cxnLst/>
              <a:rect l="l" t="t" r="r" b="b"/>
              <a:pathLst>
                <a:path w="1451890" h="577663">
                  <a:moveTo>
                    <a:pt x="1451890" y="27208"/>
                  </a:moveTo>
                  <a:lnTo>
                    <a:pt x="1451890" y="550455"/>
                  </a:lnTo>
                  <a:cubicBezTo>
                    <a:pt x="1451890" y="557671"/>
                    <a:pt x="1449023" y="564592"/>
                    <a:pt x="1443921" y="569694"/>
                  </a:cubicBezTo>
                  <a:cubicBezTo>
                    <a:pt x="1438819" y="574797"/>
                    <a:pt x="1431898" y="577663"/>
                    <a:pt x="1424682" y="577663"/>
                  </a:cubicBezTo>
                  <a:lnTo>
                    <a:pt x="27208" y="577663"/>
                  </a:lnTo>
                  <a:cubicBezTo>
                    <a:pt x="19992" y="577663"/>
                    <a:pt x="13071" y="574797"/>
                    <a:pt x="7969" y="569694"/>
                  </a:cubicBezTo>
                  <a:cubicBezTo>
                    <a:pt x="2867" y="564592"/>
                    <a:pt x="0" y="557671"/>
                    <a:pt x="0" y="550455"/>
                  </a:cubicBezTo>
                  <a:lnTo>
                    <a:pt x="0" y="27208"/>
                  </a:lnTo>
                  <a:cubicBezTo>
                    <a:pt x="0" y="19992"/>
                    <a:pt x="2867" y="13071"/>
                    <a:pt x="7969" y="7969"/>
                  </a:cubicBezTo>
                  <a:cubicBezTo>
                    <a:pt x="13071" y="2867"/>
                    <a:pt x="19992" y="0"/>
                    <a:pt x="27208" y="0"/>
                  </a:cubicBezTo>
                  <a:lnTo>
                    <a:pt x="1424682" y="0"/>
                  </a:lnTo>
                  <a:cubicBezTo>
                    <a:pt x="1431898" y="0"/>
                    <a:pt x="1438819" y="2867"/>
                    <a:pt x="1443921" y="7969"/>
                  </a:cubicBezTo>
                  <a:cubicBezTo>
                    <a:pt x="1449023" y="13071"/>
                    <a:pt x="1451890" y="19992"/>
                    <a:pt x="1451890" y="2720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451890" cy="6157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Trained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b="1" i="1">
                  <a:solidFill>
                    <a:srgbClr val="000000"/>
                  </a:solidFill>
                  <a:latin typeface="Canva Sans 1 Bold Italics"/>
                  <a:ea typeface="Canva Sans 1 Bold Italics"/>
                  <a:cs typeface="Canva Sans 1 Bold Italics"/>
                  <a:sym typeface="Canva Sans 1 Bold Italics"/>
                </a:rPr>
                <a:t> Classifier</a:t>
              </a:r>
            </a:p>
          </p:txBody>
        </p:sp>
      </p:grpSp>
      <p:sp>
        <p:nvSpPr>
          <p:cNvPr id="23" name="AutoShape 23"/>
          <p:cNvSpPr/>
          <p:nvPr/>
        </p:nvSpPr>
        <p:spPr>
          <a:xfrm flipV="1">
            <a:off x="3556916" y="7819202"/>
            <a:ext cx="618910" cy="7418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24" name="Group 24"/>
          <p:cNvGrpSpPr/>
          <p:nvPr/>
        </p:nvGrpSpPr>
        <p:grpSpPr>
          <a:xfrm>
            <a:off x="4175826" y="6538428"/>
            <a:ext cx="737974" cy="2561549"/>
            <a:chOff x="0" y="0"/>
            <a:chExt cx="368504" cy="12790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8504" cy="1279058"/>
            </a:xfrm>
            <a:custGeom>
              <a:avLst/>
              <a:gdLst/>
              <a:ahLst/>
              <a:cxnLst/>
              <a:rect l="l" t="t" r="r" b="b"/>
              <a:pathLst>
                <a:path w="368504" h="1279058">
                  <a:moveTo>
                    <a:pt x="368504" y="115398"/>
                  </a:moveTo>
                  <a:lnTo>
                    <a:pt x="368504" y="1163660"/>
                  </a:lnTo>
                  <a:cubicBezTo>
                    <a:pt x="368504" y="1227393"/>
                    <a:pt x="316838" y="1279058"/>
                    <a:pt x="253106" y="1279058"/>
                  </a:cubicBezTo>
                  <a:lnTo>
                    <a:pt x="115398" y="1279058"/>
                  </a:lnTo>
                  <a:cubicBezTo>
                    <a:pt x="51666" y="1279058"/>
                    <a:pt x="0" y="1227393"/>
                    <a:pt x="0" y="1163660"/>
                  </a:cubicBezTo>
                  <a:lnTo>
                    <a:pt x="0" y="115398"/>
                  </a:lnTo>
                  <a:cubicBezTo>
                    <a:pt x="0" y="51666"/>
                    <a:pt x="51666" y="0"/>
                    <a:pt x="115398" y="0"/>
                  </a:cubicBezTo>
                  <a:lnTo>
                    <a:pt x="253106" y="0"/>
                  </a:lnTo>
                  <a:cubicBezTo>
                    <a:pt x="316838" y="0"/>
                    <a:pt x="368504" y="51666"/>
                    <a:pt x="368504" y="115398"/>
                  </a:cubicBezTo>
                  <a:close/>
                </a:path>
              </a:pathLst>
            </a:custGeom>
            <a:solidFill>
              <a:srgbClr val="F7F7F7"/>
            </a:solidFill>
            <a:ln w="19050" cap="sq">
              <a:solidFill>
                <a:srgbClr val="49474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368504" cy="1317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793296" y="6444377"/>
            <a:ext cx="1503034" cy="673903"/>
            <a:chOff x="0" y="0"/>
            <a:chExt cx="950606" cy="42620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51509"/>
                  </a:moveTo>
                  <a:lnTo>
                    <a:pt x="950606" y="374694"/>
                  </a:lnTo>
                  <a:cubicBezTo>
                    <a:pt x="950606" y="388355"/>
                    <a:pt x="945180" y="401456"/>
                    <a:pt x="935520" y="411116"/>
                  </a:cubicBezTo>
                  <a:cubicBezTo>
                    <a:pt x="925860" y="420776"/>
                    <a:pt x="912759" y="426203"/>
                    <a:pt x="899098" y="426203"/>
                  </a:cubicBezTo>
                  <a:lnTo>
                    <a:pt x="51509" y="426203"/>
                  </a:lnTo>
                  <a:cubicBezTo>
                    <a:pt x="37848" y="426203"/>
                    <a:pt x="24746" y="420776"/>
                    <a:pt x="15087" y="411116"/>
                  </a:cubicBezTo>
                  <a:cubicBezTo>
                    <a:pt x="5427" y="401456"/>
                    <a:pt x="0" y="388355"/>
                    <a:pt x="0" y="374694"/>
                  </a:cubicBezTo>
                  <a:lnTo>
                    <a:pt x="0" y="51509"/>
                  </a:lnTo>
                  <a:cubicBezTo>
                    <a:pt x="0" y="37848"/>
                    <a:pt x="5427" y="24746"/>
                    <a:pt x="15087" y="15087"/>
                  </a:cubicBezTo>
                  <a:cubicBezTo>
                    <a:pt x="24746" y="5427"/>
                    <a:pt x="37848" y="0"/>
                    <a:pt x="51509" y="0"/>
                  </a:cubicBezTo>
                  <a:lnTo>
                    <a:pt x="899098" y="0"/>
                  </a:lnTo>
                  <a:cubicBezTo>
                    <a:pt x="912759" y="0"/>
                    <a:pt x="925860" y="5427"/>
                    <a:pt x="935520" y="15087"/>
                  </a:cubicBezTo>
                  <a:cubicBezTo>
                    <a:pt x="945180" y="24746"/>
                    <a:pt x="950606" y="37848"/>
                    <a:pt x="950606" y="5150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0.02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793296" y="6869417"/>
            <a:ext cx="1503034" cy="673903"/>
            <a:chOff x="0" y="0"/>
            <a:chExt cx="950606" cy="42620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51509"/>
                  </a:moveTo>
                  <a:lnTo>
                    <a:pt x="950606" y="374694"/>
                  </a:lnTo>
                  <a:cubicBezTo>
                    <a:pt x="950606" y="388355"/>
                    <a:pt x="945180" y="401456"/>
                    <a:pt x="935520" y="411116"/>
                  </a:cubicBezTo>
                  <a:cubicBezTo>
                    <a:pt x="925860" y="420776"/>
                    <a:pt x="912759" y="426203"/>
                    <a:pt x="899098" y="426203"/>
                  </a:cubicBezTo>
                  <a:lnTo>
                    <a:pt x="51509" y="426203"/>
                  </a:lnTo>
                  <a:cubicBezTo>
                    <a:pt x="37848" y="426203"/>
                    <a:pt x="24746" y="420776"/>
                    <a:pt x="15087" y="411116"/>
                  </a:cubicBezTo>
                  <a:cubicBezTo>
                    <a:pt x="5427" y="401456"/>
                    <a:pt x="0" y="388355"/>
                    <a:pt x="0" y="374694"/>
                  </a:cubicBezTo>
                  <a:lnTo>
                    <a:pt x="0" y="51509"/>
                  </a:lnTo>
                  <a:cubicBezTo>
                    <a:pt x="0" y="37848"/>
                    <a:pt x="5427" y="24746"/>
                    <a:pt x="15087" y="15087"/>
                  </a:cubicBezTo>
                  <a:cubicBezTo>
                    <a:pt x="24746" y="5427"/>
                    <a:pt x="37848" y="0"/>
                    <a:pt x="51509" y="0"/>
                  </a:cubicBezTo>
                  <a:lnTo>
                    <a:pt x="899098" y="0"/>
                  </a:lnTo>
                  <a:cubicBezTo>
                    <a:pt x="912759" y="0"/>
                    <a:pt x="925860" y="5427"/>
                    <a:pt x="935520" y="15087"/>
                  </a:cubicBezTo>
                  <a:cubicBezTo>
                    <a:pt x="945180" y="24746"/>
                    <a:pt x="950606" y="37848"/>
                    <a:pt x="950606" y="5150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0.10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793296" y="7322170"/>
            <a:ext cx="1503034" cy="673903"/>
            <a:chOff x="0" y="0"/>
            <a:chExt cx="950606" cy="42620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51509"/>
                  </a:moveTo>
                  <a:lnTo>
                    <a:pt x="950606" y="374694"/>
                  </a:lnTo>
                  <a:cubicBezTo>
                    <a:pt x="950606" y="388355"/>
                    <a:pt x="945180" y="401456"/>
                    <a:pt x="935520" y="411116"/>
                  </a:cubicBezTo>
                  <a:cubicBezTo>
                    <a:pt x="925860" y="420776"/>
                    <a:pt x="912759" y="426203"/>
                    <a:pt x="899098" y="426203"/>
                  </a:cubicBezTo>
                  <a:lnTo>
                    <a:pt x="51509" y="426203"/>
                  </a:lnTo>
                  <a:cubicBezTo>
                    <a:pt x="37848" y="426203"/>
                    <a:pt x="24746" y="420776"/>
                    <a:pt x="15087" y="411116"/>
                  </a:cubicBezTo>
                  <a:cubicBezTo>
                    <a:pt x="5427" y="401456"/>
                    <a:pt x="0" y="388355"/>
                    <a:pt x="0" y="374694"/>
                  </a:cubicBezTo>
                  <a:lnTo>
                    <a:pt x="0" y="51509"/>
                  </a:lnTo>
                  <a:cubicBezTo>
                    <a:pt x="0" y="37848"/>
                    <a:pt x="5427" y="24746"/>
                    <a:pt x="15087" y="15087"/>
                  </a:cubicBezTo>
                  <a:cubicBezTo>
                    <a:pt x="24746" y="5427"/>
                    <a:pt x="37848" y="0"/>
                    <a:pt x="51509" y="0"/>
                  </a:cubicBezTo>
                  <a:lnTo>
                    <a:pt x="899098" y="0"/>
                  </a:lnTo>
                  <a:cubicBezTo>
                    <a:pt x="912759" y="0"/>
                    <a:pt x="925860" y="5427"/>
                    <a:pt x="935520" y="15087"/>
                  </a:cubicBezTo>
                  <a:cubicBezTo>
                    <a:pt x="945180" y="24746"/>
                    <a:pt x="950606" y="37848"/>
                    <a:pt x="950606" y="5150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0.30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198035" y="7923814"/>
            <a:ext cx="693556" cy="389737"/>
            <a:chOff x="0" y="0"/>
            <a:chExt cx="891994" cy="50123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91994" cy="501233"/>
            </a:xfrm>
            <a:custGeom>
              <a:avLst/>
              <a:gdLst/>
              <a:ahLst/>
              <a:cxnLst/>
              <a:rect l="l" t="t" r="r" b="b"/>
              <a:pathLst>
                <a:path w="891994" h="501233">
                  <a:moveTo>
                    <a:pt x="891994" y="0"/>
                  </a:moveTo>
                  <a:lnTo>
                    <a:pt x="891994" y="501233"/>
                  </a:lnTo>
                  <a:lnTo>
                    <a:pt x="0" y="501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C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891994" cy="529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0.70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3809929" y="8450789"/>
            <a:ext cx="1503034" cy="673903"/>
            <a:chOff x="0" y="0"/>
            <a:chExt cx="950606" cy="42620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51509"/>
                  </a:moveTo>
                  <a:lnTo>
                    <a:pt x="950606" y="374694"/>
                  </a:lnTo>
                  <a:cubicBezTo>
                    <a:pt x="950606" y="388355"/>
                    <a:pt x="945180" y="401456"/>
                    <a:pt x="935520" y="411116"/>
                  </a:cubicBezTo>
                  <a:cubicBezTo>
                    <a:pt x="925860" y="420776"/>
                    <a:pt x="912759" y="426203"/>
                    <a:pt x="899098" y="426203"/>
                  </a:cubicBezTo>
                  <a:lnTo>
                    <a:pt x="51509" y="426203"/>
                  </a:lnTo>
                  <a:cubicBezTo>
                    <a:pt x="37848" y="426203"/>
                    <a:pt x="24746" y="420776"/>
                    <a:pt x="15087" y="411116"/>
                  </a:cubicBezTo>
                  <a:cubicBezTo>
                    <a:pt x="5427" y="401456"/>
                    <a:pt x="0" y="388355"/>
                    <a:pt x="0" y="374694"/>
                  </a:cubicBezTo>
                  <a:lnTo>
                    <a:pt x="0" y="51509"/>
                  </a:lnTo>
                  <a:cubicBezTo>
                    <a:pt x="0" y="37848"/>
                    <a:pt x="5427" y="24746"/>
                    <a:pt x="15087" y="15087"/>
                  </a:cubicBezTo>
                  <a:cubicBezTo>
                    <a:pt x="24746" y="5427"/>
                    <a:pt x="37848" y="0"/>
                    <a:pt x="51509" y="0"/>
                  </a:cubicBezTo>
                  <a:lnTo>
                    <a:pt x="899098" y="0"/>
                  </a:lnTo>
                  <a:cubicBezTo>
                    <a:pt x="912759" y="0"/>
                    <a:pt x="925860" y="5427"/>
                    <a:pt x="935520" y="15087"/>
                  </a:cubicBezTo>
                  <a:cubicBezTo>
                    <a:pt x="945180" y="24746"/>
                    <a:pt x="950606" y="37848"/>
                    <a:pt x="950606" y="5150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.....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3793296" y="8196072"/>
            <a:ext cx="1503034" cy="673903"/>
            <a:chOff x="0" y="0"/>
            <a:chExt cx="950606" cy="42620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50606" cy="426203"/>
            </a:xfrm>
            <a:custGeom>
              <a:avLst/>
              <a:gdLst/>
              <a:ahLst/>
              <a:cxnLst/>
              <a:rect l="l" t="t" r="r" b="b"/>
              <a:pathLst>
                <a:path w="950606" h="426203">
                  <a:moveTo>
                    <a:pt x="950606" y="51509"/>
                  </a:moveTo>
                  <a:lnTo>
                    <a:pt x="950606" y="374694"/>
                  </a:lnTo>
                  <a:cubicBezTo>
                    <a:pt x="950606" y="388355"/>
                    <a:pt x="945180" y="401456"/>
                    <a:pt x="935520" y="411116"/>
                  </a:cubicBezTo>
                  <a:cubicBezTo>
                    <a:pt x="925860" y="420776"/>
                    <a:pt x="912759" y="426203"/>
                    <a:pt x="899098" y="426203"/>
                  </a:cubicBezTo>
                  <a:lnTo>
                    <a:pt x="51509" y="426203"/>
                  </a:lnTo>
                  <a:cubicBezTo>
                    <a:pt x="37848" y="426203"/>
                    <a:pt x="24746" y="420776"/>
                    <a:pt x="15087" y="411116"/>
                  </a:cubicBezTo>
                  <a:cubicBezTo>
                    <a:pt x="5427" y="401456"/>
                    <a:pt x="0" y="388355"/>
                    <a:pt x="0" y="374694"/>
                  </a:cubicBezTo>
                  <a:lnTo>
                    <a:pt x="0" y="51509"/>
                  </a:lnTo>
                  <a:cubicBezTo>
                    <a:pt x="0" y="37848"/>
                    <a:pt x="5427" y="24746"/>
                    <a:pt x="15087" y="15087"/>
                  </a:cubicBezTo>
                  <a:cubicBezTo>
                    <a:pt x="24746" y="5427"/>
                    <a:pt x="37848" y="0"/>
                    <a:pt x="51509" y="0"/>
                  </a:cubicBezTo>
                  <a:lnTo>
                    <a:pt x="899098" y="0"/>
                  </a:lnTo>
                  <a:cubicBezTo>
                    <a:pt x="912759" y="0"/>
                    <a:pt x="925860" y="5427"/>
                    <a:pt x="935520" y="15087"/>
                  </a:cubicBezTo>
                  <a:cubicBezTo>
                    <a:pt x="945180" y="24746"/>
                    <a:pt x="950606" y="37848"/>
                    <a:pt x="950606" y="51509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28575"/>
              <a:ext cx="950606" cy="454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0.05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291050" y="6600821"/>
            <a:ext cx="2602378" cy="2502965"/>
            <a:chOff x="0" y="0"/>
            <a:chExt cx="1177222" cy="113221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177222" cy="1132216"/>
            </a:xfrm>
            <a:custGeom>
              <a:avLst/>
              <a:gdLst/>
              <a:ahLst/>
              <a:cxnLst/>
              <a:rect l="l" t="t" r="r" b="b"/>
              <a:pathLst>
                <a:path w="1177222" h="1132216">
                  <a:moveTo>
                    <a:pt x="1177222" y="29749"/>
                  </a:moveTo>
                  <a:lnTo>
                    <a:pt x="1177222" y="1102466"/>
                  </a:lnTo>
                  <a:cubicBezTo>
                    <a:pt x="1177222" y="1118897"/>
                    <a:pt x="1163902" y="1132216"/>
                    <a:pt x="1147472" y="1132216"/>
                  </a:cubicBezTo>
                  <a:lnTo>
                    <a:pt x="29749" y="1132216"/>
                  </a:lnTo>
                  <a:cubicBezTo>
                    <a:pt x="13319" y="1132216"/>
                    <a:pt x="0" y="1118897"/>
                    <a:pt x="0" y="1102466"/>
                  </a:cubicBezTo>
                  <a:lnTo>
                    <a:pt x="0" y="29749"/>
                  </a:lnTo>
                  <a:cubicBezTo>
                    <a:pt x="0" y="13319"/>
                    <a:pt x="13319" y="0"/>
                    <a:pt x="29749" y="0"/>
                  </a:cubicBezTo>
                  <a:lnTo>
                    <a:pt x="1147472" y="0"/>
                  </a:lnTo>
                  <a:cubicBezTo>
                    <a:pt x="1155362" y="0"/>
                    <a:pt x="1162929" y="3134"/>
                    <a:pt x="1168508" y="8713"/>
                  </a:cubicBezTo>
                  <a:cubicBezTo>
                    <a:pt x="1174087" y="14292"/>
                    <a:pt x="1177222" y="21859"/>
                    <a:pt x="1177222" y="29749"/>
                  </a:cubicBezTo>
                  <a:close/>
                </a:path>
              </a:pathLst>
            </a:custGeom>
            <a:solidFill>
              <a:srgbClr val="F9FCFD"/>
            </a:solidFill>
            <a:ln w="28575" cap="sq">
              <a:solidFill>
                <a:srgbClr val="494743"/>
              </a:solidFill>
              <a:prstDash val="sysDot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1177222" cy="11703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375279" y="7085619"/>
            <a:ext cx="2462151" cy="1040216"/>
            <a:chOff x="0" y="0"/>
            <a:chExt cx="2472261" cy="1044455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2472261" cy="1044455"/>
            </a:xfrm>
            <a:custGeom>
              <a:avLst/>
              <a:gdLst/>
              <a:ahLst/>
              <a:cxnLst/>
              <a:rect l="l" t="t" r="r" b="b"/>
              <a:pathLst>
                <a:path w="2472261" h="1044455">
                  <a:moveTo>
                    <a:pt x="2472261" y="31444"/>
                  </a:moveTo>
                  <a:lnTo>
                    <a:pt x="2472261" y="1013012"/>
                  </a:lnTo>
                  <a:cubicBezTo>
                    <a:pt x="2472261" y="1030378"/>
                    <a:pt x="2458183" y="1044455"/>
                    <a:pt x="2440817" y="1044455"/>
                  </a:cubicBezTo>
                  <a:lnTo>
                    <a:pt x="31444" y="1044455"/>
                  </a:lnTo>
                  <a:cubicBezTo>
                    <a:pt x="14078" y="1044455"/>
                    <a:pt x="0" y="1030378"/>
                    <a:pt x="0" y="1013012"/>
                  </a:cubicBezTo>
                  <a:lnTo>
                    <a:pt x="0" y="31444"/>
                  </a:lnTo>
                  <a:cubicBezTo>
                    <a:pt x="0" y="14078"/>
                    <a:pt x="14078" y="0"/>
                    <a:pt x="31444" y="0"/>
                  </a:cubicBezTo>
                  <a:lnTo>
                    <a:pt x="2440817" y="0"/>
                  </a:lnTo>
                  <a:cubicBezTo>
                    <a:pt x="2458183" y="0"/>
                    <a:pt x="2472261" y="14078"/>
                    <a:pt x="2472261" y="31444"/>
                  </a:cubicBezTo>
                  <a:close/>
                </a:path>
              </a:pathLst>
            </a:custGeom>
            <a:solidFill>
              <a:srgbClr val="F1FDFF"/>
            </a:solidFill>
            <a:ln w="19050" cap="sq">
              <a:solidFill>
                <a:srgbClr val="B9CFF2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2472261" cy="10825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pic>
        <p:nvPicPr>
          <p:cNvPr id="51" name="Picture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499" y="7546949"/>
            <a:ext cx="585644" cy="306766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>
            <a:off x="5868722" y="7441889"/>
            <a:ext cx="2071363" cy="497648"/>
            <a:chOff x="0" y="0"/>
            <a:chExt cx="1330654" cy="319682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330654" cy="319682"/>
            </a:xfrm>
            <a:custGeom>
              <a:avLst/>
              <a:gdLst/>
              <a:ahLst/>
              <a:cxnLst/>
              <a:rect l="l" t="t" r="r" b="b"/>
              <a:pathLst>
                <a:path w="1330654" h="319682">
                  <a:moveTo>
                    <a:pt x="1330654" y="37376"/>
                  </a:moveTo>
                  <a:lnTo>
                    <a:pt x="1330654" y="282306"/>
                  </a:lnTo>
                  <a:cubicBezTo>
                    <a:pt x="1330654" y="302948"/>
                    <a:pt x="1313920" y="319682"/>
                    <a:pt x="1293278" y="319682"/>
                  </a:cubicBezTo>
                  <a:lnTo>
                    <a:pt x="37376" y="319682"/>
                  </a:lnTo>
                  <a:cubicBezTo>
                    <a:pt x="16734" y="319682"/>
                    <a:pt x="0" y="302948"/>
                    <a:pt x="0" y="282306"/>
                  </a:cubicBezTo>
                  <a:lnTo>
                    <a:pt x="0" y="37376"/>
                  </a:lnTo>
                  <a:cubicBezTo>
                    <a:pt x="0" y="16734"/>
                    <a:pt x="16734" y="0"/>
                    <a:pt x="37376" y="0"/>
                  </a:cubicBezTo>
                  <a:lnTo>
                    <a:pt x="1293278" y="0"/>
                  </a:lnTo>
                  <a:cubicBezTo>
                    <a:pt x="1313920" y="0"/>
                    <a:pt x="1330654" y="16734"/>
                    <a:pt x="1330654" y="373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1330654" cy="34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per class random 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309056" y="6293796"/>
            <a:ext cx="3139006" cy="3204175"/>
            <a:chOff x="0" y="0"/>
            <a:chExt cx="1419973" cy="1449408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419973" cy="1449408"/>
            </a:xfrm>
            <a:custGeom>
              <a:avLst/>
              <a:gdLst/>
              <a:ahLst/>
              <a:cxnLst/>
              <a:rect l="l" t="t" r="r" b="b"/>
              <a:pathLst>
                <a:path w="1419973" h="1449408">
                  <a:moveTo>
                    <a:pt x="1419973" y="24664"/>
                  </a:moveTo>
                  <a:lnTo>
                    <a:pt x="1419973" y="1424744"/>
                  </a:lnTo>
                  <a:cubicBezTo>
                    <a:pt x="1419973" y="1431285"/>
                    <a:pt x="1417374" y="1437559"/>
                    <a:pt x="1412749" y="1442184"/>
                  </a:cubicBezTo>
                  <a:cubicBezTo>
                    <a:pt x="1408124" y="1446809"/>
                    <a:pt x="1401850" y="1449408"/>
                    <a:pt x="1395309" y="1449408"/>
                  </a:cubicBezTo>
                  <a:lnTo>
                    <a:pt x="24664" y="1449408"/>
                  </a:lnTo>
                  <a:cubicBezTo>
                    <a:pt x="18122" y="1449408"/>
                    <a:pt x="11849" y="1446809"/>
                    <a:pt x="7224" y="1442184"/>
                  </a:cubicBezTo>
                  <a:cubicBezTo>
                    <a:pt x="2598" y="1437559"/>
                    <a:pt x="0" y="1431285"/>
                    <a:pt x="0" y="1424744"/>
                  </a:cubicBezTo>
                  <a:lnTo>
                    <a:pt x="0" y="24664"/>
                  </a:lnTo>
                  <a:cubicBezTo>
                    <a:pt x="0" y="18122"/>
                    <a:pt x="2598" y="11849"/>
                    <a:pt x="7224" y="7224"/>
                  </a:cubicBezTo>
                  <a:cubicBezTo>
                    <a:pt x="11849" y="2598"/>
                    <a:pt x="18122" y="0"/>
                    <a:pt x="24664" y="0"/>
                  </a:cubicBezTo>
                  <a:lnTo>
                    <a:pt x="1395309" y="0"/>
                  </a:lnTo>
                  <a:cubicBezTo>
                    <a:pt x="1401850" y="0"/>
                    <a:pt x="1408124" y="2598"/>
                    <a:pt x="1412749" y="7224"/>
                  </a:cubicBezTo>
                  <a:cubicBezTo>
                    <a:pt x="1417374" y="11849"/>
                    <a:pt x="1419973" y="18122"/>
                    <a:pt x="1419973" y="24664"/>
                  </a:cubicBezTo>
                  <a:close/>
                </a:path>
              </a:pathLst>
            </a:custGeom>
            <a:solidFill>
              <a:srgbClr val="F8DADA">
                <a:alpha val="18824"/>
              </a:srgbClr>
            </a:solidFill>
            <a:ln w="38100" cap="sq">
              <a:solidFill>
                <a:srgbClr val="8F0000">
                  <a:alpha val="1882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1419973" cy="14875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732397" y="7085619"/>
            <a:ext cx="3747915" cy="497648"/>
            <a:chOff x="0" y="0"/>
            <a:chExt cx="2407679" cy="319682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2407679" cy="319682"/>
            </a:xfrm>
            <a:custGeom>
              <a:avLst/>
              <a:gdLst/>
              <a:ahLst/>
              <a:cxnLst/>
              <a:rect l="l" t="t" r="r" b="b"/>
              <a:pathLst>
                <a:path w="2407679" h="319682">
                  <a:moveTo>
                    <a:pt x="2407679" y="20657"/>
                  </a:moveTo>
                  <a:lnTo>
                    <a:pt x="2407679" y="299025"/>
                  </a:lnTo>
                  <a:cubicBezTo>
                    <a:pt x="2407679" y="310433"/>
                    <a:pt x="2398431" y="319682"/>
                    <a:pt x="2387023" y="319682"/>
                  </a:cubicBezTo>
                  <a:lnTo>
                    <a:pt x="20657" y="319682"/>
                  </a:lnTo>
                  <a:cubicBezTo>
                    <a:pt x="9248" y="319682"/>
                    <a:pt x="0" y="310433"/>
                    <a:pt x="0" y="299025"/>
                  </a:cubicBezTo>
                  <a:lnTo>
                    <a:pt x="0" y="20657"/>
                  </a:lnTo>
                  <a:cubicBezTo>
                    <a:pt x="0" y="9248"/>
                    <a:pt x="9248" y="0"/>
                    <a:pt x="20657" y="0"/>
                  </a:cubicBezTo>
                  <a:lnTo>
                    <a:pt x="2387023" y="0"/>
                  </a:lnTo>
                  <a:cubicBezTo>
                    <a:pt x="2398431" y="0"/>
                    <a:pt x="2407679" y="9248"/>
                    <a:pt x="2407679" y="2065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28575"/>
              <a:ext cx="2407679" cy="34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Calibration Set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5489303" y="7700332"/>
            <a:ext cx="2071363" cy="497648"/>
            <a:chOff x="0" y="0"/>
            <a:chExt cx="1330654" cy="31968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330654" cy="319682"/>
            </a:xfrm>
            <a:custGeom>
              <a:avLst/>
              <a:gdLst/>
              <a:ahLst/>
              <a:cxnLst/>
              <a:rect l="l" t="t" r="r" b="b"/>
              <a:pathLst>
                <a:path w="1330654" h="319682">
                  <a:moveTo>
                    <a:pt x="1330654" y="37376"/>
                  </a:moveTo>
                  <a:lnTo>
                    <a:pt x="1330654" y="282306"/>
                  </a:lnTo>
                  <a:cubicBezTo>
                    <a:pt x="1330654" y="302948"/>
                    <a:pt x="1313920" y="319682"/>
                    <a:pt x="1293278" y="319682"/>
                  </a:cubicBezTo>
                  <a:lnTo>
                    <a:pt x="37376" y="319682"/>
                  </a:lnTo>
                  <a:cubicBezTo>
                    <a:pt x="16734" y="319682"/>
                    <a:pt x="0" y="302948"/>
                    <a:pt x="0" y="282306"/>
                  </a:cubicBezTo>
                  <a:lnTo>
                    <a:pt x="0" y="37376"/>
                  </a:lnTo>
                  <a:cubicBezTo>
                    <a:pt x="0" y="16734"/>
                    <a:pt x="16734" y="0"/>
                    <a:pt x="37376" y="0"/>
                  </a:cubicBezTo>
                  <a:lnTo>
                    <a:pt x="1293278" y="0"/>
                  </a:lnTo>
                  <a:cubicBezTo>
                    <a:pt x="1313920" y="0"/>
                    <a:pt x="1330654" y="16734"/>
                    <a:pt x="1330654" y="37376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28575"/>
              <a:ext cx="1330654" cy="34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 split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5346132" y="8177907"/>
            <a:ext cx="2462151" cy="834302"/>
            <a:chOff x="0" y="0"/>
            <a:chExt cx="2472261" cy="83770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472261" cy="837701"/>
            </a:xfrm>
            <a:custGeom>
              <a:avLst/>
              <a:gdLst/>
              <a:ahLst/>
              <a:cxnLst/>
              <a:rect l="l" t="t" r="r" b="b"/>
              <a:pathLst>
                <a:path w="2472261" h="837701">
                  <a:moveTo>
                    <a:pt x="2472261" y="31444"/>
                  </a:moveTo>
                  <a:lnTo>
                    <a:pt x="2472261" y="806258"/>
                  </a:lnTo>
                  <a:cubicBezTo>
                    <a:pt x="2472261" y="823624"/>
                    <a:pt x="2458183" y="837701"/>
                    <a:pt x="2440817" y="837701"/>
                  </a:cubicBezTo>
                  <a:lnTo>
                    <a:pt x="31444" y="837701"/>
                  </a:lnTo>
                  <a:cubicBezTo>
                    <a:pt x="14078" y="837701"/>
                    <a:pt x="0" y="823624"/>
                    <a:pt x="0" y="806258"/>
                  </a:cubicBezTo>
                  <a:lnTo>
                    <a:pt x="0" y="31444"/>
                  </a:lnTo>
                  <a:cubicBezTo>
                    <a:pt x="0" y="14078"/>
                    <a:pt x="14078" y="0"/>
                    <a:pt x="31444" y="0"/>
                  </a:cubicBezTo>
                  <a:lnTo>
                    <a:pt x="2440817" y="0"/>
                  </a:lnTo>
                  <a:cubicBezTo>
                    <a:pt x="2458183" y="0"/>
                    <a:pt x="2472261" y="14078"/>
                    <a:pt x="2472261" y="31444"/>
                  </a:cubicBezTo>
                  <a:close/>
                </a:path>
              </a:pathLst>
            </a:custGeom>
            <a:solidFill>
              <a:srgbClr val="F1EEFD"/>
            </a:solidFill>
            <a:ln w="19050" cap="sq">
              <a:solidFill>
                <a:srgbClr val="AFB7CA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38100"/>
              <a:ext cx="2472261" cy="8758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5459333" y="8489973"/>
            <a:ext cx="2235748" cy="497648"/>
            <a:chOff x="0" y="0"/>
            <a:chExt cx="1436256" cy="319682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436256" cy="319682"/>
            </a:xfrm>
            <a:custGeom>
              <a:avLst/>
              <a:gdLst/>
              <a:ahLst/>
              <a:cxnLst/>
              <a:rect l="l" t="t" r="r" b="b"/>
              <a:pathLst>
                <a:path w="1436256" h="319682">
                  <a:moveTo>
                    <a:pt x="1436256" y="34628"/>
                  </a:moveTo>
                  <a:lnTo>
                    <a:pt x="1436256" y="285054"/>
                  </a:lnTo>
                  <a:cubicBezTo>
                    <a:pt x="1436256" y="304178"/>
                    <a:pt x="1420752" y="319682"/>
                    <a:pt x="1401628" y="319682"/>
                  </a:cubicBezTo>
                  <a:lnTo>
                    <a:pt x="34628" y="319682"/>
                  </a:lnTo>
                  <a:cubicBezTo>
                    <a:pt x="25444" y="319682"/>
                    <a:pt x="16636" y="316033"/>
                    <a:pt x="10142" y="309540"/>
                  </a:cubicBezTo>
                  <a:cubicBezTo>
                    <a:pt x="3648" y="303046"/>
                    <a:pt x="0" y="294238"/>
                    <a:pt x="0" y="285054"/>
                  </a:cubicBezTo>
                  <a:lnTo>
                    <a:pt x="0" y="34628"/>
                  </a:lnTo>
                  <a:cubicBezTo>
                    <a:pt x="0" y="25444"/>
                    <a:pt x="3648" y="16636"/>
                    <a:pt x="10142" y="10142"/>
                  </a:cubicBezTo>
                  <a:cubicBezTo>
                    <a:pt x="16636" y="3648"/>
                    <a:pt x="25444" y="0"/>
                    <a:pt x="34628" y="0"/>
                  </a:cubicBezTo>
                  <a:lnTo>
                    <a:pt x="1401628" y="0"/>
                  </a:lnTo>
                  <a:cubicBezTo>
                    <a:pt x="1410812" y="0"/>
                    <a:pt x="1419619" y="3648"/>
                    <a:pt x="1426113" y="10142"/>
                  </a:cubicBezTo>
                  <a:cubicBezTo>
                    <a:pt x="1432608" y="16636"/>
                    <a:pt x="1436256" y="25444"/>
                    <a:pt x="1436256" y="34628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1436256" cy="34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(remaining samples)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208536" y="8210083"/>
            <a:ext cx="2935124" cy="497648"/>
            <a:chOff x="0" y="0"/>
            <a:chExt cx="1885538" cy="319682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885538" cy="319682"/>
            </a:xfrm>
            <a:custGeom>
              <a:avLst/>
              <a:gdLst/>
              <a:ahLst/>
              <a:cxnLst/>
              <a:rect l="l" t="t" r="r" b="b"/>
              <a:pathLst>
                <a:path w="1885538" h="319682">
                  <a:moveTo>
                    <a:pt x="1885538" y="26377"/>
                  </a:moveTo>
                  <a:lnTo>
                    <a:pt x="1885538" y="293305"/>
                  </a:lnTo>
                  <a:cubicBezTo>
                    <a:pt x="1885538" y="300301"/>
                    <a:pt x="1882759" y="307010"/>
                    <a:pt x="1877813" y="311956"/>
                  </a:cubicBezTo>
                  <a:cubicBezTo>
                    <a:pt x="1872866" y="316903"/>
                    <a:pt x="1866157" y="319682"/>
                    <a:pt x="1859161" y="319682"/>
                  </a:cubicBezTo>
                  <a:lnTo>
                    <a:pt x="26377" y="319682"/>
                  </a:lnTo>
                  <a:cubicBezTo>
                    <a:pt x="19381" y="319682"/>
                    <a:pt x="12672" y="316903"/>
                    <a:pt x="7726" y="311956"/>
                  </a:cubicBezTo>
                  <a:cubicBezTo>
                    <a:pt x="2779" y="307010"/>
                    <a:pt x="0" y="300301"/>
                    <a:pt x="0" y="293305"/>
                  </a:cubicBezTo>
                  <a:lnTo>
                    <a:pt x="0" y="26377"/>
                  </a:lnTo>
                  <a:cubicBezTo>
                    <a:pt x="0" y="19381"/>
                    <a:pt x="2779" y="12672"/>
                    <a:pt x="7726" y="7726"/>
                  </a:cubicBezTo>
                  <a:cubicBezTo>
                    <a:pt x="12672" y="2779"/>
                    <a:pt x="19381" y="0"/>
                    <a:pt x="26377" y="0"/>
                  </a:cubicBezTo>
                  <a:lnTo>
                    <a:pt x="1859161" y="0"/>
                  </a:lnTo>
                  <a:cubicBezTo>
                    <a:pt x="1873729" y="0"/>
                    <a:pt x="1885538" y="11809"/>
                    <a:pt x="1885538" y="2637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0" y="-28575"/>
              <a:ext cx="1885538" cy="34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Evaluation Set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4745512" y="6581211"/>
            <a:ext cx="3747915" cy="497648"/>
            <a:chOff x="0" y="0"/>
            <a:chExt cx="2407679" cy="319682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2407679" cy="319682"/>
            </a:xfrm>
            <a:custGeom>
              <a:avLst/>
              <a:gdLst/>
              <a:ahLst/>
              <a:cxnLst/>
              <a:rect l="l" t="t" r="r" b="b"/>
              <a:pathLst>
                <a:path w="2407679" h="319682">
                  <a:moveTo>
                    <a:pt x="2407679" y="20657"/>
                  </a:moveTo>
                  <a:lnTo>
                    <a:pt x="2407679" y="299025"/>
                  </a:lnTo>
                  <a:cubicBezTo>
                    <a:pt x="2407679" y="310433"/>
                    <a:pt x="2398431" y="319682"/>
                    <a:pt x="2387023" y="319682"/>
                  </a:cubicBezTo>
                  <a:lnTo>
                    <a:pt x="20657" y="319682"/>
                  </a:lnTo>
                  <a:cubicBezTo>
                    <a:pt x="9248" y="319682"/>
                    <a:pt x="0" y="310433"/>
                    <a:pt x="0" y="299025"/>
                  </a:cubicBezTo>
                  <a:lnTo>
                    <a:pt x="0" y="20657"/>
                  </a:lnTo>
                  <a:cubicBezTo>
                    <a:pt x="0" y="9248"/>
                    <a:pt x="9248" y="0"/>
                    <a:pt x="20657" y="0"/>
                  </a:cubicBezTo>
                  <a:lnTo>
                    <a:pt x="2387023" y="0"/>
                  </a:lnTo>
                  <a:cubicBezTo>
                    <a:pt x="2398431" y="0"/>
                    <a:pt x="2407679" y="9248"/>
                    <a:pt x="2407679" y="2065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28575"/>
              <a:ext cx="2407679" cy="34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Split Test set</a:t>
              </a:r>
            </a:p>
          </p:txBody>
        </p:sp>
      </p:grpSp>
      <p:sp>
        <p:nvSpPr>
          <p:cNvPr id="76" name="AutoShape 76"/>
          <p:cNvSpPr/>
          <p:nvPr/>
        </p:nvSpPr>
        <p:spPr>
          <a:xfrm flipV="1">
            <a:off x="4913800" y="7810636"/>
            <a:ext cx="382530" cy="8566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77" name="Group 77"/>
          <p:cNvGrpSpPr/>
          <p:nvPr/>
        </p:nvGrpSpPr>
        <p:grpSpPr>
          <a:xfrm>
            <a:off x="8436421" y="6980349"/>
            <a:ext cx="2844797" cy="748810"/>
            <a:chOff x="0" y="0"/>
            <a:chExt cx="2319994" cy="610652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2319994" cy="610652"/>
            </a:xfrm>
            <a:custGeom>
              <a:avLst/>
              <a:gdLst/>
              <a:ahLst/>
              <a:cxnLst/>
              <a:rect l="l" t="t" r="r" b="b"/>
              <a:pathLst>
                <a:path w="2319994" h="610652">
                  <a:moveTo>
                    <a:pt x="2319994" y="27214"/>
                  </a:moveTo>
                  <a:lnTo>
                    <a:pt x="2319994" y="583438"/>
                  </a:lnTo>
                  <a:cubicBezTo>
                    <a:pt x="2319994" y="598468"/>
                    <a:pt x="2307810" y="610652"/>
                    <a:pt x="2292780" y="610652"/>
                  </a:cubicBezTo>
                  <a:lnTo>
                    <a:pt x="27214" y="610652"/>
                  </a:lnTo>
                  <a:cubicBezTo>
                    <a:pt x="12184" y="610652"/>
                    <a:pt x="0" y="598468"/>
                    <a:pt x="0" y="583438"/>
                  </a:cubicBezTo>
                  <a:lnTo>
                    <a:pt x="0" y="27214"/>
                  </a:lnTo>
                  <a:cubicBezTo>
                    <a:pt x="0" y="12184"/>
                    <a:pt x="12184" y="0"/>
                    <a:pt x="27214" y="0"/>
                  </a:cubicBezTo>
                  <a:lnTo>
                    <a:pt x="2292780" y="0"/>
                  </a:lnTo>
                  <a:cubicBezTo>
                    <a:pt x="2299998" y="0"/>
                    <a:pt x="2306920" y="2867"/>
                    <a:pt x="2312023" y="7971"/>
                  </a:cubicBezTo>
                  <a:cubicBezTo>
                    <a:pt x="2317127" y="13075"/>
                    <a:pt x="2319994" y="19997"/>
                    <a:pt x="2319994" y="27214"/>
                  </a:cubicBezTo>
                  <a:close/>
                </a:path>
              </a:pathLst>
            </a:custGeom>
            <a:solidFill>
              <a:srgbClr val="F8DADA">
                <a:alpha val="49804"/>
              </a:srgbClr>
            </a:solidFill>
            <a:ln w="19050" cap="sq">
              <a:solidFill>
                <a:srgbClr val="8F0000">
                  <a:alpha val="4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38100"/>
              <a:ext cx="2319994" cy="648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8287567" y="6980349"/>
            <a:ext cx="3257442" cy="432523"/>
            <a:chOff x="0" y="0"/>
            <a:chExt cx="2407679" cy="319682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2407679" cy="319682"/>
            </a:xfrm>
            <a:custGeom>
              <a:avLst/>
              <a:gdLst/>
              <a:ahLst/>
              <a:cxnLst/>
              <a:rect l="l" t="t" r="r" b="b"/>
              <a:pathLst>
                <a:path w="2407679" h="319682">
                  <a:moveTo>
                    <a:pt x="2407679" y="23767"/>
                  </a:moveTo>
                  <a:lnTo>
                    <a:pt x="2407679" y="295915"/>
                  </a:lnTo>
                  <a:cubicBezTo>
                    <a:pt x="2407679" y="302218"/>
                    <a:pt x="2405175" y="308263"/>
                    <a:pt x="2400718" y="312721"/>
                  </a:cubicBezTo>
                  <a:cubicBezTo>
                    <a:pt x="2396261" y="317178"/>
                    <a:pt x="2390216" y="319682"/>
                    <a:pt x="2383912" y="319682"/>
                  </a:cubicBezTo>
                  <a:lnTo>
                    <a:pt x="23767" y="319682"/>
                  </a:lnTo>
                  <a:cubicBezTo>
                    <a:pt x="17464" y="319682"/>
                    <a:pt x="11418" y="317178"/>
                    <a:pt x="6961" y="312721"/>
                  </a:cubicBezTo>
                  <a:cubicBezTo>
                    <a:pt x="2504" y="308263"/>
                    <a:pt x="0" y="302218"/>
                    <a:pt x="0" y="295915"/>
                  </a:cubicBezTo>
                  <a:lnTo>
                    <a:pt x="0" y="23767"/>
                  </a:lnTo>
                  <a:cubicBezTo>
                    <a:pt x="0" y="17464"/>
                    <a:pt x="2504" y="11418"/>
                    <a:pt x="6961" y="6961"/>
                  </a:cubicBezTo>
                  <a:cubicBezTo>
                    <a:pt x="11418" y="2504"/>
                    <a:pt x="17464" y="0"/>
                    <a:pt x="23767" y="0"/>
                  </a:cubicBezTo>
                  <a:lnTo>
                    <a:pt x="2383912" y="0"/>
                  </a:lnTo>
                  <a:cubicBezTo>
                    <a:pt x="2390216" y="0"/>
                    <a:pt x="2396261" y="2504"/>
                    <a:pt x="2400718" y="6961"/>
                  </a:cubicBezTo>
                  <a:cubicBezTo>
                    <a:pt x="2405175" y="11418"/>
                    <a:pt x="2407679" y="17464"/>
                    <a:pt x="2407679" y="2376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2407679" cy="34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Standard CP (STD)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7546523" y="6297843"/>
            <a:ext cx="4614597" cy="731169"/>
            <a:chOff x="0" y="0"/>
            <a:chExt cx="2407679" cy="381478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2407679" cy="381478"/>
            </a:xfrm>
            <a:custGeom>
              <a:avLst/>
              <a:gdLst/>
              <a:ahLst/>
              <a:cxnLst/>
              <a:rect l="l" t="t" r="r" b="b"/>
              <a:pathLst>
                <a:path w="2407679" h="381478">
                  <a:moveTo>
                    <a:pt x="2407679" y="16777"/>
                  </a:moveTo>
                  <a:lnTo>
                    <a:pt x="2407679" y="364701"/>
                  </a:lnTo>
                  <a:cubicBezTo>
                    <a:pt x="2407679" y="369150"/>
                    <a:pt x="2405912" y="373418"/>
                    <a:pt x="2402766" y="376564"/>
                  </a:cubicBezTo>
                  <a:cubicBezTo>
                    <a:pt x="2399619" y="379710"/>
                    <a:pt x="2395352" y="381478"/>
                    <a:pt x="2390902" y="381478"/>
                  </a:cubicBezTo>
                  <a:lnTo>
                    <a:pt x="16777" y="381478"/>
                  </a:lnTo>
                  <a:cubicBezTo>
                    <a:pt x="12327" y="381478"/>
                    <a:pt x="8060" y="379710"/>
                    <a:pt x="4914" y="376564"/>
                  </a:cubicBezTo>
                  <a:cubicBezTo>
                    <a:pt x="1768" y="373418"/>
                    <a:pt x="0" y="369150"/>
                    <a:pt x="0" y="364701"/>
                  </a:cubicBezTo>
                  <a:lnTo>
                    <a:pt x="0" y="16777"/>
                  </a:lnTo>
                  <a:cubicBezTo>
                    <a:pt x="0" y="12327"/>
                    <a:pt x="1768" y="8060"/>
                    <a:pt x="4914" y="4914"/>
                  </a:cubicBezTo>
                  <a:cubicBezTo>
                    <a:pt x="8060" y="1768"/>
                    <a:pt x="12327" y="0"/>
                    <a:pt x="16777" y="0"/>
                  </a:cubicBezTo>
                  <a:lnTo>
                    <a:pt x="2390902" y="0"/>
                  </a:lnTo>
                  <a:cubicBezTo>
                    <a:pt x="2395352" y="0"/>
                    <a:pt x="2399619" y="1768"/>
                    <a:pt x="2402766" y="4914"/>
                  </a:cubicBezTo>
                  <a:cubicBezTo>
                    <a:pt x="2405912" y="8060"/>
                    <a:pt x="2407679" y="12327"/>
                    <a:pt x="2407679" y="1677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28575"/>
              <a:ext cx="2407679" cy="4100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Conformal Calibration </a:t>
              </a:r>
            </a:p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(three methods)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8514479" y="7305011"/>
            <a:ext cx="2752751" cy="412965"/>
            <a:chOff x="0" y="0"/>
            <a:chExt cx="1436256" cy="215459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436256" cy="215459"/>
            </a:xfrm>
            <a:custGeom>
              <a:avLst/>
              <a:gdLst/>
              <a:ahLst/>
              <a:cxnLst/>
              <a:rect l="l" t="t" r="r" b="b"/>
              <a:pathLst>
                <a:path w="1436256" h="215459">
                  <a:moveTo>
                    <a:pt x="1436256" y="28124"/>
                  </a:moveTo>
                  <a:lnTo>
                    <a:pt x="1436256" y="187335"/>
                  </a:lnTo>
                  <a:cubicBezTo>
                    <a:pt x="1436256" y="194794"/>
                    <a:pt x="1433293" y="201948"/>
                    <a:pt x="1428018" y="207222"/>
                  </a:cubicBezTo>
                  <a:cubicBezTo>
                    <a:pt x="1422744" y="212496"/>
                    <a:pt x="1415590" y="215459"/>
                    <a:pt x="1408131" y="215459"/>
                  </a:cubicBezTo>
                  <a:lnTo>
                    <a:pt x="28124" y="215459"/>
                  </a:lnTo>
                  <a:cubicBezTo>
                    <a:pt x="20665" y="215459"/>
                    <a:pt x="13512" y="212496"/>
                    <a:pt x="8237" y="207222"/>
                  </a:cubicBezTo>
                  <a:cubicBezTo>
                    <a:pt x="2963" y="201948"/>
                    <a:pt x="0" y="194794"/>
                    <a:pt x="0" y="187335"/>
                  </a:cubicBezTo>
                  <a:lnTo>
                    <a:pt x="0" y="28124"/>
                  </a:lnTo>
                  <a:cubicBezTo>
                    <a:pt x="0" y="20665"/>
                    <a:pt x="2963" y="13512"/>
                    <a:pt x="8237" y="8237"/>
                  </a:cubicBezTo>
                  <a:cubicBezTo>
                    <a:pt x="13512" y="2963"/>
                    <a:pt x="20665" y="0"/>
                    <a:pt x="28124" y="0"/>
                  </a:cubicBezTo>
                  <a:lnTo>
                    <a:pt x="1408131" y="0"/>
                  </a:lnTo>
                  <a:cubicBezTo>
                    <a:pt x="1415590" y="0"/>
                    <a:pt x="1422744" y="2963"/>
                    <a:pt x="1428018" y="8237"/>
                  </a:cubicBezTo>
                  <a:cubicBezTo>
                    <a:pt x="1433293" y="13512"/>
                    <a:pt x="1436256" y="20665"/>
                    <a:pt x="1436256" y="2812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1436256" cy="244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(one global threshold)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8450408" y="7813369"/>
            <a:ext cx="2887959" cy="748810"/>
            <a:chOff x="0" y="0"/>
            <a:chExt cx="2355194" cy="610652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2355194" cy="610652"/>
            </a:xfrm>
            <a:custGeom>
              <a:avLst/>
              <a:gdLst/>
              <a:ahLst/>
              <a:cxnLst/>
              <a:rect l="l" t="t" r="r" b="b"/>
              <a:pathLst>
                <a:path w="2355194" h="610652">
                  <a:moveTo>
                    <a:pt x="2355194" y="26808"/>
                  </a:moveTo>
                  <a:lnTo>
                    <a:pt x="2355194" y="583844"/>
                  </a:lnTo>
                  <a:cubicBezTo>
                    <a:pt x="2355194" y="598650"/>
                    <a:pt x="2343192" y="610652"/>
                    <a:pt x="2328386" y="610652"/>
                  </a:cubicBezTo>
                  <a:lnTo>
                    <a:pt x="26808" y="610652"/>
                  </a:lnTo>
                  <a:cubicBezTo>
                    <a:pt x="12002" y="610652"/>
                    <a:pt x="0" y="598650"/>
                    <a:pt x="0" y="583844"/>
                  </a:cubicBezTo>
                  <a:lnTo>
                    <a:pt x="0" y="26808"/>
                  </a:lnTo>
                  <a:cubicBezTo>
                    <a:pt x="0" y="12002"/>
                    <a:pt x="12002" y="0"/>
                    <a:pt x="26808" y="0"/>
                  </a:cubicBezTo>
                  <a:lnTo>
                    <a:pt x="2328386" y="0"/>
                  </a:lnTo>
                  <a:cubicBezTo>
                    <a:pt x="2343192" y="0"/>
                    <a:pt x="2355194" y="12002"/>
                    <a:pt x="2355194" y="26808"/>
                  </a:cubicBezTo>
                  <a:close/>
                </a:path>
              </a:pathLst>
            </a:custGeom>
            <a:solidFill>
              <a:srgbClr val="F8DADA">
                <a:alpha val="49804"/>
              </a:srgbClr>
            </a:solidFill>
            <a:ln w="19050" cap="sq">
              <a:solidFill>
                <a:srgbClr val="8F0000">
                  <a:alpha val="4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-38100"/>
              <a:ext cx="2355194" cy="648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8301554" y="7813369"/>
            <a:ext cx="3257442" cy="432523"/>
            <a:chOff x="0" y="0"/>
            <a:chExt cx="2407679" cy="319682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2407679" cy="319682"/>
            </a:xfrm>
            <a:custGeom>
              <a:avLst/>
              <a:gdLst/>
              <a:ahLst/>
              <a:cxnLst/>
              <a:rect l="l" t="t" r="r" b="b"/>
              <a:pathLst>
                <a:path w="2407679" h="319682">
                  <a:moveTo>
                    <a:pt x="2407679" y="23767"/>
                  </a:moveTo>
                  <a:lnTo>
                    <a:pt x="2407679" y="295915"/>
                  </a:lnTo>
                  <a:cubicBezTo>
                    <a:pt x="2407679" y="302218"/>
                    <a:pt x="2405175" y="308263"/>
                    <a:pt x="2400718" y="312721"/>
                  </a:cubicBezTo>
                  <a:cubicBezTo>
                    <a:pt x="2396261" y="317178"/>
                    <a:pt x="2390216" y="319682"/>
                    <a:pt x="2383912" y="319682"/>
                  </a:cubicBezTo>
                  <a:lnTo>
                    <a:pt x="23767" y="319682"/>
                  </a:lnTo>
                  <a:cubicBezTo>
                    <a:pt x="17464" y="319682"/>
                    <a:pt x="11418" y="317178"/>
                    <a:pt x="6961" y="312721"/>
                  </a:cubicBezTo>
                  <a:cubicBezTo>
                    <a:pt x="2504" y="308263"/>
                    <a:pt x="0" y="302218"/>
                    <a:pt x="0" y="295915"/>
                  </a:cubicBezTo>
                  <a:lnTo>
                    <a:pt x="0" y="23767"/>
                  </a:lnTo>
                  <a:cubicBezTo>
                    <a:pt x="0" y="17464"/>
                    <a:pt x="2504" y="11418"/>
                    <a:pt x="6961" y="6961"/>
                  </a:cubicBezTo>
                  <a:cubicBezTo>
                    <a:pt x="11418" y="2504"/>
                    <a:pt x="17464" y="0"/>
                    <a:pt x="23767" y="0"/>
                  </a:cubicBezTo>
                  <a:lnTo>
                    <a:pt x="2383912" y="0"/>
                  </a:lnTo>
                  <a:cubicBezTo>
                    <a:pt x="2390216" y="0"/>
                    <a:pt x="2396261" y="2504"/>
                    <a:pt x="2400718" y="6961"/>
                  </a:cubicBezTo>
                  <a:cubicBezTo>
                    <a:pt x="2405175" y="11418"/>
                    <a:pt x="2407679" y="17464"/>
                    <a:pt x="2407679" y="2376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-28575"/>
              <a:ext cx="2407679" cy="34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Class-Conditional CP (CC)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8528467" y="8138032"/>
            <a:ext cx="2752751" cy="412965"/>
            <a:chOff x="0" y="0"/>
            <a:chExt cx="1436256" cy="215459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1436256" cy="215459"/>
            </a:xfrm>
            <a:custGeom>
              <a:avLst/>
              <a:gdLst/>
              <a:ahLst/>
              <a:cxnLst/>
              <a:rect l="l" t="t" r="r" b="b"/>
              <a:pathLst>
                <a:path w="1436256" h="215459">
                  <a:moveTo>
                    <a:pt x="1436256" y="28124"/>
                  </a:moveTo>
                  <a:lnTo>
                    <a:pt x="1436256" y="187335"/>
                  </a:lnTo>
                  <a:cubicBezTo>
                    <a:pt x="1436256" y="194794"/>
                    <a:pt x="1433293" y="201948"/>
                    <a:pt x="1428018" y="207222"/>
                  </a:cubicBezTo>
                  <a:cubicBezTo>
                    <a:pt x="1422744" y="212496"/>
                    <a:pt x="1415590" y="215459"/>
                    <a:pt x="1408131" y="215459"/>
                  </a:cubicBezTo>
                  <a:lnTo>
                    <a:pt x="28124" y="215459"/>
                  </a:lnTo>
                  <a:cubicBezTo>
                    <a:pt x="20665" y="215459"/>
                    <a:pt x="13512" y="212496"/>
                    <a:pt x="8237" y="207222"/>
                  </a:cubicBezTo>
                  <a:cubicBezTo>
                    <a:pt x="2963" y="201948"/>
                    <a:pt x="0" y="194794"/>
                    <a:pt x="0" y="187335"/>
                  </a:cubicBezTo>
                  <a:lnTo>
                    <a:pt x="0" y="28124"/>
                  </a:lnTo>
                  <a:cubicBezTo>
                    <a:pt x="0" y="20665"/>
                    <a:pt x="2963" y="13512"/>
                    <a:pt x="8237" y="8237"/>
                  </a:cubicBezTo>
                  <a:cubicBezTo>
                    <a:pt x="13512" y="2963"/>
                    <a:pt x="20665" y="0"/>
                    <a:pt x="28124" y="0"/>
                  </a:cubicBezTo>
                  <a:lnTo>
                    <a:pt x="1408131" y="0"/>
                  </a:lnTo>
                  <a:cubicBezTo>
                    <a:pt x="1415590" y="0"/>
                    <a:pt x="1422744" y="2963"/>
                    <a:pt x="1428018" y="8237"/>
                  </a:cubicBezTo>
                  <a:cubicBezTo>
                    <a:pt x="1433293" y="13512"/>
                    <a:pt x="1436256" y="20665"/>
                    <a:pt x="1436256" y="2812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1436256" cy="244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(per-class threshold)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8450408" y="8640877"/>
            <a:ext cx="2887959" cy="748810"/>
            <a:chOff x="0" y="0"/>
            <a:chExt cx="2355194" cy="610652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2355194" cy="610652"/>
            </a:xfrm>
            <a:custGeom>
              <a:avLst/>
              <a:gdLst/>
              <a:ahLst/>
              <a:cxnLst/>
              <a:rect l="l" t="t" r="r" b="b"/>
              <a:pathLst>
                <a:path w="2355194" h="610652">
                  <a:moveTo>
                    <a:pt x="2355194" y="26808"/>
                  </a:moveTo>
                  <a:lnTo>
                    <a:pt x="2355194" y="583844"/>
                  </a:lnTo>
                  <a:cubicBezTo>
                    <a:pt x="2355194" y="598650"/>
                    <a:pt x="2343192" y="610652"/>
                    <a:pt x="2328386" y="610652"/>
                  </a:cubicBezTo>
                  <a:lnTo>
                    <a:pt x="26808" y="610652"/>
                  </a:lnTo>
                  <a:cubicBezTo>
                    <a:pt x="12002" y="610652"/>
                    <a:pt x="0" y="598650"/>
                    <a:pt x="0" y="583844"/>
                  </a:cubicBezTo>
                  <a:lnTo>
                    <a:pt x="0" y="26808"/>
                  </a:lnTo>
                  <a:cubicBezTo>
                    <a:pt x="0" y="12002"/>
                    <a:pt x="12002" y="0"/>
                    <a:pt x="26808" y="0"/>
                  </a:cubicBezTo>
                  <a:lnTo>
                    <a:pt x="2328386" y="0"/>
                  </a:lnTo>
                  <a:cubicBezTo>
                    <a:pt x="2343192" y="0"/>
                    <a:pt x="2355194" y="12002"/>
                    <a:pt x="2355194" y="26808"/>
                  </a:cubicBezTo>
                  <a:close/>
                </a:path>
              </a:pathLst>
            </a:custGeom>
            <a:solidFill>
              <a:srgbClr val="F8DADA">
                <a:alpha val="49804"/>
              </a:srgbClr>
            </a:solidFill>
            <a:ln w="19050" cap="sq">
              <a:solidFill>
                <a:srgbClr val="8F0000">
                  <a:alpha val="4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0" y="-38100"/>
              <a:ext cx="2355194" cy="648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8301554" y="8640877"/>
            <a:ext cx="3257442" cy="432523"/>
            <a:chOff x="0" y="0"/>
            <a:chExt cx="2407679" cy="319682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2407679" cy="319682"/>
            </a:xfrm>
            <a:custGeom>
              <a:avLst/>
              <a:gdLst/>
              <a:ahLst/>
              <a:cxnLst/>
              <a:rect l="l" t="t" r="r" b="b"/>
              <a:pathLst>
                <a:path w="2407679" h="319682">
                  <a:moveTo>
                    <a:pt x="2407679" y="23767"/>
                  </a:moveTo>
                  <a:lnTo>
                    <a:pt x="2407679" y="295915"/>
                  </a:lnTo>
                  <a:cubicBezTo>
                    <a:pt x="2407679" y="302218"/>
                    <a:pt x="2405175" y="308263"/>
                    <a:pt x="2400718" y="312721"/>
                  </a:cubicBezTo>
                  <a:cubicBezTo>
                    <a:pt x="2396261" y="317178"/>
                    <a:pt x="2390216" y="319682"/>
                    <a:pt x="2383912" y="319682"/>
                  </a:cubicBezTo>
                  <a:lnTo>
                    <a:pt x="23767" y="319682"/>
                  </a:lnTo>
                  <a:cubicBezTo>
                    <a:pt x="17464" y="319682"/>
                    <a:pt x="11418" y="317178"/>
                    <a:pt x="6961" y="312721"/>
                  </a:cubicBezTo>
                  <a:cubicBezTo>
                    <a:pt x="2504" y="308263"/>
                    <a:pt x="0" y="302218"/>
                    <a:pt x="0" y="295915"/>
                  </a:cubicBezTo>
                  <a:lnTo>
                    <a:pt x="0" y="23767"/>
                  </a:lnTo>
                  <a:cubicBezTo>
                    <a:pt x="0" y="17464"/>
                    <a:pt x="2504" y="11418"/>
                    <a:pt x="6961" y="6961"/>
                  </a:cubicBezTo>
                  <a:cubicBezTo>
                    <a:pt x="11418" y="2504"/>
                    <a:pt x="17464" y="0"/>
                    <a:pt x="23767" y="0"/>
                  </a:cubicBezTo>
                  <a:lnTo>
                    <a:pt x="2383912" y="0"/>
                  </a:lnTo>
                  <a:cubicBezTo>
                    <a:pt x="2390216" y="0"/>
                    <a:pt x="2396261" y="2504"/>
                    <a:pt x="2400718" y="6961"/>
                  </a:cubicBezTo>
                  <a:cubicBezTo>
                    <a:pt x="2405175" y="11418"/>
                    <a:pt x="2407679" y="17464"/>
                    <a:pt x="2407679" y="2376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0" y="-28575"/>
              <a:ext cx="2407679" cy="34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Clusterwise CP (CW)</a:t>
              </a:r>
            </a:p>
          </p:txBody>
        </p:sp>
      </p:grpSp>
      <p:grpSp>
        <p:nvGrpSpPr>
          <p:cNvPr id="104" name="Group 104"/>
          <p:cNvGrpSpPr/>
          <p:nvPr/>
        </p:nvGrpSpPr>
        <p:grpSpPr>
          <a:xfrm>
            <a:off x="8528467" y="8965539"/>
            <a:ext cx="2752751" cy="412965"/>
            <a:chOff x="0" y="0"/>
            <a:chExt cx="1436256" cy="215459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1436256" cy="215459"/>
            </a:xfrm>
            <a:custGeom>
              <a:avLst/>
              <a:gdLst/>
              <a:ahLst/>
              <a:cxnLst/>
              <a:rect l="l" t="t" r="r" b="b"/>
              <a:pathLst>
                <a:path w="1436256" h="215459">
                  <a:moveTo>
                    <a:pt x="1436256" y="28124"/>
                  </a:moveTo>
                  <a:lnTo>
                    <a:pt x="1436256" y="187335"/>
                  </a:lnTo>
                  <a:cubicBezTo>
                    <a:pt x="1436256" y="194794"/>
                    <a:pt x="1433293" y="201948"/>
                    <a:pt x="1428018" y="207222"/>
                  </a:cubicBezTo>
                  <a:cubicBezTo>
                    <a:pt x="1422744" y="212496"/>
                    <a:pt x="1415590" y="215459"/>
                    <a:pt x="1408131" y="215459"/>
                  </a:cubicBezTo>
                  <a:lnTo>
                    <a:pt x="28124" y="215459"/>
                  </a:lnTo>
                  <a:cubicBezTo>
                    <a:pt x="20665" y="215459"/>
                    <a:pt x="13512" y="212496"/>
                    <a:pt x="8237" y="207222"/>
                  </a:cubicBezTo>
                  <a:cubicBezTo>
                    <a:pt x="2963" y="201948"/>
                    <a:pt x="0" y="194794"/>
                    <a:pt x="0" y="187335"/>
                  </a:cubicBezTo>
                  <a:lnTo>
                    <a:pt x="0" y="28124"/>
                  </a:lnTo>
                  <a:cubicBezTo>
                    <a:pt x="0" y="20665"/>
                    <a:pt x="2963" y="13512"/>
                    <a:pt x="8237" y="8237"/>
                  </a:cubicBezTo>
                  <a:cubicBezTo>
                    <a:pt x="13512" y="2963"/>
                    <a:pt x="20665" y="0"/>
                    <a:pt x="28124" y="0"/>
                  </a:cubicBezTo>
                  <a:lnTo>
                    <a:pt x="1408131" y="0"/>
                  </a:lnTo>
                  <a:cubicBezTo>
                    <a:pt x="1415590" y="0"/>
                    <a:pt x="1422744" y="2963"/>
                    <a:pt x="1428018" y="8237"/>
                  </a:cubicBezTo>
                  <a:cubicBezTo>
                    <a:pt x="1433293" y="13512"/>
                    <a:pt x="1436256" y="20665"/>
                    <a:pt x="1436256" y="2812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0" y="-28575"/>
              <a:ext cx="1436256" cy="244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(per-cluster threshold)</a:t>
              </a: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11876456" y="6694733"/>
            <a:ext cx="3249565" cy="2402299"/>
            <a:chOff x="0" y="0"/>
            <a:chExt cx="1469986" cy="1086680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1469986" cy="1086680"/>
            </a:xfrm>
            <a:custGeom>
              <a:avLst/>
              <a:gdLst/>
              <a:ahLst/>
              <a:cxnLst/>
              <a:rect l="l" t="t" r="r" b="b"/>
              <a:pathLst>
                <a:path w="1469986" h="1086680">
                  <a:moveTo>
                    <a:pt x="1469986" y="23824"/>
                  </a:moveTo>
                  <a:lnTo>
                    <a:pt x="1469986" y="1062855"/>
                  </a:lnTo>
                  <a:cubicBezTo>
                    <a:pt x="1469986" y="1069174"/>
                    <a:pt x="1467476" y="1075234"/>
                    <a:pt x="1463008" y="1079702"/>
                  </a:cubicBezTo>
                  <a:cubicBezTo>
                    <a:pt x="1458540" y="1084170"/>
                    <a:pt x="1452480" y="1086680"/>
                    <a:pt x="1446161" y="1086680"/>
                  </a:cubicBezTo>
                  <a:lnTo>
                    <a:pt x="23824" y="1086680"/>
                  </a:lnTo>
                  <a:cubicBezTo>
                    <a:pt x="17506" y="1086680"/>
                    <a:pt x="11446" y="1084170"/>
                    <a:pt x="6978" y="1079702"/>
                  </a:cubicBezTo>
                  <a:cubicBezTo>
                    <a:pt x="2510" y="1075234"/>
                    <a:pt x="0" y="1069174"/>
                    <a:pt x="0" y="1062855"/>
                  </a:cubicBezTo>
                  <a:lnTo>
                    <a:pt x="0" y="23824"/>
                  </a:lnTo>
                  <a:cubicBezTo>
                    <a:pt x="0" y="17506"/>
                    <a:pt x="2510" y="11446"/>
                    <a:pt x="6978" y="6978"/>
                  </a:cubicBezTo>
                  <a:cubicBezTo>
                    <a:pt x="11446" y="2510"/>
                    <a:pt x="17506" y="0"/>
                    <a:pt x="23824" y="0"/>
                  </a:cubicBezTo>
                  <a:lnTo>
                    <a:pt x="1446161" y="0"/>
                  </a:lnTo>
                  <a:cubicBezTo>
                    <a:pt x="1452480" y="0"/>
                    <a:pt x="1458540" y="2510"/>
                    <a:pt x="1463008" y="6978"/>
                  </a:cubicBezTo>
                  <a:cubicBezTo>
                    <a:pt x="1467476" y="11446"/>
                    <a:pt x="1469986" y="17506"/>
                    <a:pt x="1469986" y="23824"/>
                  </a:cubicBezTo>
                  <a:close/>
                </a:path>
              </a:pathLst>
            </a:custGeom>
            <a:solidFill>
              <a:srgbClr val="DCF2E7">
                <a:alpha val="43922"/>
              </a:srgbClr>
            </a:solidFill>
            <a:ln w="38100" cap="sq">
              <a:solidFill>
                <a:srgbClr val="074326">
                  <a:alpha val="4392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0" y="-38100"/>
              <a:ext cx="1469986" cy="1124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12106956" y="8133159"/>
            <a:ext cx="2861077" cy="487483"/>
            <a:chOff x="0" y="0"/>
            <a:chExt cx="1492776" cy="254338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1492776" cy="254338"/>
            </a:xfrm>
            <a:custGeom>
              <a:avLst/>
              <a:gdLst/>
              <a:ahLst/>
              <a:cxnLst/>
              <a:rect l="l" t="t" r="r" b="b"/>
              <a:pathLst>
                <a:path w="1492776" h="254338">
                  <a:moveTo>
                    <a:pt x="1492776" y="8118"/>
                  </a:moveTo>
                  <a:lnTo>
                    <a:pt x="1492776" y="246220"/>
                  </a:lnTo>
                  <a:cubicBezTo>
                    <a:pt x="1492776" y="250703"/>
                    <a:pt x="1489141" y="254338"/>
                    <a:pt x="1484658" y="254338"/>
                  </a:cubicBezTo>
                  <a:lnTo>
                    <a:pt x="8118" y="254338"/>
                  </a:lnTo>
                  <a:cubicBezTo>
                    <a:pt x="5965" y="254338"/>
                    <a:pt x="3900" y="253483"/>
                    <a:pt x="2378" y="251960"/>
                  </a:cubicBezTo>
                  <a:cubicBezTo>
                    <a:pt x="855" y="250438"/>
                    <a:pt x="0" y="248373"/>
                    <a:pt x="0" y="246220"/>
                  </a:cubicBezTo>
                  <a:lnTo>
                    <a:pt x="0" y="8118"/>
                  </a:lnTo>
                  <a:cubicBezTo>
                    <a:pt x="0" y="3634"/>
                    <a:pt x="3634" y="0"/>
                    <a:pt x="8118" y="0"/>
                  </a:cubicBezTo>
                  <a:lnTo>
                    <a:pt x="1484658" y="0"/>
                  </a:lnTo>
                  <a:cubicBezTo>
                    <a:pt x="1486811" y="0"/>
                    <a:pt x="1488876" y="855"/>
                    <a:pt x="1490398" y="2378"/>
                  </a:cubicBezTo>
                  <a:cubicBezTo>
                    <a:pt x="1491920" y="3900"/>
                    <a:pt x="1492776" y="5965"/>
                    <a:pt x="1492776" y="8118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73737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0" y="-28575"/>
              <a:ext cx="1492776" cy="2829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11112233" y="6742028"/>
            <a:ext cx="4614597" cy="612726"/>
            <a:chOff x="0" y="0"/>
            <a:chExt cx="2407679" cy="319682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2407679" cy="319682"/>
            </a:xfrm>
            <a:custGeom>
              <a:avLst/>
              <a:gdLst/>
              <a:ahLst/>
              <a:cxnLst/>
              <a:rect l="l" t="t" r="r" b="b"/>
              <a:pathLst>
                <a:path w="2407679" h="319682">
                  <a:moveTo>
                    <a:pt x="2407679" y="16777"/>
                  </a:moveTo>
                  <a:lnTo>
                    <a:pt x="2407679" y="302905"/>
                  </a:lnTo>
                  <a:cubicBezTo>
                    <a:pt x="2407679" y="307354"/>
                    <a:pt x="2405912" y="311622"/>
                    <a:pt x="2402766" y="314768"/>
                  </a:cubicBezTo>
                  <a:cubicBezTo>
                    <a:pt x="2399619" y="317914"/>
                    <a:pt x="2395352" y="319682"/>
                    <a:pt x="2390902" y="319682"/>
                  </a:cubicBezTo>
                  <a:lnTo>
                    <a:pt x="16777" y="319682"/>
                  </a:lnTo>
                  <a:cubicBezTo>
                    <a:pt x="12327" y="319682"/>
                    <a:pt x="8060" y="317914"/>
                    <a:pt x="4914" y="314768"/>
                  </a:cubicBezTo>
                  <a:cubicBezTo>
                    <a:pt x="1768" y="311622"/>
                    <a:pt x="0" y="307354"/>
                    <a:pt x="0" y="302905"/>
                  </a:cubicBezTo>
                  <a:lnTo>
                    <a:pt x="0" y="16777"/>
                  </a:lnTo>
                  <a:cubicBezTo>
                    <a:pt x="0" y="12327"/>
                    <a:pt x="1768" y="8060"/>
                    <a:pt x="4914" y="4914"/>
                  </a:cubicBezTo>
                  <a:cubicBezTo>
                    <a:pt x="8060" y="1768"/>
                    <a:pt x="12327" y="0"/>
                    <a:pt x="16777" y="0"/>
                  </a:cubicBezTo>
                  <a:lnTo>
                    <a:pt x="2390902" y="0"/>
                  </a:lnTo>
                  <a:cubicBezTo>
                    <a:pt x="2395352" y="0"/>
                    <a:pt x="2399619" y="1768"/>
                    <a:pt x="2402766" y="4914"/>
                  </a:cubicBezTo>
                  <a:cubicBezTo>
                    <a:pt x="2405912" y="8060"/>
                    <a:pt x="2407679" y="12327"/>
                    <a:pt x="2407679" y="16777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0" y="-28575"/>
              <a:ext cx="2407679" cy="34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Prediction set for each sample </a:t>
              </a:r>
            </a:p>
          </p:txBody>
        </p:sp>
      </p:grpSp>
      <p:pic>
        <p:nvPicPr>
          <p:cNvPr id="116" name="Picture 1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49279" y="6975458"/>
            <a:ext cx="179018" cy="145866"/>
          </a:xfrm>
          <a:prstGeom prst="rect">
            <a:avLst/>
          </a:prstGeom>
        </p:spPr>
      </p:pic>
      <p:grpSp>
        <p:nvGrpSpPr>
          <p:cNvPr id="117" name="Group 117"/>
          <p:cNvGrpSpPr/>
          <p:nvPr/>
        </p:nvGrpSpPr>
        <p:grpSpPr>
          <a:xfrm>
            <a:off x="11992976" y="7359029"/>
            <a:ext cx="2752751" cy="412965"/>
            <a:chOff x="0" y="0"/>
            <a:chExt cx="1436256" cy="215459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1436256" cy="215459"/>
            </a:xfrm>
            <a:custGeom>
              <a:avLst/>
              <a:gdLst/>
              <a:ahLst/>
              <a:cxnLst/>
              <a:rect l="l" t="t" r="r" b="b"/>
              <a:pathLst>
                <a:path w="1436256" h="215459">
                  <a:moveTo>
                    <a:pt x="1436256" y="28124"/>
                  </a:moveTo>
                  <a:lnTo>
                    <a:pt x="1436256" y="187335"/>
                  </a:lnTo>
                  <a:cubicBezTo>
                    <a:pt x="1436256" y="194794"/>
                    <a:pt x="1433293" y="201948"/>
                    <a:pt x="1428018" y="207222"/>
                  </a:cubicBezTo>
                  <a:cubicBezTo>
                    <a:pt x="1422744" y="212496"/>
                    <a:pt x="1415590" y="215459"/>
                    <a:pt x="1408131" y="215459"/>
                  </a:cubicBezTo>
                  <a:lnTo>
                    <a:pt x="28124" y="215459"/>
                  </a:lnTo>
                  <a:cubicBezTo>
                    <a:pt x="20665" y="215459"/>
                    <a:pt x="13512" y="212496"/>
                    <a:pt x="8237" y="207222"/>
                  </a:cubicBezTo>
                  <a:cubicBezTo>
                    <a:pt x="2963" y="201948"/>
                    <a:pt x="0" y="194794"/>
                    <a:pt x="0" y="187335"/>
                  </a:cubicBezTo>
                  <a:lnTo>
                    <a:pt x="0" y="28124"/>
                  </a:lnTo>
                  <a:cubicBezTo>
                    <a:pt x="0" y="20665"/>
                    <a:pt x="2963" y="13512"/>
                    <a:pt x="8237" y="8237"/>
                  </a:cubicBezTo>
                  <a:cubicBezTo>
                    <a:pt x="13512" y="2963"/>
                    <a:pt x="20665" y="0"/>
                    <a:pt x="28124" y="0"/>
                  </a:cubicBezTo>
                  <a:lnTo>
                    <a:pt x="1408131" y="0"/>
                  </a:lnTo>
                  <a:cubicBezTo>
                    <a:pt x="1415590" y="0"/>
                    <a:pt x="1422744" y="2963"/>
                    <a:pt x="1428018" y="8237"/>
                  </a:cubicBezTo>
                  <a:cubicBezTo>
                    <a:pt x="1433293" y="13512"/>
                    <a:pt x="1436256" y="20665"/>
                    <a:pt x="1436256" y="2812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0" y="-28575"/>
              <a:ext cx="1436256" cy="244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include class     if</a:t>
              </a:r>
            </a:p>
          </p:txBody>
        </p:sp>
      </p:grpSp>
      <p:pic>
        <p:nvPicPr>
          <p:cNvPr id="120" name="Picture 1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3042" y="7415035"/>
            <a:ext cx="179664" cy="232506"/>
          </a:xfrm>
          <a:prstGeom prst="rect">
            <a:avLst/>
          </a:prstGeom>
        </p:spPr>
      </p:pic>
      <p:pic>
        <p:nvPicPr>
          <p:cNvPr id="121" name="Picture 1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82282" y="7609754"/>
            <a:ext cx="1574138" cy="493847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38676" y="7991576"/>
            <a:ext cx="3125128" cy="752346"/>
          </a:xfrm>
          <a:prstGeom prst="rect">
            <a:avLst/>
          </a:prstGeom>
        </p:spPr>
      </p:pic>
      <p:grpSp>
        <p:nvGrpSpPr>
          <p:cNvPr id="123" name="Group 123"/>
          <p:cNvGrpSpPr/>
          <p:nvPr/>
        </p:nvGrpSpPr>
        <p:grpSpPr>
          <a:xfrm>
            <a:off x="12111446" y="8602316"/>
            <a:ext cx="2752751" cy="412965"/>
            <a:chOff x="0" y="0"/>
            <a:chExt cx="1436256" cy="215459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1436256" cy="215459"/>
            </a:xfrm>
            <a:custGeom>
              <a:avLst/>
              <a:gdLst/>
              <a:ahLst/>
              <a:cxnLst/>
              <a:rect l="l" t="t" r="r" b="b"/>
              <a:pathLst>
                <a:path w="1436256" h="215459">
                  <a:moveTo>
                    <a:pt x="1436256" y="28124"/>
                  </a:moveTo>
                  <a:lnTo>
                    <a:pt x="1436256" y="187335"/>
                  </a:lnTo>
                  <a:cubicBezTo>
                    <a:pt x="1436256" y="194794"/>
                    <a:pt x="1433293" y="201948"/>
                    <a:pt x="1428018" y="207222"/>
                  </a:cubicBezTo>
                  <a:cubicBezTo>
                    <a:pt x="1422744" y="212496"/>
                    <a:pt x="1415590" y="215459"/>
                    <a:pt x="1408131" y="215459"/>
                  </a:cubicBezTo>
                  <a:lnTo>
                    <a:pt x="28124" y="215459"/>
                  </a:lnTo>
                  <a:cubicBezTo>
                    <a:pt x="20665" y="215459"/>
                    <a:pt x="13512" y="212496"/>
                    <a:pt x="8237" y="207222"/>
                  </a:cubicBezTo>
                  <a:cubicBezTo>
                    <a:pt x="2963" y="201948"/>
                    <a:pt x="0" y="194794"/>
                    <a:pt x="0" y="187335"/>
                  </a:cubicBezTo>
                  <a:lnTo>
                    <a:pt x="0" y="28124"/>
                  </a:lnTo>
                  <a:cubicBezTo>
                    <a:pt x="0" y="20665"/>
                    <a:pt x="2963" y="13512"/>
                    <a:pt x="8237" y="8237"/>
                  </a:cubicBezTo>
                  <a:cubicBezTo>
                    <a:pt x="13512" y="2963"/>
                    <a:pt x="20665" y="0"/>
                    <a:pt x="28124" y="0"/>
                  </a:cubicBezTo>
                  <a:lnTo>
                    <a:pt x="1408131" y="0"/>
                  </a:lnTo>
                  <a:cubicBezTo>
                    <a:pt x="1415590" y="0"/>
                    <a:pt x="1422744" y="2963"/>
                    <a:pt x="1428018" y="8237"/>
                  </a:cubicBezTo>
                  <a:cubicBezTo>
                    <a:pt x="1433293" y="13512"/>
                    <a:pt x="1436256" y="20665"/>
                    <a:pt x="1436256" y="2812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0" y="-28575"/>
              <a:ext cx="1436256" cy="244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Canva Sans 1"/>
                  <a:ea typeface="Canva Sans 1"/>
                  <a:cs typeface="Canva Sans 1"/>
                  <a:sym typeface="Canva Sans 1"/>
                </a:rPr>
                <a:t>(set of plausible labels)</a:t>
              </a:r>
            </a:p>
          </p:txBody>
        </p:sp>
      </p:grpSp>
      <p:sp>
        <p:nvSpPr>
          <p:cNvPr id="126" name="AutoShape 126"/>
          <p:cNvSpPr/>
          <p:nvPr/>
        </p:nvSpPr>
        <p:spPr>
          <a:xfrm>
            <a:off x="7893428" y="7852304"/>
            <a:ext cx="421607" cy="7444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127" name="AutoShape 127"/>
          <p:cNvSpPr/>
          <p:nvPr/>
        </p:nvSpPr>
        <p:spPr>
          <a:xfrm>
            <a:off x="11448062" y="7895883"/>
            <a:ext cx="428394" cy="0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sp>
        <p:nvSpPr>
          <p:cNvPr id="128" name="AutoShape 128"/>
          <p:cNvSpPr/>
          <p:nvPr/>
        </p:nvSpPr>
        <p:spPr>
          <a:xfrm flipV="1">
            <a:off x="1192615" y="7826621"/>
            <a:ext cx="467633" cy="17328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29" name="Group 129"/>
          <p:cNvGrpSpPr/>
          <p:nvPr/>
        </p:nvGrpSpPr>
        <p:grpSpPr>
          <a:xfrm>
            <a:off x="15457211" y="6694733"/>
            <a:ext cx="2641497" cy="2378666"/>
            <a:chOff x="0" y="0"/>
            <a:chExt cx="1499230" cy="1350014"/>
          </a:xfrm>
        </p:grpSpPr>
        <p:sp>
          <p:nvSpPr>
            <p:cNvPr id="130" name="Freeform 130"/>
            <p:cNvSpPr/>
            <p:nvPr/>
          </p:nvSpPr>
          <p:spPr>
            <a:xfrm>
              <a:off x="0" y="0"/>
              <a:ext cx="1499230" cy="1350014"/>
            </a:xfrm>
            <a:custGeom>
              <a:avLst/>
              <a:gdLst/>
              <a:ahLst/>
              <a:cxnLst/>
              <a:rect l="l" t="t" r="r" b="b"/>
              <a:pathLst>
                <a:path w="1499230" h="1350014">
                  <a:moveTo>
                    <a:pt x="1499230" y="29309"/>
                  </a:moveTo>
                  <a:lnTo>
                    <a:pt x="1499230" y="1320705"/>
                  </a:lnTo>
                  <a:cubicBezTo>
                    <a:pt x="1499230" y="1336892"/>
                    <a:pt x="1486108" y="1350014"/>
                    <a:pt x="1469921" y="1350014"/>
                  </a:cubicBezTo>
                  <a:lnTo>
                    <a:pt x="29309" y="1350014"/>
                  </a:lnTo>
                  <a:cubicBezTo>
                    <a:pt x="13122" y="1350014"/>
                    <a:pt x="0" y="1336892"/>
                    <a:pt x="0" y="1320705"/>
                  </a:cubicBezTo>
                  <a:lnTo>
                    <a:pt x="0" y="29309"/>
                  </a:lnTo>
                  <a:cubicBezTo>
                    <a:pt x="0" y="13122"/>
                    <a:pt x="13122" y="0"/>
                    <a:pt x="29309" y="0"/>
                  </a:cubicBezTo>
                  <a:lnTo>
                    <a:pt x="1469921" y="0"/>
                  </a:lnTo>
                  <a:cubicBezTo>
                    <a:pt x="1486108" y="0"/>
                    <a:pt x="1499230" y="13122"/>
                    <a:pt x="1499230" y="29309"/>
                  </a:cubicBezTo>
                  <a:close/>
                </a:path>
              </a:pathLst>
            </a:custGeom>
            <a:solidFill>
              <a:srgbClr val="FFEAC9">
                <a:alpha val="43922"/>
              </a:srgbClr>
            </a:solidFill>
            <a:ln w="38100" cap="sq">
              <a:solidFill>
                <a:srgbClr val="FF914D">
                  <a:alpha val="4392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0" y="-28575"/>
              <a:ext cx="1499230" cy="13785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32" name="Group 132"/>
          <p:cNvGrpSpPr/>
          <p:nvPr/>
        </p:nvGrpSpPr>
        <p:grpSpPr>
          <a:xfrm>
            <a:off x="15569872" y="7252641"/>
            <a:ext cx="2416176" cy="688965"/>
            <a:chOff x="0" y="0"/>
            <a:chExt cx="2472261" cy="704936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2472261" cy="704936"/>
            </a:xfrm>
            <a:custGeom>
              <a:avLst/>
              <a:gdLst/>
              <a:ahLst/>
              <a:cxnLst/>
              <a:rect l="l" t="t" r="r" b="b"/>
              <a:pathLst>
                <a:path w="2472261" h="704936">
                  <a:moveTo>
                    <a:pt x="2472261" y="32042"/>
                  </a:moveTo>
                  <a:lnTo>
                    <a:pt x="2472261" y="672894"/>
                  </a:lnTo>
                  <a:cubicBezTo>
                    <a:pt x="2472261" y="690590"/>
                    <a:pt x="2457915" y="704936"/>
                    <a:pt x="2440219" y="704936"/>
                  </a:cubicBezTo>
                  <a:lnTo>
                    <a:pt x="32042" y="704936"/>
                  </a:lnTo>
                  <a:cubicBezTo>
                    <a:pt x="14346" y="704936"/>
                    <a:pt x="0" y="690590"/>
                    <a:pt x="0" y="672894"/>
                  </a:cubicBezTo>
                  <a:lnTo>
                    <a:pt x="0" y="32042"/>
                  </a:lnTo>
                  <a:cubicBezTo>
                    <a:pt x="0" y="14346"/>
                    <a:pt x="14346" y="0"/>
                    <a:pt x="32042" y="0"/>
                  </a:cubicBezTo>
                  <a:lnTo>
                    <a:pt x="2440219" y="0"/>
                  </a:lnTo>
                  <a:cubicBezTo>
                    <a:pt x="2457915" y="0"/>
                    <a:pt x="2472261" y="14346"/>
                    <a:pt x="2472261" y="32042"/>
                  </a:cubicBezTo>
                  <a:close/>
                </a:path>
              </a:pathLst>
            </a:custGeom>
            <a:solidFill>
              <a:srgbClr val="F9FCFD">
                <a:alpha val="49804"/>
              </a:srgbClr>
            </a:solidFill>
            <a:ln w="19050" cap="sq">
              <a:solidFill>
                <a:srgbClr val="8F0000">
                  <a:alpha val="4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0" y="-28575"/>
              <a:ext cx="2472261" cy="733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35" name="Group 135"/>
          <p:cNvGrpSpPr/>
          <p:nvPr/>
        </p:nvGrpSpPr>
        <p:grpSpPr>
          <a:xfrm>
            <a:off x="14897732" y="6694733"/>
            <a:ext cx="3677931" cy="582757"/>
            <a:chOff x="0" y="0"/>
            <a:chExt cx="2407679" cy="381478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2407679" cy="381478"/>
            </a:xfrm>
            <a:custGeom>
              <a:avLst/>
              <a:gdLst/>
              <a:ahLst/>
              <a:cxnLst/>
              <a:rect l="l" t="t" r="r" b="b"/>
              <a:pathLst>
                <a:path w="2407679" h="381478">
                  <a:moveTo>
                    <a:pt x="2407679" y="21050"/>
                  </a:moveTo>
                  <a:lnTo>
                    <a:pt x="2407679" y="360428"/>
                  </a:lnTo>
                  <a:cubicBezTo>
                    <a:pt x="2407679" y="366011"/>
                    <a:pt x="2405462" y="371365"/>
                    <a:pt x="2401514" y="375312"/>
                  </a:cubicBezTo>
                  <a:cubicBezTo>
                    <a:pt x="2397566" y="379260"/>
                    <a:pt x="2392213" y="381478"/>
                    <a:pt x="2386630" y="381478"/>
                  </a:cubicBezTo>
                  <a:lnTo>
                    <a:pt x="21050" y="381478"/>
                  </a:lnTo>
                  <a:cubicBezTo>
                    <a:pt x="15467" y="381478"/>
                    <a:pt x="10113" y="379260"/>
                    <a:pt x="6165" y="375312"/>
                  </a:cubicBezTo>
                  <a:cubicBezTo>
                    <a:pt x="2218" y="371365"/>
                    <a:pt x="0" y="366011"/>
                    <a:pt x="0" y="360428"/>
                  </a:cubicBezTo>
                  <a:lnTo>
                    <a:pt x="0" y="21050"/>
                  </a:lnTo>
                  <a:cubicBezTo>
                    <a:pt x="0" y="15467"/>
                    <a:pt x="2218" y="10113"/>
                    <a:pt x="6165" y="6165"/>
                  </a:cubicBezTo>
                  <a:cubicBezTo>
                    <a:pt x="10113" y="2218"/>
                    <a:pt x="15467" y="0"/>
                    <a:pt x="21050" y="0"/>
                  </a:cubicBezTo>
                  <a:lnTo>
                    <a:pt x="2386630" y="0"/>
                  </a:lnTo>
                  <a:cubicBezTo>
                    <a:pt x="2392213" y="0"/>
                    <a:pt x="2397566" y="2218"/>
                    <a:pt x="2401514" y="6165"/>
                  </a:cubicBezTo>
                  <a:cubicBezTo>
                    <a:pt x="2405462" y="10113"/>
                    <a:pt x="2407679" y="15467"/>
                    <a:pt x="2407679" y="21050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TextBox 137"/>
            <p:cNvSpPr txBox="1"/>
            <p:nvPr/>
          </p:nvSpPr>
          <p:spPr>
            <a:xfrm>
              <a:off x="0" y="-28575"/>
              <a:ext cx="2407679" cy="4100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Evaluation</a:t>
              </a:r>
            </a:p>
          </p:txBody>
        </p:sp>
      </p:grpSp>
      <p:grpSp>
        <p:nvGrpSpPr>
          <p:cNvPr id="138" name="Group 138"/>
          <p:cNvGrpSpPr/>
          <p:nvPr/>
        </p:nvGrpSpPr>
        <p:grpSpPr>
          <a:xfrm>
            <a:off x="15598447" y="8051216"/>
            <a:ext cx="2416176" cy="834298"/>
            <a:chOff x="0" y="0"/>
            <a:chExt cx="2472261" cy="853638"/>
          </a:xfrm>
        </p:grpSpPr>
        <p:sp>
          <p:nvSpPr>
            <p:cNvPr id="139" name="Freeform 139"/>
            <p:cNvSpPr/>
            <p:nvPr/>
          </p:nvSpPr>
          <p:spPr>
            <a:xfrm>
              <a:off x="0" y="0"/>
              <a:ext cx="2472261" cy="853638"/>
            </a:xfrm>
            <a:custGeom>
              <a:avLst/>
              <a:gdLst/>
              <a:ahLst/>
              <a:cxnLst/>
              <a:rect l="l" t="t" r="r" b="b"/>
              <a:pathLst>
                <a:path w="2472261" h="853638">
                  <a:moveTo>
                    <a:pt x="2472261" y="32042"/>
                  </a:moveTo>
                  <a:lnTo>
                    <a:pt x="2472261" y="821596"/>
                  </a:lnTo>
                  <a:cubicBezTo>
                    <a:pt x="2472261" y="839292"/>
                    <a:pt x="2457915" y="853638"/>
                    <a:pt x="2440219" y="853638"/>
                  </a:cubicBezTo>
                  <a:lnTo>
                    <a:pt x="32042" y="853638"/>
                  </a:lnTo>
                  <a:cubicBezTo>
                    <a:pt x="14346" y="853638"/>
                    <a:pt x="0" y="839292"/>
                    <a:pt x="0" y="821596"/>
                  </a:cubicBezTo>
                  <a:lnTo>
                    <a:pt x="0" y="32042"/>
                  </a:lnTo>
                  <a:cubicBezTo>
                    <a:pt x="0" y="14346"/>
                    <a:pt x="14346" y="0"/>
                    <a:pt x="32042" y="0"/>
                  </a:cubicBezTo>
                  <a:lnTo>
                    <a:pt x="2440219" y="0"/>
                  </a:lnTo>
                  <a:cubicBezTo>
                    <a:pt x="2457915" y="0"/>
                    <a:pt x="2472261" y="14346"/>
                    <a:pt x="2472261" y="32042"/>
                  </a:cubicBezTo>
                  <a:close/>
                </a:path>
              </a:pathLst>
            </a:custGeom>
            <a:solidFill>
              <a:srgbClr val="F9FCFD">
                <a:alpha val="49804"/>
              </a:srgbClr>
            </a:solidFill>
            <a:ln w="19050" cap="sq">
              <a:solidFill>
                <a:srgbClr val="8F0000">
                  <a:alpha val="4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TextBox 140"/>
            <p:cNvSpPr txBox="1"/>
            <p:nvPr/>
          </p:nvSpPr>
          <p:spPr>
            <a:xfrm>
              <a:off x="0" y="-28575"/>
              <a:ext cx="2472261" cy="8822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41" name="Group 141"/>
          <p:cNvGrpSpPr/>
          <p:nvPr/>
        </p:nvGrpSpPr>
        <p:grpSpPr>
          <a:xfrm>
            <a:off x="15360322" y="8158219"/>
            <a:ext cx="2752751" cy="640340"/>
            <a:chOff x="0" y="0"/>
            <a:chExt cx="1436256" cy="334089"/>
          </a:xfrm>
        </p:grpSpPr>
        <p:sp>
          <p:nvSpPr>
            <p:cNvPr id="142" name="Freeform 142"/>
            <p:cNvSpPr/>
            <p:nvPr/>
          </p:nvSpPr>
          <p:spPr>
            <a:xfrm>
              <a:off x="0" y="0"/>
              <a:ext cx="1436256" cy="334089"/>
            </a:xfrm>
            <a:custGeom>
              <a:avLst/>
              <a:gdLst/>
              <a:ahLst/>
              <a:cxnLst/>
              <a:rect l="l" t="t" r="r" b="b"/>
              <a:pathLst>
                <a:path w="1436256" h="334089">
                  <a:moveTo>
                    <a:pt x="1436256" y="28124"/>
                  </a:moveTo>
                  <a:lnTo>
                    <a:pt x="1436256" y="305964"/>
                  </a:lnTo>
                  <a:cubicBezTo>
                    <a:pt x="1436256" y="313423"/>
                    <a:pt x="1433293" y="320577"/>
                    <a:pt x="1428018" y="325851"/>
                  </a:cubicBezTo>
                  <a:cubicBezTo>
                    <a:pt x="1422744" y="331126"/>
                    <a:pt x="1415590" y="334089"/>
                    <a:pt x="1408131" y="334089"/>
                  </a:cubicBezTo>
                  <a:lnTo>
                    <a:pt x="28124" y="334089"/>
                  </a:lnTo>
                  <a:cubicBezTo>
                    <a:pt x="12592" y="334089"/>
                    <a:pt x="0" y="321497"/>
                    <a:pt x="0" y="305964"/>
                  </a:cubicBezTo>
                  <a:lnTo>
                    <a:pt x="0" y="28124"/>
                  </a:lnTo>
                  <a:cubicBezTo>
                    <a:pt x="0" y="20665"/>
                    <a:pt x="2963" y="13512"/>
                    <a:pt x="8237" y="8237"/>
                  </a:cubicBezTo>
                  <a:cubicBezTo>
                    <a:pt x="13512" y="2963"/>
                    <a:pt x="20665" y="0"/>
                    <a:pt x="28124" y="0"/>
                  </a:cubicBezTo>
                  <a:lnTo>
                    <a:pt x="1408131" y="0"/>
                  </a:lnTo>
                  <a:cubicBezTo>
                    <a:pt x="1415590" y="0"/>
                    <a:pt x="1422744" y="2963"/>
                    <a:pt x="1428018" y="8237"/>
                  </a:cubicBezTo>
                  <a:cubicBezTo>
                    <a:pt x="1433293" y="13512"/>
                    <a:pt x="1436256" y="20665"/>
                    <a:pt x="1436256" y="2812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" name="TextBox 143"/>
            <p:cNvSpPr txBox="1"/>
            <p:nvPr/>
          </p:nvSpPr>
          <p:spPr>
            <a:xfrm>
              <a:off x="0" y="-28575"/>
              <a:ext cx="1436256" cy="3626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Average Prediction</a:t>
              </a:r>
            </a:p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 Set Size</a:t>
              </a:r>
            </a:p>
          </p:txBody>
        </p:sp>
      </p:grpSp>
      <p:grpSp>
        <p:nvGrpSpPr>
          <p:cNvPr id="144" name="Group 144"/>
          <p:cNvGrpSpPr/>
          <p:nvPr/>
        </p:nvGrpSpPr>
        <p:grpSpPr>
          <a:xfrm>
            <a:off x="15293647" y="7359332"/>
            <a:ext cx="2752751" cy="412965"/>
            <a:chOff x="0" y="0"/>
            <a:chExt cx="1436256" cy="215459"/>
          </a:xfrm>
        </p:grpSpPr>
        <p:sp>
          <p:nvSpPr>
            <p:cNvPr id="145" name="Freeform 145"/>
            <p:cNvSpPr/>
            <p:nvPr/>
          </p:nvSpPr>
          <p:spPr>
            <a:xfrm>
              <a:off x="0" y="0"/>
              <a:ext cx="1436256" cy="215459"/>
            </a:xfrm>
            <a:custGeom>
              <a:avLst/>
              <a:gdLst/>
              <a:ahLst/>
              <a:cxnLst/>
              <a:rect l="l" t="t" r="r" b="b"/>
              <a:pathLst>
                <a:path w="1436256" h="215459">
                  <a:moveTo>
                    <a:pt x="1436256" y="28124"/>
                  </a:moveTo>
                  <a:lnTo>
                    <a:pt x="1436256" y="187335"/>
                  </a:lnTo>
                  <a:cubicBezTo>
                    <a:pt x="1436256" y="194794"/>
                    <a:pt x="1433293" y="201948"/>
                    <a:pt x="1428018" y="207222"/>
                  </a:cubicBezTo>
                  <a:cubicBezTo>
                    <a:pt x="1422744" y="212496"/>
                    <a:pt x="1415590" y="215459"/>
                    <a:pt x="1408131" y="215459"/>
                  </a:cubicBezTo>
                  <a:lnTo>
                    <a:pt x="28124" y="215459"/>
                  </a:lnTo>
                  <a:cubicBezTo>
                    <a:pt x="20665" y="215459"/>
                    <a:pt x="13512" y="212496"/>
                    <a:pt x="8237" y="207222"/>
                  </a:cubicBezTo>
                  <a:cubicBezTo>
                    <a:pt x="2963" y="201948"/>
                    <a:pt x="0" y="194794"/>
                    <a:pt x="0" y="187335"/>
                  </a:cubicBezTo>
                  <a:lnTo>
                    <a:pt x="0" y="28124"/>
                  </a:lnTo>
                  <a:cubicBezTo>
                    <a:pt x="0" y="20665"/>
                    <a:pt x="2963" y="13512"/>
                    <a:pt x="8237" y="8237"/>
                  </a:cubicBezTo>
                  <a:cubicBezTo>
                    <a:pt x="13512" y="2963"/>
                    <a:pt x="20665" y="0"/>
                    <a:pt x="28124" y="0"/>
                  </a:cubicBezTo>
                  <a:lnTo>
                    <a:pt x="1408131" y="0"/>
                  </a:lnTo>
                  <a:cubicBezTo>
                    <a:pt x="1415590" y="0"/>
                    <a:pt x="1422744" y="2963"/>
                    <a:pt x="1428018" y="8237"/>
                  </a:cubicBezTo>
                  <a:cubicBezTo>
                    <a:pt x="1433293" y="13512"/>
                    <a:pt x="1436256" y="20665"/>
                    <a:pt x="1436256" y="28124"/>
                  </a:cubicBez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6" name="TextBox 146"/>
            <p:cNvSpPr txBox="1"/>
            <p:nvPr/>
          </p:nvSpPr>
          <p:spPr>
            <a:xfrm>
              <a:off x="0" y="-28575"/>
              <a:ext cx="1436256" cy="244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Coverage Gap</a:t>
              </a:r>
            </a:p>
          </p:txBody>
        </p:sp>
      </p:grpSp>
      <p:sp>
        <p:nvSpPr>
          <p:cNvPr id="147" name="AutoShape 147"/>
          <p:cNvSpPr/>
          <p:nvPr/>
        </p:nvSpPr>
        <p:spPr>
          <a:xfrm flipV="1">
            <a:off x="15126022" y="7884066"/>
            <a:ext cx="331190" cy="11816"/>
          </a:xfrm>
          <a:prstGeom prst="line">
            <a:avLst/>
          </a:prstGeom>
          <a:ln w="57150" cap="flat">
            <a:solidFill>
              <a:srgbClr val="56565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96382" y="1930495"/>
            <a:ext cx="13468651" cy="4887817"/>
          </a:xfrm>
          <a:custGeom>
            <a:avLst/>
            <a:gdLst/>
            <a:ahLst/>
            <a:cxnLst/>
            <a:rect l="l" t="t" r="r" b="b"/>
            <a:pathLst>
              <a:path w="13468651" h="4887817">
                <a:moveTo>
                  <a:pt x="0" y="0"/>
                </a:moveTo>
                <a:lnTo>
                  <a:pt x="13468651" y="0"/>
                </a:lnTo>
                <a:lnTo>
                  <a:pt x="13468651" y="4887817"/>
                </a:lnTo>
                <a:lnTo>
                  <a:pt x="0" y="48878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2393147" y="8040658"/>
            <a:ext cx="13110838" cy="968424"/>
            <a:chOff x="0" y="0"/>
            <a:chExt cx="5041137" cy="3723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41137" cy="372349"/>
            </a:xfrm>
            <a:custGeom>
              <a:avLst/>
              <a:gdLst/>
              <a:ahLst/>
              <a:cxnLst/>
              <a:rect l="l" t="t" r="r" b="b"/>
              <a:pathLst>
                <a:path w="5041137" h="372349">
                  <a:moveTo>
                    <a:pt x="5041137" y="15943"/>
                  </a:moveTo>
                  <a:lnTo>
                    <a:pt x="5041137" y="356406"/>
                  </a:lnTo>
                  <a:cubicBezTo>
                    <a:pt x="5041137" y="360634"/>
                    <a:pt x="5039457" y="364689"/>
                    <a:pt x="5036467" y="367679"/>
                  </a:cubicBezTo>
                  <a:cubicBezTo>
                    <a:pt x="5033477" y="370669"/>
                    <a:pt x="5029422" y="372349"/>
                    <a:pt x="5025193" y="372349"/>
                  </a:cubicBezTo>
                  <a:lnTo>
                    <a:pt x="15943" y="372349"/>
                  </a:lnTo>
                  <a:cubicBezTo>
                    <a:pt x="11715" y="372349"/>
                    <a:pt x="7660" y="370669"/>
                    <a:pt x="4670" y="367679"/>
                  </a:cubicBezTo>
                  <a:cubicBezTo>
                    <a:pt x="1680" y="364689"/>
                    <a:pt x="0" y="360634"/>
                    <a:pt x="0" y="356406"/>
                  </a:cubicBezTo>
                  <a:lnTo>
                    <a:pt x="0" y="15943"/>
                  </a:lnTo>
                  <a:cubicBezTo>
                    <a:pt x="0" y="11715"/>
                    <a:pt x="1680" y="7660"/>
                    <a:pt x="4670" y="4670"/>
                  </a:cubicBezTo>
                  <a:cubicBezTo>
                    <a:pt x="7660" y="1680"/>
                    <a:pt x="11715" y="0"/>
                    <a:pt x="15943" y="0"/>
                  </a:cubicBezTo>
                  <a:lnTo>
                    <a:pt x="5025193" y="0"/>
                  </a:lnTo>
                  <a:cubicBezTo>
                    <a:pt x="5029422" y="0"/>
                    <a:pt x="5033477" y="1680"/>
                    <a:pt x="5036467" y="4670"/>
                  </a:cubicBezTo>
                  <a:cubicBezTo>
                    <a:pt x="5039457" y="7660"/>
                    <a:pt x="5041137" y="11715"/>
                    <a:pt x="5041137" y="15943"/>
                  </a:cubicBezTo>
                  <a:close/>
                </a:path>
              </a:pathLst>
            </a:custGeom>
            <a:solidFill>
              <a:srgbClr val="E4F2E7"/>
            </a:solidFill>
            <a:ln w="47625" cap="rnd">
              <a:solidFill>
                <a:srgbClr val="737373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5041137" cy="419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 b="1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Our conformal aware approach shows lowest coverage gap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356293"/>
            <a:ext cx="18288000" cy="910170"/>
            <a:chOff x="0" y="0"/>
            <a:chExt cx="4816593" cy="2397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239715"/>
            </a:xfrm>
            <a:custGeom>
              <a:avLst/>
              <a:gdLst/>
              <a:ahLst/>
              <a:cxnLst/>
              <a:rect l="l" t="t" r="r" b="b"/>
              <a:pathLst>
                <a:path w="4816592" h="239715">
                  <a:moveTo>
                    <a:pt x="0" y="0"/>
                  </a:moveTo>
                  <a:lnTo>
                    <a:pt x="4816592" y="0"/>
                  </a:lnTo>
                  <a:lnTo>
                    <a:pt x="4816592" y="239715"/>
                  </a:lnTo>
                  <a:lnTo>
                    <a:pt x="0" y="239715"/>
                  </a:lnTo>
                  <a:close/>
                </a:path>
              </a:pathLst>
            </a:custGeom>
            <a:solidFill>
              <a:srgbClr val="4143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4816593" cy="26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90736" y="399248"/>
            <a:ext cx="13880821" cy="73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1" dirty="0">
                <a:solidFill>
                  <a:srgbClr val="FFFFFF"/>
                </a:solidFill>
                <a:latin typeface="Canva Sans 1 Bold"/>
              </a:rPr>
              <a:t>Results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77892" y="7001601"/>
            <a:ext cx="4932216" cy="4315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8"/>
              </a:lnSpc>
              <a:spcBef>
                <a:spcPct val="0"/>
              </a:spcBef>
            </a:pPr>
            <a:r>
              <a:rPr lang="en-US" sz="2577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↓ Lower </a:t>
            </a:r>
            <a:r>
              <a:rPr lang="en-US" sz="2577" b="1" dirty="0" err="1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CovGap</a:t>
            </a:r>
            <a:r>
              <a:rPr lang="en-US" sz="2577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  <a:sym typeface="Canva Sans 1 Bold"/>
              </a:rPr>
              <a:t> = better</a:t>
            </a:r>
          </a:p>
        </p:txBody>
      </p:sp>
      <p:grpSp>
        <p:nvGrpSpPr>
          <p:cNvPr id="14" name="Group 2">
            <a:extLst>
              <a:ext uri="{FF2B5EF4-FFF2-40B4-BE49-F238E27FC236}">
                <a16:creationId xmlns:a16="http://schemas.microsoft.com/office/drawing/2014/main" id="{218C8C54-1561-70C8-2CAD-5D55E407B752}"/>
              </a:ext>
            </a:extLst>
          </p:cNvPr>
          <p:cNvGrpSpPr/>
          <p:nvPr/>
        </p:nvGrpSpPr>
        <p:grpSpPr>
          <a:xfrm>
            <a:off x="2380898" y="7912526"/>
            <a:ext cx="13110838" cy="1092289"/>
            <a:chOff x="0" y="-47625"/>
            <a:chExt cx="5041137" cy="419974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DCD4DEC0-8DC2-B641-06DB-511B0206AA16}"/>
                </a:ext>
              </a:extLst>
            </p:cNvPr>
            <p:cNvSpPr/>
            <p:nvPr/>
          </p:nvSpPr>
          <p:spPr>
            <a:xfrm>
              <a:off x="0" y="0"/>
              <a:ext cx="5041137" cy="372349"/>
            </a:xfrm>
            <a:custGeom>
              <a:avLst/>
              <a:gdLst/>
              <a:ahLst/>
              <a:cxnLst/>
              <a:rect l="l" t="t" r="r" b="b"/>
              <a:pathLst>
                <a:path w="5041137" h="372349">
                  <a:moveTo>
                    <a:pt x="5041137" y="15943"/>
                  </a:moveTo>
                  <a:lnTo>
                    <a:pt x="5041137" y="356406"/>
                  </a:lnTo>
                  <a:cubicBezTo>
                    <a:pt x="5041137" y="360634"/>
                    <a:pt x="5039457" y="364689"/>
                    <a:pt x="5036467" y="367679"/>
                  </a:cubicBezTo>
                  <a:cubicBezTo>
                    <a:pt x="5033477" y="370669"/>
                    <a:pt x="5029422" y="372349"/>
                    <a:pt x="5025193" y="372349"/>
                  </a:cubicBezTo>
                  <a:lnTo>
                    <a:pt x="15943" y="372349"/>
                  </a:lnTo>
                  <a:cubicBezTo>
                    <a:pt x="11715" y="372349"/>
                    <a:pt x="7660" y="370669"/>
                    <a:pt x="4670" y="367679"/>
                  </a:cubicBezTo>
                  <a:cubicBezTo>
                    <a:pt x="1680" y="364689"/>
                    <a:pt x="0" y="360634"/>
                    <a:pt x="0" y="356406"/>
                  </a:cubicBezTo>
                  <a:lnTo>
                    <a:pt x="0" y="15943"/>
                  </a:lnTo>
                  <a:cubicBezTo>
                    <a:pt x="0" y="11715"/>
                    <a:pt x="1680" y="7660"/>
                    <a:pt x="4670" y="4670"/>
                  </a:cubicBezTo>
                  <a:cubicBezTo>
                    <a:pt x="7660" y="1680"/>
                    <a:pt x="11715" y="0"/>
                    <a:pt x="15943" y="0"/>
                  </a:cubicBezTo>
                  <a:lnTo>
                    <a:pt x="5025193" y="0"/>
                  </a:lnTo>
                  <a:cubicBezTo>
                    <a:pt x="5029422" y="0"/>
                    <a:pt x="5033477" y="1680"/>
                    <a:pt x="5036467" y="4670"/>
                  </a:cubicBezTo>
                  <a:cubicBezTo>
                    <a:pt x="5039457" y="7660"/>
                    <a:pt x="5041137" y="11715"/>
                    <a:pt x="5041137" y="15943"/>
                  </a:cubicBezTo>
                  <a:close/>
                </a:path>
              </a:pathLst>
            </a:custGeom>
            <a:solidFill>
              <a:srgbClr val="E4F2E7"/>
            </a:solidFill>
            <a:ln w="47625" cap="rnd">
              <a:solidFill>
                <a:srgbClr val="737373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B00EC03D-FE80-44AC-7169-CDF2489B9183}"/>
                </a:ext>
              </a:extLst>
            </p:cNvPr>
            <p:cNvSpPr txBox="1"/>
            <p:nvPr/>
          </p:nvSpPr>
          <p:spPr>
            <a:xfrm>
              <a:off x="0" y="-47625"/>
              <a:ext cx="5041137" cy="419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 b="1" dirty="0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The largest coverage gains occur in under-represented classes</a:t>
              </a:r>
            </a:p>
          </p:txBody>
        </p:sp>
      </p:grpSp>
      <p:sp>
        <p:nvSpPr>
          <p:cNvPr id="16" name="Freeform 5">
            <a:extLst>
              <a:ext uri="{FF2B5EF4-FFF2-40B4-BE49-F238E27FC236}">
                <a16:creationId xmlns:a16="http://schemas.microsoft.com/office/drawing/2014/main" id="{1B65A258-6063-C9FD-4DC0-305D64AC80BE}"/>
              </a:ext>
            </a:extLst>
          </p:cNvPr>
          <p:cNvSpPr/>
          <p:nvPr/>
        </p:nvSpPr>
        <p:spPr>
          <a:xfrm>
            <a:off x="782392" y="1766655"/>
            <a:ext cx="17316127" cy="5941596"/>
          </a:xfrm>
          <a:custGeom>
            <a:avLst/>
            <a:gdLst/>
            <a:ahLst/>
            <a:cxnLst/>
            <a:rect l="l" t="t" r="r" b="b"/>
            <a:pathLst>
              <a:path w="17316127" h="5941596">
                <a:moveTo>
                  <a:pt x="0" y="0"/>
                </a:moveTo>
                <a:lnTo>
                  <a:pt x="17316126" y="0"/>
                </a:lnTo>
                <a:lnTo>
                  <a:pt x="17316126" y="5941596"/>
                </a:lnTo>
                <a:lnTo>
                  <a:pt x="0" y="59415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9B02F-AFF3-0A92-D48D-6A5DD3564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>
            <a:extLst>
              <a:ext uri="{FF2B5EF4-FFF2-40B4-BE49-F238E27FC236}">
                <a16:creationId xmlns:a16="http://schemas.microsoft.com/office/drawing/2014/main" id="{3CB4087D-728D-B131-CEB7-76F9EC8E4736}"/>
              </a:ext>
            </a:extLst>
          </p:cNvPr>
          <p:cNvGrpSpPr/>
          <p:nvPr/>
        </p:nvGrpSpPr>
        <p:grpSpPr>
          <a:xfrm>
            <a:off x="0" y="356293"/>
            <a:ext cx="18288000" cy="910170"/>
            <a:chOff x="0" y="0"/>
            <a:chExt cx="4816593" cy="23971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1BD7A77-9A45-C4CD-B96E-3BF465654917}"/>
                </a:ext>
              </a:extLst>
            </p:cNvPr>
            <p:cNvSpPr/>
            <p:nvPr/>
          </p:nvSpPr>
          <p:spPr>
            <a:xfrm>
              <a:off x="0" y="0"/>
              <a:ext cx="4816592" cy="239715"/>
            </a:xfrm>
            <a:custGeom>
              <a:avLst/>
              <a:gdLst/>
              <a:ahLst/>
              <a:cxnLst/>
              <a:rect l="l" t="t" r="r" b="b"/>
              <a:pathLst>
                <a:path w="4816592" h="239715">
                  <a:moveTo>
                    <a:pt x="0" y="0"/>
                  </a:moveTo>
                  <a:lnTo>
                    <a:pt x="4816592" y="0"/>
                  </a:lnTo>
                  <a:lnTo>
                    <a:pt x="4816592" y="239715"/>
                  </a:lnTo>
                  <a:lnTo>
                    <a:pt x="0" y="239715"/>
                  </a:lnTo>
                  <a:close/>
                </a:path>
              </a:pathLst>
            </a:custGeom>
            <a:solidFill>
              <a:srgbClr val="4143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1EC78AB-5CF8-BDDF-62A2-0038CA8D9FC3}"/>
                </a:ext>
              </a:extLst>
            </p:cNvPr>
            <p:cNvSpPr txBox="1"/>
            <p:nvPr/>
          </p:nvSpPr>
          <p:spPr>
            <a:xfrm>
              <a:off x="0" y="-28575"/>
              <a:ext cx="4816593" cy="26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50B53708-63E6-409F-5108-2578236B1EDC}"/>
              </a:ext>
            </a:extLst>
          </p:cNvPr>
          <p:cNvSpPr txBox="1"/>
          <p:nvPr/>
        </p:nvSpPr>
        <p:spPr>
          <a:xfrm>
            <a:off x="490736" y="399248"/>
            <a:ext cx="13880821" cy="1488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20"/>
              </a:lnSpc>
            </a:pPr>
            <a:r>
              <a:rPr lang="en-US" sz="4300" b="1" dirty="0">
                <a:solidFill>
                  <a:srgbClr val="FFFFFF"/>
                </a:solidFill>
                <a:latin typeface="Canva Sans 1"/>
                <a:ea typeface="Calibri"/>
                <a:cs typeface="Calibri"/>
              </a:rPr>
              <a:t>Results: </a:t>
            </a:r>
            <a:r>
              <a:rPr lang="en-US" sz="4300" b="1" dirty="0">
                <a:solidFill>
                  <a:srgbClr val="FFFFFF"/>
                </a:solidFill>
                <a:latin typeface="Canva Sans 1"/>
                <a:ea typeface="+mn-lt"/>
                <a:cs typeface="+mn-lt"/>
              </a:rPr>
              <a:t>Improved coverage across imbalanced datasets</a:t>
            </a:r>
            <a:endParaRPr lang="en-US" b="1">
              <a:latin typeface="Canva Sans 1"/>
              <a:ea typeface="+mn-lt"/>
              <a:cs typeface="+mn-lt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9C1456-1D1E-D430-FA22-7E1F0C3C13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937149"/>
              </p:ext>
            </p:extLst>
          </p:nvPr>
        </p:nvGraphicFramePr>
        <p:xfrm>
          <a:off x="1175197" y="1593760"/>
          <a:ext cx="16443781" cy="680740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255976">
                  <a:extLst>
                    <a:ext uri="{9D8B030D-6E8A-4147-A177-3AD203B41FA5}">
                      <a16:colId xmlns:a16="http://schemas.microsoft.com/office/drawing/2014/main" val="238085715"/>
                    </a:ext>
                  </a:extLst>
                </a:gridCol>
                <a:gridCol w="3055833">
                  <a:extLst>
                    <a:ext uri="{9D8B030D-6E8A-4147-A177-3AD203B41FA5}">
                      <a16:colId xmlns:a16="http://schemas.microsoft.com/office/drawing/2014/main" val="299030199"/>
                    </a:ext>
                  </a:extLst>
                </a:gridCol>
                <a:gridCol w="1946807">
                  <a:extLst>
                    <a:ext uri="{9D8B030D-6E8A-4147-A177-3AD203B41FA5}">
                      <a16:colId xmlns:a16="http://schemas.microsoft.com/office/drawing/2014/main" val="1217179028"/>
                    </a:ext>
                  </a:extLst>
                </a:gridCol>
                <a:gridCol w="2415885">
                  <a:extLst>
                    <a:ext uri="{9D8B030D-6E8A-4147-A177-3AD203B41FA5}">
                      <a16:colId xmlns:a16="http://schemas.microsoft.com/office/drawing/2014/main" val="1759984867"/>
                    </a:ext>
                  </a:extLst>
                </a:gridCol>
                <a:gridCol w="2065985">
                  <a:extLst>
                    <a:ext uri="{9D8B030D-6E8A-4147-A177-3AD203B41FA5}">
                      <a16:colId xmlns:a16="http://schemas.microsoft.com/office/drawing/2014/main" val="2859611"/>
                    </a:ext>
                  </a:extLst>
                </a:gridCol>
                <a:gridCol w="4703295">
                  <a:extLst>
                    <a:ext uri="{9D8B030D-6E8A-4147-A177-3AD203B41FA5}">
                      <a16:colId xmlns:a16="http://schemas.microsoft.com/office/drawing/2014/main" val="535033031"/>
                    </a:ext>
                  </a:extLst>
                </a:gridCol>
              </a:tblGrid>
              <a:tr h="1000078"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Dataset</a:t>
                      </a:r>
                      <a:endParaRPr lang="en-US" sz="2400" b="1">
                        <a:latin typeface="Canva Sans 1"/>
                      </a:endParaRPr>
                    </a:p>
                  </a:txBody>
                  <a:tcPr anchor="ctr">
                    <a:lnL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Calibration</a:t>
                      </a:r>
                      <a:endParaRPr lang="en-US" sz="2400" b="1">
                        <a:latin typeface="Canva Sans 1"/>
                      </a:endParaRPr>
                    </a:p>
                  </a:txBody>
                  <a:tcPr anchor="ctr">
                    <a:lnL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Canva Sans 1"/>
                        </a:rPr>
                        <a:t>Coverage Gap </a:t>
                      </a: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Canva Sans 1"/>
                        </a:rPr>
                        <a:t>↓ 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Canva Sans 1"/>
                      </a:endParaRPr>
                    </a:p>
                  </a:txBody>
                  <a:tcPr anchor="ctr">
                    <a:lnL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Canva Sans 1"/>
                        </a:rPr>
                        <a:t>Set size: CE / Focal / Ours </a:t>
                      </a: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Canva Sans 1"/>
                        </a:rPr>
                        <a:t>↓ </a:t>
                      </a:r>
                      <a:endParaRPr lang="en-GB" sz="2400" b="1" i="0" u="none" strike="noStrike" noProof="0">
                        <a:solidFill>
                          <a:schemeClr val="tx1"/>
                        </a:solidFill>
                        <a:latin typeface="Canva Sans 1"/>
                        <a:ea typeface="Calibri"/>
                        <a:cs typeface="Calibri"/>
                      </a:endParaRPr>
                    </a:p>
                  </a:txBody>
                  <a:tcPr anchor="ctr">
                    <a:lnL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4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501192"/>
                  </a:ext>
                </a:extLst>
              </a:tr>
              <a:tr h="664066">
                <a:tc vMerge="1">
                  <a:txBody>
                    <a:bodyPr/>
                    <a:lstStyle/>
                    <a:p>
                      <a:endParaRPr lang="en-GB" sz="2800" b="1" dirty="0"/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2800" b="1" dirty="0"/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CE  (%)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4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Focal  (%)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Canva Sans 1"/>
                        </a:rPr>
                        <a:t>Ours (%) 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2800" b="1" dirty="0"/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637888"/>
                  </a:ext>
                </a:extLst>
              </a:tr>
              <a:tr h="5714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ISIC2019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Standard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19.2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16.9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15.7</a:t>
                      </a:r>
                      <a:endParaRPr lang="en-GB" sz="240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2.2 / 2.0 / </a:t>
                      </a:r>
                      <a:r>
                        <a:rPr lang="en-GB" sz="2400" b="1" dirty="0">
                          <a:latin typeface="Canva Sans 1"/>
                        </a:rPr>
                        <a:t>2.0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5382684"/>
                  </a:ext>
                </a:extLst>
              </a:tr>
              <a:tr h="5714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Class-conditional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3.9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3.6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3.2</a:t>
                      </a:r>
                      <a:endParaRPr lang="en-GB" sz="240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4.1 / 3.5 / </a:t>
                      </a:r>
                      <a:r>
                        <a:rPr lang="en-GB" sz="2400" b="1" dirty="0">
                          <a:latin typeface="Canva Sans 1"/>
                        </a:rPr>
                        <a:t>3.5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445262"/>
                  </a:ext>
                </a:extLst>
              </a:tr>
              <a:tr h="5714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0">
                      <a:noFill/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Clusterwise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8.4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6.1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5.2</a:t>
                      </a:r>
                      <a:endParaRPr lang="en-GB" sz="240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3.1 / 2.9 / </a:t>
                      </a:r>
                      <a:r>
                        <a:rPr lang="en-GB" sz="2400" b="1" dirty="0">
                          <a:latin typeface="Canva Sans 1"/>
                        </a:rPr>
                        <a:t>3.1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288478"/>
                  </a:ext>
                </a:extLst>
              </a:tr>
              <a:tr h="5714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DFUC2021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Standard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8.7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10.6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5.5</a:t>
                      </a:r>
                      <a:endParaRPr lang="en-GB" sz="240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1.9 / 2.0 / </a:t>
                      </a:r>
                      <a:r>
                        <a:rPr lang="en-GB" sz="2400" b="1" dirty="0">
                          <a:latin typeface="Canva Sans 1"/>
                        </a:rPr>
                        <a:t>1.9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441582"/>
                  </a:ext>
                </a:extLst>
              </a:tr>
              <a:tr h="5714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Class-conditional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2.9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3.2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2.1</a:t>
                      </a:r>
                      <a:endParaRPr lang="en-GB" sz="240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2.2 / 2.2 / </a:t>
                      </a:r>
                      <a:r>
                        <a:rPr lang="en-GB" sz="2400" b="1" dirty="0">
                          <a:latin typeface="Canva Sans 1"/>
                        </a:rPr>
                        <a:t>2.1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2864801"/>
                  </a:ext>
                </a:extLst>
              </a:tr>
              <a:tr h="5714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0">
                      <a:noFill/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Clusterwise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7.0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8.2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4.9</a:t>
                      </a:r>
                      <a:endParaRPr lang="en-GB" sz="240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1.9 / 2.0 / </a:t>
                      </a:r>
                      <a:r>
                        <a:rPr lang="en-GB" sz="2400" b="1" dirty="0">
                          <a:latin typeface="Canva Sans 1"/>
                        </a:rPr>
                        <a:t>1.9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969519"/>
                  </a:ext>
                </a:extLst>
              </a:tr>
              <a:tr h="5714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DDR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Standard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17.1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13.7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8.8</a:t>
                      </a:r>
                      <a:endParaRPr lang="en-GB" sz="240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1.4 / 1.5 / </a:t>
                      </a:r>
                      <a:r>
                        <a:rPr lang="en-GB" sz="2400" b="1" dirty="0">
                          <a:latin typeface="Canva Sans 1"/>
                        </a:rPr>
                        <a:t>1.4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6648868"/>
                  </a:ext>
                </a:extLst>
              </a:tr>
              <a:tr h="5714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Class-conditional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3.6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4.2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3.1</a:t>
                      </a:r>
                      <a:endParaRPr lang="en-GB" sz="240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2.6 / 2.4 / </a:t>
                      </a:r>
                      <a:r>
                        <a:rPr lang="en-GB" sz="2400" b="1" dirty="0">
                          <a:latin typeface="Canva Sans 1"/>
                        </a:rPr>
                        <a:t>2.2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3344107"/>
                  </a:ext>
                </a:extLst>
              </a:tr>
              <a:tr h="5714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0">
                      <a:noFill/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Clusterwise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11.9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9.1</a:t>
                      </a: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2400" b="1" dirty="0">
                          <a:latin typeface="Canva Sans 1"/>
                        </a:rPr>
                        <a:t>6.5</a:t>
                      </a:r>
                      <a:endParaRPr lang="en-GB" sz="240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latin typeface="Canva Sans 1"/>
                        </a:rPr>
                        <a:t>1.7 / 1.8 / </a:t>
                      </a:r>
                      <a:r>
                        <a:rPr lang="en-GB" sz="2400" b="1" dirty="0">
                          <a:latin typeface="Canva Sans 1"/>
                        </a:rPr>
                        <a:t>1.7</a:t>
                      </a:r>
                      <a:endParaRPr lang="en-GB" sz="2400" dirty="0">
                        <a:latin typeface="Canva Sans 1"/>
                      </a:endParaRPr>
                    </a:p>
                  </a:txBody>
                  <a:tcPr anchor="ctr">
                    <a:lnL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L>
                    <a:lnR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R>
                    <a:lnT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T>
                    <a:lnB w="952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985640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0AA629E6-032D-B88D-A1D6-B9EAB7ECDB2D}"/>
              </a:ext>
            </a:extLst>
          </p:cNvPr>
          <p:cNvGrpSpPr/>
          <p:nvPr/>
        </p:nvGrpSpPr>
        <p:grpSpPr>
          <a:xfrm>
            <a:off x="3145348" y="8725834"/>
            <a:ext cx="12322008" cy="1277339"/>
            <a:chOff x="2533298" y="7540408"/>
            <a:chExt cx="5041137" cy="621108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1796B85C-5DD3-1E01-FEB0-413B8523D95D}"/>
                </a:ext>
              </a:extLst>
            </p:cNvPr>
            <p:cNvSpPr/>
            <p:nvPr/>
          </p:nvSpPr>
          <p:spPr>
            <a:xfrm>
              <a:off x="2533298" y="7540408"/>
              <a:ext cx="5041137" cy="604523"/>
            </a:xfrm>
            <a:custGeom>
              <a:avLst/>
              <a:gdLst/>
              <a:ahLst/>
              <a:cxnLst/>
              <a:rect l="l" t="t" r="r" b="b"/>
              <a:pathLst>
                <a:path w="5041137" h="372349">
                  <a:moveTo>
                    <a:pt x="5041137" y="15943"/>
                  </a:moveTo>
                  <a:lnTo>
                    <a:pt x="5041137" y="356406"/>
                  </a:lnTo>
                  <a:cubicBezTo>
                    <a:pt x="5041137" y="360634"/>
                    <a:pt x="5039457" y="364689"/>
                    <a:pt x="5036467" y="367679"/>
                  </a:cubicBezTo>
                  <a:cubicBezTo>
                    <a:pt x="5033477" y="370669"/>
                    <a:pt x="5029422" y="372349"/>
                    <a:pt x="5025193" y="372349"/>
                  </a:cubicBezTo>
                  <a:lnTo>
                    <a:pt x="15943" y="372349"/>
                  </a:lnTo>
                  <a:cubicBezTo>
                    <a:pt x="11715" y="372349"/>
                    <a:pt x="7660" y="370669"/>
                    <a:pt x="4670" y="367679"/>
                  </a:cubicBezTo>
                  <a:cubicBezTo>
                    <a:pt x="1680" y="364689"/>
                    <a:pt x="0" y="360634"/>
                    <a:pt x="0" y="356406"/>
                  </a:cubicBezTo>
                  <a:lnTo>
                    <a:pt x="0" y="15943"/>
                  </a:lnTo>
                  <a:cubicBezTo>
                    <a:pt x="0" y="11715"/>
                    <a:pt x="1680" y="7660"/>
                    <a:pt x="4670" y="4670"/>
                  </a:cubicBezTo>
                  <a:cubicBezTo>
                    <a:pt x="7660" y="1680"/>
                    <a:pt x="11715" y="0"/>
                    <a:pt x="15943" y="0"/>
                  </a:cubicBezTo>
                  <a:lnTo>
                    <a:pt x="5025193" y="0"/>
                  </a:lnTo>
                  <a:cubicBezTo>
                    <a:pt x="5029422" y="0"/>
                    <a:pt x="5033477" y="1680"/>
                    <a:pt x="5036467" y="4670"/>
                  </a:cubicBezTo>
                  <a:cubicBezTo>
                    <a:pt x="5039457" y="7660"/>
                    <a:pt x="5041137" y="11715"/>
                    <a:pt x="5041137" y="15943"/>
                  </a:cubicBezTo>
                  <a:close/>
                </a:path>
              </a:pathLst>
            </a:custGeom>
            <a:solidFill>
              <a:srgbClr val="E4F2E7"/>
            </a:solidFill>
            <a:ln w="47625" cap="rnd">
              <a:solidFill>
                <a:srgbClr val="737373"/>
              </a:solidFill>
              <a:prstDash val="solid"/>
              <a:round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4148FD1E-355D-61C0-D5F8-3950598DF27A}"/>
                </a:ext>
              </a:extLst>
            </p:cNvPr>
            <p:cNvSpPr txBox="1"/>
            <p:nvPr/>
          </p:nvSpPr>
          <p:spPr>
            <a:xfrm>
              <a:off x="2533298" y="7741541"/>
              <a:ext cx="5041137" cy="4199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>
                  <a:solidFill>
                    <a:srgbClr val="000000"/>
                  </a:solidFill>
                  <a:latin typeface="Canva Sans 1 Bold"/>
                  <a:ea typeface="Canva Sans 1 Bold"/>
                  <a:cs typeface="Canva Sans 1 Bold"/>
                  <a:sym typeface="Canva Sans 1 Bold"/>
                </a:rPr>
                <a:t>Training with conformal-aware loss improves class-wise coverage across all three datasets</a:t>
              </a:r>
              <a:endParaRPr lang="en-US" sz="2800" b="1" dirty="0">
                <a:solidFill>
                  <a:srgbClr val="000000"/>
                </a:solidFill>
                <a:latin typeface="Canva Sans 1 Bold"/>
                <a:ea typeface="Canva Sans 1 Bold"/>
                <a:cs typeface="Canva Sans 1 Bold"/>
              </a:endParaRPr>
            </a:p>
            <a:p>
              <a:pPr algn="ctr">
                <a:lnSpc>
                  <a:spcPts val="4199"/>
                </a:lnSpc>
              </a:pPr>
              <a:endParaRPr lang="en-US" sz="2950" b="1" dirty="0">
                <a:latin typeface="Canva Sans 1 Bold"/>
              </a:endParaRPr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1868C6C7-4A52-5AFC-EF7E-182F1C24BD37}"/>
              </a:ext>
            </a:extLst>
          </p:cNvPr>
          <p:cNvSpPr/>
          <p:nvPr/>
        </p:nvSpPr>
        <p:spPr>
          <a:xfrm>
            <a:off x="10872670" y="2576172"/>
            <a:ext cx="2051108" cy="5831329"/>
          </a:xfrm>
          <a:custGeom>
            <a:avLst/>
            <a:gdLst/>
            <a:ahLst/>
            <a:cxnLst/>
            <a:rect l="l" t="t" r="r" b="b"/>
            <a:pathLst>
              <a:path w="5041137" h="372349">
                <a:moveTo>
                  <a:pt x="5041137" y="15943"/>
                </a:moveTo>
                <a:lnTo>
                  <a:pt x="5041137" y="356406"/>
                </a:lnTo>
                <a:cubicBezTo>
                  <a:pt x="5041137" y="360634"/>
                  <a:pt x="5039457" y="364689"/>
                  <a:pt x="5036467" y="367679"/>
                </a:cubicBezTo>
                <a:cubicBezTo>
                  <a:pt x="5033477" y="370669"/>
                  <a:pt x="5029422" y="372349"/>
                  <a:pt x="5025193" y="372349"/>
                </a:cubicBezTo>
                <a:lnTo>
                  <a:pt x="15943" y="372349"/>
                </a:lnTo>
                <a:cubicBezTo>
                  <a:pt x="11715" y="372349"/>
                  <a:pt x="7660" y="370669"/>
                  <a:pt x="4670" y="367679"/>
                </a:cubicBezTo>
                <a:cubicBezTo>
                  <a:pt x="1680" y="364689"/>
                  <a:pt x="0" y="360634"/>
                  <a:pt x="0" y="356406"/>
                </a:cubicBezTo>
                <a:lnTo>
                  <a:pt x="0" y="15943"/>
                </a:lnTo>
                <a:cubicBezTo>
                  <a:pt x="0" y="11715"/>
                  <a:pt x="1680" y="7660"/>
                  <a:pt x="4670" y="4670"/>
                </a:cubicBezTo>
                <a:cubicBezTo>
                  <a:pt x="7660" y="1680"/>
                  <a:pt x="11715" y="0"/>
                  <a:pt x="15943" y="0"/>
                </a:cubicBezTo>
                <a:lnTo>
                  <a:pt x="5025193" y="0"/>
                </a:lnTo>
                <a:cubicBezTo>
                  <a:pt x="5029422" y="0"/>
                  <a:pt x="5033477" y="1680"/>
                  <a:pt x="5036467" y="4670"/>
                </a:cubicBezTo>
                <a:cubicBezTo>
                  <a:pt x="5039457" y="7660"/>
                  <a:pt x="5041137" y="11715"/>
                  <a:pt x="5041137" y="15943"/>
                </a:cubicBezTo>
                <a:close/>
              </a:path>
            </a:pathLst>
          </a:custGeom>
          <a:noFill/>
          <a:ln w="47625" cap="rnd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27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2B4F7A-ED94-458C-A3C8-16644DD1F52A}"/>
              </a:ext>
            </a:extLst>
          </p:cNvPr>
          <p:cNvSpPr>
            <a:spLocks noGrp="1"/>
          </p:cNvSpPr>
          <p:nvPr/>
        </p:nvSpPr>
        <p:spPr>
          <a:xfrm>
            <a:off x="1339215" y="1694498"/>
            <a:ext cx="10715625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950" b="0">
                <a:solidFill>
                  <a:srgbClr val="6673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925" b="0" dirty="0">
                <a:solidFill>
                  <a:srgbClr val="66737E"/>
                </a:solidFill>
                <a:latin typeface="Bitstream Charter"/>
                <a:ea typeface="Bitstream Charter"/>
                <a:cs typeface="Bitstream Charter"/>
              </a:rPr>
              <a:t>Questions &amp; discussion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70462E-CCAB-48EA-8D93-AE8C192AC377}"/>
              </a:ext>
            </a:extLst>
          </p:cNvPr>
          <p:cNvSpPr>
            <a:spLocks noGrp="1"/>
          </p:cNvSpPr>
          <p:nvPr/>
        </p:nvSpPr>
        <p:spPr>
          <a:xfrm>
            <a:off x="14740890" y="1013460"/>
            <a:ext cx="3143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725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88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rPr>
              <a:t>MICCAI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E1ACC6-6764-4F8A-ACEF-DB647CD0A0CB}"/>
              </a:ext>
            </a:extLst>
          </p:cNvPr>
          <p:cNvSpPr>
            <a:spLocks noGrp="1"/>
          </p:cNvSpPr>
          <p:nvPr/>
        </p:nvSpPr>
        <p:spPr>
          <a:xfrm>
            <a:off x="14740890" y="1527810"/>
            <a:ext cx="3143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650" b="0">
                <a:solidFill>
                  <a:srgbClr val="6673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0">
                <a:solidFill>
                  <a:srgbClr val="66737E"/>
                </a:solidFill>
                <a:latin typeface="Bitstream Charter"/>
                <a:ea typeface="Bitstream Charter"/>
                <a:cs typeface="Bitstream Charter"/>
              </a:rPr>
              <a:t>ISIC Workshop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D76B63-58D9-49B8-B254-C04C7EC5DECB}"/>
              </a:ext>
            </a:extLst>
          </p:cNvPr>
          <p:cNvSpPr>
            <a:spLocks noGrp="1"/>
          </p:cNvSpPr>
          <p:nvPr/>
        </p:nvSpPr>
        <p:spPr>
          <a:xfrm>
            <a:off x="1601594" y="2622233"/>
            <a:ext cx="4286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2550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825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rPr>
              <a:t>GitHub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DCBF1B-619C-4001-B4C9-A83494B4F3B5}"/>
              </a:ext>
            </a:extLst>
          </p:cNvPr>
          <p:cNvSpPr>
            <a:spLocks noGrp="1"/>
          </p:cNvSpPr>
          <p:nvPr/>
        </p:nvSpPr>
        <p:spPr>
          <a:xfrm>
            <a:off x="6829425" y="2622233"/>
            <a:ext cx="10001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2550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825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rPr>
              <a:t>Datasets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57630B-1EBF-477C-88C4-2FE83BC213BF}"/>
              </a:ext>
            </a:extLst>
          </p:cNvPr>
          <p:cNvSpPr>
            <a:spLocks noGrp="1"/>
          </p:cNvSpPr>
          <p:nvPr/>
        </p:nvSpPr>
        <p:spPr>
          <a:xfrm>
            <a:off x="6187440" y="2679383"/>
            <a:ext cx="21432" cy="5343525"/>
          </a:xfrm>
          <a:prstGeom prst="rect">
            <a:avLst/>
          </a:prstGeom>
          <a:solidFill>
            <a:srgbClr val="D9E3E9"/>
          </a:solidFill>
          <a:ln w="0">
            <a:noFill/>
          </a:ln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19466" y="3477471"/>
            <a:ext cx="4320057" cy="430395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89DCD1-6C83-4C51-91FA-6E7603B9985B}"/>
              </a:ext>
            </a:extLst>
          </p:cNvPr>
          <p:cNvSpPr>
            <a:spLocks noGrp="1"/>
          </p:cNvSpPr>
          <p:nvPr/>
        </p:nvSpPr>
        <p:spPr>
          <a:xfrm>
            <a:off x="2104514" y="7777163"/>
            <a:ext cx="4572000" cy="4714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725" b="0">
                <a:solidFill>
                  <a:srgbClr val="6673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88" b="0">
                <a:solidFill>
                  <a:srgbClr val="66737E"/>
                </a:solidFill>
                <a:latin typeface="Bitstream Charter"/>
                <a:ea typeface="Bitstream Charter"/>
                <a:cs typeface="Bitstream Charter"/>
              </a:rPr>
              <a:t>Code repository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E3B0B3-D57B-4688-996E-DC9D66FE113F}"/>
              </a:ext>
            </a:extLst>
          </p:cNvPr>
          <p:cNvSpPr>
            <a:spLocks noGrp="1"/>
          </p:cNvSpPr>
          <p:nvPr/>
        </p:nvSpPr>
        <p:spPr>
          <a:xfrm>
            <a:off x="6829425" y="3708083"/>
            <a:ext cx="3457575" cy="55721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950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925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rPr>
              <a:t>ISIC 2019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72250" y="4336733"/>
            <a:ext cx="3571875" cy="35718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9758E0-837C-4924-A4A8-2381E9817C89}"/>
              </a:ext>
            </a:extLst>
          </p:cNvPr>
          <p:cNvSpPr>
            <a:spLocks noGrp="1"/>
          </p:cNvSpPr>
          <p:nvPr/>
        </p:nvSpPr>
        <p:spPr>
          <a:xfrm>
            <a:off x="10429875" y="3708083"/>
            <a:ext cx="3457575" cy="55721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950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925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rPr>
              <a:t>DFUC2021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172700" y="4336733"/>
            <a:ext cx="3571875" cy="357187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1C955AD-20A1-443C-B5AF-3C92A166F3A5}"/>
              </a:ext>
            </a:extLst>
          </p:cNvPr>
          <p:cNvSpPr>
            <a:spLocks noGrp="1"/>
          </p:cNvSpPr>
          <p:nvPr/>
        </p:nvSpPr>
        <p:spPr>
          <a:xfrm>
            <a:off x="14030325" y="3708083"/>
            <a:ext cx="3457575" cy="55721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950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925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rPr>
              <a:t>DDR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3773150" y="4336733"/>
            <a:ext cx="3571875" cy="3571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370E784-7138-4B4A-ABCD-534B6FF15DFB}"/>
              </a:ext>
            </a:extLst>
          </p:cNvPr>
          <p:cNvSpPr>
            <a:spLocks noGrp="1"/>
          </p:cNvSpPr>
          <p:nvPr/>
        </p:nvSpPr>
        <p:spPr>
          <a:xfrm>
            <a:off x="1996440" y="8695373"/>
            <a:ext cx="6429375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75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13" b="1" dirty="0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rPr>
              <a:t>Anum Fatima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B9BCD4-0920-43A5-A65D-0DBC3C5C72DE}"/>
              </a:ext>
            </a:extLst>
          </p:cNvPr>
          <p:cNvSpPr>
            <a:spLocks noGrp="1"/>
          </p:cNvSpPr>
          <p:nvPr/>
        </p:nvSpPr>
        <p:spPr>
          <a:xfrm>
            <a:off x="1965960" y="9134475"/>
            <a:ext cx="957262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500" b="0">
                <a:solidFill>
                  <a:srgbClr val="6673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00" b="0">
                <a:solidFill>
                  <a:srgbClr val="66737E"/>
                </a:solidFill>
                <a:latin typeface="Bitstream Charter"/>
                <a:ea typeface="Bitstream Charter"/>
                <a:cs typeface="Bitstream Charter"/>
              </a:rPr>
              <a:t>Manchester Metropolitan University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37AE32-6F00-4236-9816-9F44B0D3CBF5}"/>
              </a:ext>
            </a:extLst>
          </p:cNvPr>
          <p:cNvSpPr>
            <a:spLocks noGrp="1"/>
          </p:cNvSpPr>
          <p:nvPr/>
        </p:nvSpPr>
        <p:spPr>
          <a:xfrm>
            <a:off x="13943648" y="9087803"/>
            <a:ext cx="4757738" cy="52863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950" b="1">
                <a:solidFill>
                  <a:srgbClr val="008B8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1F497D"/>
                </a:solidFill>
                <a:latin typeface="Bitstream Charter"/>
                <a:ea typeface="Bitstream Charter"/>
                <a:cs typeface="Bitstream Charter"/>
              </a:rPr>
              <a:t>a.fatima@mmu.ac.uk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D9695530-2428-17EC-2D2B-0DAB6A8D8E54}"/>
              </a:ext>
            </a:extLst>
          </p:cNvPr>
          <p:cNvSpPr/>
          <p:nvPr/>
        </p:nvSpPr>
        <p:spPr>
          <a:xfrm>
            <a:off x="0" y="9683173"/>
            <a:ext cx="18287996" cy="742530"/>
          </a:xfrm>
          <a:custGeom>
            <a:avLst/>
            <a:gdLst/>
            <a:ahLst/>
            <a:cxnLst/>
            <a:rect l="l" t="t" r="r" b="b"/>
            <a:pathLst>
              <a:path w="4816592" h="239715">
                <a:moveTo>
                  <a:pt x="0" y="0"/>
                </a:moveTo>
                <a:lnTo>
                  <a:pt x="4816592" y="0"/>
                </a:lnTo>
                <a:lnTo>
                  <a:pt x="4816592" y="239715"/>
                </a:lnTo>
                <a:lnTo>
                  <a:pt x="0" y="239715"/>
                </a:lnTo>
                <a:close/>
              </a:path>
            </a:pathLst>
          </a:custGeom>
          <a:solidFill>
            <a:srgbClr val="414370"/>
          </a:solidFill>
          <a:ln>
            <a:solidFill>
              <a:schemeClr val="tx2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F4A94D-9678-40A1-A568-BF55AEFDF0D7}"/>
              </a:ext>
            </a:extLst>
          </p:cNvPr>
          <p:cNvSpPr>
            <a:spLocks noGrp="1"/>
          </p:cNvSpPr>
          <p:nvPr/>
        </p:nvSpPr>
        <p:spPr>
          <a:xfrm>
            <a:off x="1310640" y="594360"/>
            <a:ext cx="10001250" cy="105727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4350" b="1">
                <a:solidFill>
                  <a:srgbClr val="102B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500" b="1" dirty="0">
                <a:solidFill>
                  <a:schemeClr val="tx2"/>
                </a:solidFill>
                <a:latin typeface="Bitstream Charter"/>
                <a:ea typeface="Bitstream Charter"/>
                <a:cs typeface="Bitstream Charter"/>
              </a:rPr>
              <a:t>Thank you</a:t>
            </a:r>
            <a:endParaRPr lang="en-US" sz="6500" b="1">
              <a:solidFill>
                <a:schemeClr val="tx2"/>
              </a:solidFill>
              <a:latin typeface="Bitstream Charter"/>
              <a:ea typeface="Bitstream Charter"/>
              <a:cs typeface="Bitstream Charter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7352D06-8F41-66E5-8569-9ECCA5B2B2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680" y="8694420"/>
            <a:ext cx="746760" cy="79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7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781</Words>
  <Application>Microsoft Office PowerPoint</Application>
  <PresentationFormat>Custom</PresentationFormat>
  <Paragraphs>215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ECR Conference</dc:title>
  <dc:creator>Anum Fatima</dc:creator>
  <cp:lastModifiedBy>Anum Fatima</cp:lastModifiedBy>
  <cp:revision>576</cp:revision>
  <dcterms:created xsi:type="dcterms:W3CDTF">2006-08-16T00:00:00Z</dcterms:created>
  <dcterms:modified xsi:type="dcterms:W3CDTF">2026-09-21T13:29:33Z</dcterms:modified>
  <dc:identifier>DAHUbafmzVQ</dc:identifier>
</cp:coreProperties>
</file>