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17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Arimo Bold" charset="1" panose="020B0704020202020204"/>
      <p:regular r:id="rId20"/>
    </p:embeddedFont>
    <p:embeddedFont>
      <p:font typeface="Arimo" charset="1" panose="020B0604020202020204"/>
      <p:regular r:id="rId21"/>
    </p:embeddedFont>
    <p:embeddedFont>
      <p:font typeface="Arial" charset="1" panose="020B0604020202020204"/>
      <p:regular r:id="rId22"/>
    </p:embeddedFont>
    <p:embeddedFont>
      <p:font typeface="Arial Bold" charset="1" panose="020B0704020202020204"/>
      <p:regular r:id="rId23"/>
    </p:embeddedFont>
    <p:embeddedFont>
      <p:font typeface="Play Bold" charset="1" panose="00000800000000000000"/>
      <p:regular r:id="rId26"/>
    </p:embeddedFont>
    <p:embeddedFont>
      <p:font typeface="Poppins" charset="1" panose="0000050000000000000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notesMasters/notesMaster1.xml" Type="http://schemas.openxmlformats.org/officeDocument/2006/relationships/notesMaster"/><Relationship Id="rId18" Target="theme/theme2.xml" Type="http://schemas.openxmlformats.org/officeDocument/2006/relationships/theme"/><Relationship Id="rId19" Target="notesSlides/notesSlide1.xml" Type="http://schemas.openxmlformats.org/officeDocument/2006/relationships/notesSlide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notesSlides/notesSlide2.xml" Type="http://schemas.openxmlformats.org/officeDocument/2006/relationships/notesSlide"/><Relationship Id="rId25" Target="notesSlides/notesSlide3.xml" Type="http://schemas.openxmlformats.org/officeDocument/2006/relationships/notesSlide"/><Relationship Id="rId26" Target="fonts/font26.fntdata" Type="http://schemas.openxmlformats.org/officeDocument/2006/relationships/font"/><Relationship Id="rId27" Target="notesSlides/notesSlide4.xml" Type="http://schemas.openxmlformats.org/officeDocument/2006/relationships/notesSlide"/><Relationship Id="rId28" Target="fonts/font28.fntdata" Type="http://schemas.openxmlformats.org/officeDocument/2006/relationships/font"/><Relationship Id="rId29" Target="notesSlides/notesSlide5.xml" Type="http://schemas.openxmlformats.org/officeDocument/2006/relationships/notesSlide"/><Relationship Id="rId3" Target="viewProps.xml" Type="http://schemas.openxmlformats.org/officeDocument/2006/relationships/viewProps"/><Relationship Id="rId30" Target="notesSlides/notesSlide6.xml" Type="http://schemas.openxmlformats.org/officeDocument/2006/relationships/notesSlide"/><Relationship Id="rId31" Target="notesSlides/notesSlide7.xml" Type="http://schemas.openxmlformats.org/officeDocument/2006/relationships/notesSlide"/><Relationship Id="rId32" Target="notesSlides/notesSlide8.xml" Type="http://schemas.openxmlformats.org/officeDocument/2006/relationships/notesSlide"/><Relationship Id="rId33" Target="notesSlides/notesSlide9.xml" Type="http://schemas.openxmlformats.org/officeDocument/2006/relationships/notesSlide"/><Relationship Id="rId34" Target="notesSlides/notesSlide10.xml" Type="http://schemas.openxmlformats.org/officeDocument/2006/relationships/notesSlide"/><Relationship Id="rId35" Target="notesSlides/notesSlide11.xml" Type="http://schemas.openxmlformats.org/officeDocument/2006/relationships/notes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Open with the core story, not the loss function. Emphasize that the work is about using language as a training signal for visual classification, and using taxonomy to target clinically confusable sibling conditions.</a:t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Explain the simple taxonomy tree. The point is not that hierarchy is new; the point is that the representation must encode both parent-level similarity and sibling-level separation.</a:t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This is the key motivation slide. Say: the training rule is not stupid; it optimizes the parent category. But the same optimization is insufficient for subclasses. This is what we call taxonomy collapse in the parent-supervised setting.</a:t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Use this slide to answer: How are we different from prior hierarchical methods, CBMs, medical VLMs, and prototype methods? We do not claim each ingredient is new. The contribution is the functional combination.</a:t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This is the contribution slide. Keep the explanation simple and categorical. These four pieces are the architecture of the idea; the first two are training, the last two are inference/deployment.</a:t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Walk through the training image. Stress that Qwen captions verbalize existing annotations; they do not invent new clinical labels. Then explain the three pair types and the weighting rule.</a:t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This slide should remove confusion about prototypes. A conventional network has output neurons tied to classes. Here the encoder makes an embedding, and the labelled caption gallery maps that embedding to class scores.</a:t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Make the deployment distinction clear: we are not claiming label-free transfer. The target gallery uses labelled target training captions, but there are no gradient updates to the encoders.</a:t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This is the only results slide, so be disciplined. Start with the ablation: 14.05 to 32.01 to 54.21. Then highlight two controls: CLIP linear probe and matched-gallery CLIP. End with the nuanced comparison against CBM/Swin-B.</a:t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This slide is useful if the session has questions. It shows that the paper has been refined carefully, not merely defended. Each reviewer concern led to a precise manuscript improvement or control.</a:t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End with the broad thesis. Do not get stuck in the implementation. The lasting contribution is that structured clinical language can be a training signal for visual representations, and taxonomy can direct local separation.</a:t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jpeg" Type="http://schemas.openxmlformats.org/officeDocument/2006/relationships/image"/><Relationship Id="rId5" Target="../media/image3.png" Type="http://schemas.openxmlformats.org/officeDocument/2006/relationships/image"/><Relationship Id="rId6" Target="../media/image4.jpeg" Type="http://schemas.openxmlformats.org/officeDocument/2006/relationships/image"/><Relationship Id="rId7" Target="../media/image5.png" Type="http://schemas.openxmlformats.org/officeDocument/2006/relationships/image"/><Relationship Id="rId8" Target="../media/image6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2.png" Type="http://schemas.openxmlformats.org/officeDocument/2006/relationships/image"/><Relationship Id="rId12" Target="../media/image13.svg" Type="http://schemas.openxmlformats.org/officeDocument/2006/relationships/image"/><Relationship Id="rId2" Target="../notesSlides/notesSlide2.xml" Type="http://schemas.openxmlformats.org/officeDocument/2006/relationships/notesSlide"/><Relationship Id="rId3" Target="../media/image1.png" Type="http://schemas.openxmlformats.org/officeDocument/2006/relationships/image"/><Relationship Id="rId4" Target="../media/image2.jpeg" Type="http://schemas.openxmlformats.org/officeDocument/2006/relationships/image"/><Relationship Id="rId5" Target="../media/image4.jpeg" Type="http://schemas.openxmlformats.org/officeDocument/2006/relationships/image"/><Relationship Id="rId6" Target="../media/image7.png" Type="http://schemas.openxmlformats.org/officeDocument/2006/relationships/image"/><Relationship Id="rId7" Target="../media/image8.png" Type="http://schemas.openxmlformats.org/officeDocument/2006/relationships/image"/><Relationship Id="rId8" Target="../media/image9.pn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1.png" Type="http://schemas.openxmlformats.org/officeDocument/2006/relationships/image"/><Relationship Id="rId4" Target="../media/image2.jpeg" Type="http://schemas.openxmlformats.org/officeDocument/2006/relationships/image"/><Relationship Id="rId5" Target="../media/image4.jpeg" Type="http://schemas.openxmlformats.org/officeDocument/2006/relationships/image"/><Relationship Id="rId6" Target="../media/image1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svg" Type="http://schemas.openxmlformats.org/officeDocument/2006/relationships/image"/><Relationship Id="rId11" Target="../media/image20.png" Type="http://schemas.openxmlformats.org/officeDocument/2006/relationships/image"/><Relationship Id="rId12" Target="../media/image21.svg" Type="http://schemas.openxmlformats.org/officeDocument/2006/relationships/image"/><Relationship Id="rId13" Target="../media/image22.png" Type="http://schemas.openxmlformats.org/officeDocument/2006/relationships/image"/><Relationship Id="rId14" Target="../media/image23.png" Type="http://schemas.openxmlformats.org/officeDocument/2006/relationships/image"/><Relationship Id="rId15" Target="../media/image24.svg" Type="http://schemas.openxmlformats.org/officeDocument/2006/relationships/image"/><Relationship Id="rId16" Target="../media/image25.png" Type="http://schemas.openxmlformats.org/officeDocument/2006/relationships/image"/><Relationship Id="rId17" Target="../media/image26.png" Type="http://schemas.openxmlformats.org/officeDocument/2006/relationships/image"/><Relationship Id="rId18" Target="../media/image27.svg" Type="http://schemas.openxmlformats.org/officeDocument/2006/relationships/image"/><Relationship Id="rId19" Target="../media/image28.png" Type="http://schemas.openxmlformats.org/officeDocument/2006/relationships/image"/><Relationship Id="rId2" Target="../notesSlides/notesSlide4.xml" Type="http://schemas.openxmlformats.org/officeDocument/2006/relationships/notesSlide"/><Relationship Id="rId20" Target="../media/image29.png" Type="http://schemas.openxmlformats.org/officeDocument/2006/relationships/image"/><Relationship Id="rId3" Target="../media/image1.png" Type="http://schemas.openxmlformats.org/officeDocument/2006/relationships/image"/><Relationship Id="rId4" Target="../media/image2.jpeg" Type="http://schemas.openxmlformats.org/officeDocument/2006/relationships/image"/><Relationship Id="rId5" Target="../media/image4.jpeg" Type="http://schemas.openxmlformats.org/officeDocument/2006/relationships/image"/><Relationship Id="rId6" Target="../media/image15.png" Type="http://schemas.openxmlformats.org/officeDocument/2006/relationships/image"/><Relationship Id="rId7" Target="../media/image16.png" Type="http://schemas.openxmlformats.org/officeDocument/2006/relationships/image"/><Relationship Id="rId8" Target="../media/image17.svg" Type="http://schemas.openxmlformats.org/officeDocument/2006/relationships/image"/><Relationship Id="rId9" Target="../media/image18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4.png" Type="http://schemas.openxmlformats.org/officeDocument/2006/relationships/image"/><Relationship Id="rId11" Target="../media/image35.svg" Type="http://schemas.openxmlformats.org/officeDocument/2006/relationships/image"/><Relationship Id="rId2" Target="../notesSlides/notesSlide5.xml" Type="http://schemas.openxmlformats.org/officeDocument/2006/relationships/notesSlide"/><Relationship Id="rId3" Target="../media/image1.png" Type="http://schemas.openxmlformats.org/officeDocument/2006/relationships/image"/><Relationship Id="rId4" Target="../media/image2.jpeg" Type="http://schemas.openxmlformats.org/officeDocument/2006/relationships/image"/><Relationship Id="rId5" Target="../media/image4.jpeg" Type="http://schemas.openxmlformats.org/officeDocument/2006/relationships/image"/><Relationship Id="rId6" Target="../media/image30.png" Type="http://schemas.openxmlformats.org/officeDocument/2006/relationships/image"/><Relationship Id="rId7" Target="../media/image31.png" Type="http://schemas.openxmlformats.org/officeDocument/2006/relationships/image"/><Relationship Id="rId8" Target="../media/image32.png" Type="http://schemas.openxmlformats.org/officeDocument/2006/relationships/image"/><Relationship Id="rId9" Target="../media/image3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0.png" Type="http://schemas.openxmlformats.org/officeDocument/2006/relationships/image"/><Relationship Id="rId11" Target="../media/image41.svg" Type="http://schemas.openxmlformats.org/officeDocument/2006/relationships/image"/><Relationship Id="rId2" Target="../notesSlides/notesSlide6.xml" Type="http://schemas.openxmlformats.org/officeDocument/2006/relationships/notesSlide"/><Relationship Id="rId3" Target="../media/image1.png" Type="http://schemas.openxmlformats.org/officeDocument/2006/relationships/image"/><Relationship Id="rId4" Target="../media/image2.jpeg" Type="http://schemas.openxmlformats.org/officeDocument/2006/relationships/image"/><Relationship Id="rId5" Target="../media/image4.jpeg" Type="http://schemas.openxmlformats.org/officeDocument/2006/relationships/image"/><Relationship Id="rId6" Target="../media/image36.png" Type="http://schemas.openxmlformats.org/officeDocument/2006/relationships/image"/><Relationship Id="rId7" Target="../media/image37.png" Type="http://schemas.openxmlformats.org/officeDocument/2006/relationships/image"/><Relationship Id="rId8" Target="../media/image38.svg" Type="http://schemas.openxmlformats.org/officeDocument/2006/relationships/image"/><Relationship Id="rId9" Target="../media/image39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6.png" Type="http://schemas.openxmlformats.org/officeDocument/2006/relationships/image"/><Relationship Id="rId11" Target="../media/image47.png" Type="http://schemas.openxmlformats.org/officeDocument/2006/relationships/image"/><Relationship Id="rId12" Target="../media/image48.png" Type="http://schemas.openxmlformats.org/officeDocument/2006/relationships/image"/><Relationship Id="rId2" Target="../notesSlides/notesSlide7.xml" Type="http://schemas.openxmlformats.org/officeDocument/2006/relationships/notesSlide"/><Relationship Id="rId3" Target="../media/image1.png" Type="http://schemas.openxmlformats.org/officeDocument/2006/relationships/image"/><Relationship Id="rId4" Target="../media/image2.jpeg" Type="http://schemas.openxmlformats.org/officeDocument/2006/relationships/image"/><Relationship Id="rId5" Target="../media/image4.jpeg" Type="http://schemas.openxmlformats.org/officeDocument/2006/relationships/image"/><Relationship Id="rId6" Target="../media/image42.png" Type="http://schemas.openxmlformats.org/officeDocument/2006/relationships/image"/><Relationship Id="rId7" Target="../media/image43.png" Type="http://schemas.openxmlformats.org/officeDocument/2006/relationships/image"/><Relationship Id="rId8" Target="../media/image44.png" Type="http://schemas.openxmlformats.org/officeDocument/2006/relationships/image"/><Relationship Id="rId9" Target="../media/image45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2.png" Type="http://schemas.openxmlformats.org/officeDocument/2006/relationships/image"/><Relationship Id="rId11" Target="../media/image52.png" Type="http://schemas.openxmlformats.org/officeDocument/2006/relationships/image"/><Relationship Id="rId2" Target="../notesSlides/notesSlide8.xml" Type="http://schemas.openxmlformats.org/officeDocument/2006/relationships/notesSlide"/><Relationship Id="rId3" Target="../media/image1.png" Type="http://schemas.openxmlformats.org/officeDocument/2006/relationships/image"/><Relationship Id="rId4" Target="../media/image2.jpeg" Type="http://schemas.openxmlformats.org/officeDocument/2006/relationships/image"/><Relationship Id="rId5" Target="../media/image4.jpeg" Type="http://schemas.openxmlformats.org/officeDocument/2006/relationships/image"/><Relationship Id="rId6" Target="../media/image49.png" Type="http://schemas.openxmlformats.org/officeDocument/2006/relationships/image"/><Relationship Id="rId7" Target="../media/image50.png" Type="http://schemas.openxmlformats.org/officeDocument/2006/relationships/image"/><Relationship Id="rId8" Target="../media/image51.svg" Type="http://schemas.openxmlformats.org/officeDocument/2006/relationships/image"/><Relationship Id="rId9" Target="../media/image43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7.png" Type="http://schemas.openxmlformats.org/officeDocument/2006/relationships/image"/><Relationship Id="rId2" Target="../notesSlides/notesSlide9.xml" Type="http://schemas.openxmlformats.org/officeDocument/2006/relationships/notesSlide"/><Relationship Id="rId3" Target="../media/image1.png" Type="http://schemas.openxmlformats.org/officeDocument/2006/relationships/image"/><Relationship Id="rId4" Target="../media/image2.jpeg" Type="http://schemas.openxmlformats.org/officeDocument/2006/relationships/image"/><Relationship Id="rId5" Target="../media/image4.jpeg" Type="http://schemas.openxmlformats.org/officeDocument/2006/relationships/image"/><Relationship Id="rId6" Target="../media/image53.png" Type="http://schemas.openxmlformats.org/officeDocument/2006/relationships/image"/><Relationship Id="rId7" Target="../media/image54.png" Type="http://schemas.openxmlformats.org/officeDocument/2006/relationships/image"/><Relationship Id="rId8" Target="../media/image55.png" Type="http://schemas.openxmlformats.org/officeDocument/2006/relationships/image"/><Relationship Id="rId9" Target="../media/image56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2.png" Type="http://schemas.openxmlformats.org/officeDocument/2006/relationships/image"/><Relationship Id="rId11" Target="../media/image63.png" Type="http://schemas.openxmlformats.org/officeDocument/2006/relationships/image"/><Relationship Id="rId2" Target="../notesSlides/notesSlide10.xml" Type="http://schemas.openxmlformats.org/officeDocument/2006/relationships/notesSlide"/><Relationship Id="rId3" Target="../media/image1.png" Type="http://schemas.openxmlformats.org/officeDocument/2006/relationships/image"/><Relationship Id="rId4" Target="../media/image2.jpeg" Type="http://schemas.openxmlformats.org/officeDocument/2006/relationships/image"/><Relationship Id="rId5" Target="../media/image4.jpeg" Type="http://schemas.openxmlformats.org/officeDocument/2006/relationships/image"/><Relationship Id="rId6" Target="../media/image58.png" Type="http://schemas.openxmlformats.org/officeDocument/2006/relationships/image"/><Relationship Id="rId7" Target="../media/image59.png" Type="http://schemas.openxmlformats.org/officeDocument/2006/relationships/image"/><Relationship Id="rId8" Target="../media/image60.png" Type="http://schemas.openxmlformats.org/officeDocument/2006/relationships/image"/><Relationship Id="rId9" Target="../media/image61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8.png" Type="http://schemas.openxmlformats.org/officeDocument/2006/relationships/image"/><Relationship Id="rId2" Target="../notesSlides/notesSlide11.xml" Type="http://schemas.openxmlformats.org/officeDocument/2006/relationships/notesSlide"/><Relationship Id="rId3" Target="../media/image1.png" Type="http://schemas.openxmlformats.org/officeDocument/2006/relationships/image"/><Relationship Id="rId4" Target="../media/image2.jpeg" Type="http://schemas.openxmlformats.org/officeDocument/2006/relationships/image"/><Relationship Id="rId5" Target="../media/image4.jpeg" Type="http://schemas.openxmlformats.org/officeDocument/2006/relationships/image"/><Relationship Id="rId6" Target="../media/image64.png" Type="http://schemas.openxmlformats.org/officeDocument/2006/relationships/image"/><Relationship Id="rId7" Target="../media/image65.png" Type="http://schemas.openxmlformats.org/officeDocument/2006/relationships/image"/><Relationship Id="rId8" Target="../media/image66.png" Type="http://schemas.openxmlformats.org/officeDocument/2006/relationships/image"/><Relationship Id="rId9" Target="../media/image6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376914" y="368069"/>
            <a:ext cx="858974" cy="962339"/>
            <a:chOff x="0" y="0"/>
            <a:chExt cx="1145299" cy="128311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45286" cy="1283081"/>
            </a:xfrm>
            <a:custGeom>
              <a:avLst/>
              <a:gdLst/>
              <a:ahLst/>
              <a:cxnLst/>
              <a:rect r="r" b="b" t="t" l="l"/>
              <a:pathLst>
                <a:path h="1283081" w="1145286">
                  <a:moveTo>
                    <a:pt x="0" y="0"/>
                  </a:moveTo>
                  <a:lnTo>
                    <a:pt x="1145286" y="0"/>
                  </a:lnTo>
                  <a:lnTo>
                    <a:pt x="1145286" y="1283081"/>
                  </a:lnTo>
                  <a:lnTo>
                    <a:pt x="0" y="12830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" b="-4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7325632" y="394473"/>
            <a:ext cx="962368" cy="962368"/>
            <a:chOff x="0" y="0"/>
            <a:chExt cx="1283157" cy="128315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83208" cy="1283208"/>
            </a:xfrm>
            <a:custGeom>
              <a:avLst/>
              <a:gdLst/>
              <a:ahLst/>
              <a:cxnLst/>
              <a:rect r="r" b="b" t="t" l="l"/>
              <a:pathLst>
                <a:path h="1283208" w="1283208">
                  <a:moveTo>
                    <a:pt x="0" y="0"/>
                  </a:moveTo>
                  <a:lnTo>
                    <a:pt x="1283208" y="0"/>
                  </a:lnTo>
                  <a:lnTo>
                    <a:pt x="1283208" y="1283208"/>
                  </a:lnTo>
                  <a:lnTo>
                    <a:pt x="0" y="12832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3" b="3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7431580" y="2855242"/>
            <a:ext cx="9894053" cy="5571400"/>
            <a:chOff x="0" y="0"/>
            <a:chExt cx="24417909" cy="1374987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4417910" cy="13749910"/>
            </a:xfrm>
            <a:custGeom>
              <a:avLst/>
              <a:gdLst/>
              <a:ahLst/>
              <a:cxnLst/>
              <a:rect r="r" b="b" t="t" l="l"/>
              <a:pathLst>
                <a:path h="13749910" w="24417910">
                  <a:moveTo>
                    <a:pt x="0" y="0"/>
                  </a:moveTo>
                  <a:lnTo>
                    <a:pt x="24417910" y="0"/>
                  </a:lnTo>
                  <a:lnTo>
                    <a:pt x="24417910" y="13749910"/>
                  </a:lnTo>
                  <a:lnTo>
                    <a:pt x="0" y="13749910"/>
                  </a:lnTo>
                  <a:close/>
                </a:path>
              </a:pathLst>
            </a:custGeom>
            <a:blipFill>
              <a:blip r:embed="rId5"/>
              <a:stretch>
                <a:fillRect l="-54" t="0" r="-54" b="0"/>
              </a:stretch>
            </a:blipFill>
            <a:ln w="25400" cap="sq">
              <a:solidFill>
                <a:srgbClr val="F8FAFC"/>
              </a:solidFill>
              <a:prstDash val="solid"/>
              <a:miter/>
            </a:ln>
          </p:spPr>
        </p:sp>
      </p:grpSp>
      <p:grpSp>
        <p:nvGrpSpPr>
          <p:cNvPr name="Group 8" id="8"/>
          <p:cNvGrpSpPr/>
          <p:nvPr/>
        </p:nvGrpSpPr>
        <p:grpSpPr>
          <a:xfrm rot="0">
            <a:off x="-12697" y="-12697"/>
            <a:ext cx="18313432" cy="272291"/>
            <a:chOff x="0" y="0"/>
            <a:chExt cx="24417909" cy="36305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4417910" cy="363093"/>
            </a:xfrm>
            <a:custGeom>
              <a:avLst/>
              <a:gdLst/>
              <a:ahLst/>
              <a:cxnLst/>
              <a:rect r="r" b="b" t="t" l="l"/>
              <a:pathLst>
                <a:path h="363093" w="24417910">
                  <a:moveTo>
                    <a:pt x="0" y="0"/>
                  </a:moveTo>
                  <a:lnTo>
                    <a:pt x="24417910" y="0"/>
                  </a:lnTo>
                  <a:lnTo>
                    <a:pt x="24417910" y="363093"/>
                  </a:lnTo>
                  <a:lnTo>
                    <a:pt x="0" y="363093"/>
                  </a:lnTo>
                  <a:close/>
                </a:path>
              </a:pathLst>
            </a:custGeom>
            <a:solidFill>
              <a:srgbClr val="1E2A5A"/>
            </a:solidFill>
            <a:ln w="25400" cap="sq">
              <a:solidFill>
                <a:srgbClr val="1E2A5A"/>
              </a:solidFill>
              <a:prstDash val="solid"/>
              <a:miter/>
            </a:ln>
          </p:spPr>
        </p:sp>
      </p:grpSp>
      <p:grpSp>
        <p:nvGrpSpPr>
          <p:cNvPr name="Group 10" id="10"/>
          <p:cNvGrpSpPr/>
          <p:nvPr/>
        </p:nvGrpSpPr>
        <p:grpSpPr>
          <a:xfrm rot="0">
            <a:off x="377983" y="3356011"/>
            <a:ext cx="6881335" cy="5959611"/>
            <a:chOff x="0" y="0"/>
            <a:chExt cx="9175113" cy="794614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9175117" cy="7946148"/>
            </a:xfrm>
            <a:custGeom>
              <a:avLst/>
              <a:gdLst/>
              <a:ahLst/>
              <a:cxnLst/>
              <a:rect r="r" b="b" t="t" l="l"/>
              <a:pathLst>
                <a:path h="7946148" w="9175117">
                  <a:moveTo>
                    <a:pt x="0" y="0"/>
                  </a:moveTo>
                  <a:lnTo>
                    <a:pt x="9175117" y="0"/>
                  </a:lnTo>
                  <a:lnTo>
                    <a:pt x="9175117" y="7946148"/>
                  </a:lnTo>
                  <a:lnTo>
                    <a:pt x="0" y="7946148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0" t="-16305" r="-41522" b="52624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28575"/>
              <a:ext cx="9175113" cy="797472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959"/>
                </a:lnSpc>
              </a:pPr>
              <a:r>
                <a:rPr lang="en-US" b="true" sz="5799">
                  <a:solidFill>
                    <a:srgbClr val="1E2A5A"/>
                  </a:solidFill>
                  <a:latin typeface="Arimo Bold"/>
                  <a:ea typeface="Arimo Bold"/>
                  <a:cs typeface="Arimo Bold"/>
                  <a:sym typeface="Arimo Bold"/>
                </a:rPr>
                <a:t>Taxonomy-Guided Language Supervision</a:t>
              </a:r>
            </a:p>
            <a:p>
              <a:pPr algn="l">
                <a:lnSpc>
                  <a:spcPts val="5040"/>
                </a:lnSpc>
              </a:pPr>
              <a:r>
                <a:rPr lang="en-US" sz="4200">
                  <a:solidFill>
                    <a:srgbClr val="64748B"/>
                  </a:solidFill>
                  <a:latin typeface="Arimo"/>
                  <a:ea typeface="Arimo"/>
                  <a:cs typeface="Arimo"/>
                  <a:sym typeface="Arimo"/>
                </a:rPr>
                <a:t>for Hierarchical Skin Disease Classification</a:t>
              </a:r>
            </a:p>
            <a:p>
              <a:pPr algn="l">
                <a:lnSpc>
                  <a:spcPts val="6959"/>
                </a:lnSpc>
              </a:pPr>
            </a:p>
            <a:p>
              <a:pPr algn="l">
                <a:lnSpc>
                  <a:spcPts val="69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230962" y="461096"/>
            <a:ext cx="9052798" cy="414561"/>
            <a:chOff x="0" y="0"/>
            <a:chExt cx="12070398" cy="552748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2070403" cy="552748"/>
            </a:xfrm>
            <a:custGeom>
              <a:avLst/>
              <a:gdLst/>
              <a:ahLst/>
              <a:cxnLst/>
              <a:rect r="r" b="b" t="t" l="l"/>
              <a:pathLst>
                <a:path h="552748" w="12070403">
                  <a:moveTo>
                    <a:pt x="0" y="0"/>
                  </a:moveTo>
                  <a:lnTo>
                    <a:pt x="12070403" y="0"/>
                  </a:lnTo>
                  <a:lnTo>
                    <a:pt x="12070403" y="552748"/>
                  </a:lnTo>
                  <a:lnTo>
                    <a:pt x="0" y="552748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0" t="-379176" r="0" b="-371816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9525"/>
              <a:ext cx="12070398" cy="56227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64748B"/>
                  </a:solidFill>
                  <a:latin typeface="Arial"/>
                  <a:ea typeface="Arial"/>
                  <a:cs typeface="Arial"/>
                  <a:sym typeface="Arial"/>
                </a:rPr>
                <a:t>MICCAI ISIC Skin Image Analysis Workshop 2026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91202" y="1461616"/>
            <a:ext cx="18039998" cy="1119135"/>
            <a:chOff x="0" y="0"/>
            <a:chExt cx="24053330" cy="149218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4053457" cy="1492218"/>
            </a:xfrm>
            <a:custGeom>
              <a:avLst/>
              <a:gdLst/>
              <a:ahLst/>
              <a:cxnLst/>
              <a:rect r="r" b="b" t="t" l="l"/>
              <a:pathLst>
                <a:path h="1492218" w="24053457">
                  <a:moveTo>
                    <a:pt x="0" y="248738"/>
                  </a:moveTo>
                  <a:cubicBezTo>
                    <a:pt x="0" y="111383"/>
                    <a:pt x="411668" y="0"/>
                    <a:pt x="919326" y="0"/>
                  </a:cubicBezTo>
                  <a:lnTo>
                    <a:pt x="23134282" y="0"/>
                  </a:lnTo>
                  <a:cubicBezTo>
                    <a:pt x="23641941" y="0"/>
                    <a:pt x="24053457" y="111383"/>
                    <a:pt x="24053457" y="248738"/>
                  </a:cubicBezTo>
                  <a:lnTo>
                    <a:pt x="24053457" y="1243464"/>
                  </a:lnTo>
                  <a:cubicBezTo>
                    <a:pt x="24053457" y="1380819"/>
                    <a:pt x="23641941" y="1492218"/>
                    <a:pt x="23134282" y="1492218"/>
                  </a:cubicBezTo>
                  <a:lnTo>
                    <a:pt x="919326" y="1492218"/>
                  </a:lnTo>
                  <a:cubicBezTo>
                    <a:pt x="411668" y="1492218"/>
                    <a:pt x="0" y="1380819"/>
                    <a:pt x="0" y="1243464"/>
                  </a:cubicBezTo>
                  <a:close/>
                </a:path>
              </a:pathLst>
            </a:custGeom>
            <a:solidFill>
              <a:srgbClr val="F1EDFF"/>
            </a:solidFill>
            <a:ln w="25400" cap="sq">
              <a:solidFill>
                <a:srgbClr val="DDD6FE"/>
              </a:solidFill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9525"/>
              <a:ext cx="24053330" cy="15017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2880"/>
                </a:lnSpc>
              </a:pPr>
              <a:r>
                <a:rPr lang="en-US" sz="2400">
                  <a:solidFill>
                    <a:srgbClr val="1E2A5A"/>
                  </a:solidFill>
                  <a:latin typeface="Arial"/>
                  <a:ea typeface="Arial"/>
                  <a:cs typeface="Arial"/>
                  <a:sym typeface="Arial"/>
                </a:rPr>
                <a:t>             </a:t>
              </a:r>
              <a:r>
                <a:rPr lang="en-US" sz="2400">
                  <a:solidFill>
                    <a:srgbClr val="1E2A5A"/>
                  </a:solidFill>
                  <a:latin typeface="Arial"/>
                  <a:ea typeface="Arial"/>
                  <a:cs typeface="Arial"/>
                  <a:sym typeface="Arial"/>
                </a:rPr>
                <a:t>Language tells the representation </a:t>
              </a:r>
              <a:r>
                <a:rPr lang="en-US" b="true" sz="2400">
                  <a:solidFill>
                    <a:srgbClr val="4D3C78"/>
                  </a:solidFill>
                  <a:latin typeface="Arial Bold"/>
                  <a:ea typeface="Arial Bold"/>
                  <a:cs typeface="Arial Bold"/>
                  <a:sym typeface="Arial Bold"/>
                </a:rPr>
                <a:t>what clinical evidence to retain</a:t>
              </a:r>
              <a:r>
                <a:rPr lang="en-US" sz="2400">
                  <a:solidFill>
                    <a:srgbClr val="1E2A5A"/>
                  </a:solidFill>
                  <a:latin typeface="Arial"/>
                  <a:ea typeface="Arial"/>
                  <a:cs typeface="Arial"/>
                  <a:sym typeface="Arial"/>
                </a:rPr>
                <a:t>; taxonomy tells it which </a:t>
              </a:r>
              <a:r>
                <a:rPr lang="en-US" b="true" sz="2400">
                  <a:solidFill>
                    <a:srgbClr val="2E7D3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sibling diagnoses to separate</a:t>
              </a:r>
              <a:r>
                <a:rPr lang="en-US" sz="2400">
                  <a:solidFill>
                    <a:srgbClr val="1E2A5A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7214037" y="9765792"/>
            <a:ext cx="411490" cy="274320"/>
            <a:chOff x="0" y="0"/>
            <a:chExt cx="548653" cy="36576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548653" cy="365760"/>
            </a:xfrm>
            <a:custGeom>
              <a:avLst/>
              <a:gdLst/>
              <a:ahLst/>
              <a:cxnLst/>
              <a:rect r="r" b="b" t="t" l="l"/>
              <a:pathLst>
                <a:path h="365760" w="548653">
                  <a:moveTo>
                    <a:pt x="0" y="0"/>
                  </a:moveTo>
                  <a:lnTo>
                    <a:pt x="548653" y="0"/>
                  </a:lnTo>
                  <a:lnTo>
                    <a:pt x="548653" y="365760"/>
                  </a:lnTo>
                  <a:lnTo>
                    <a:pt x="0" y="365760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-35533" t="0" r="-35533" b="0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19050"/>
              <a:ext cx="548653" cy="3848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94A3B8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377983" y="1583910"/>
            <a:ext cx="839564" cy="874546"/>
          </a:xfrm>
          <a:custGeom>
            <a:avLst/>
            <a:gdLst/>
            <a:ahLst/>
            <a:cxnLst/>
            <a:rect r="r" b="b" t="t" l="l"/>
            <a:pathLst>
              <a:path h="874546" w="839564">
                <a:moveTo>
                  <a:pt x="0" y="0"/>
                </a:moveTo>
                <a:lnTo>
                  <a:pt x="839564" y="0"/>
                </a:lnTo>
                <a:lnTo>
                  <a:pt x="839564" y="874546"/>
                </a:lnTo>
                <a:lnTo>
                  <a:pt x="0" y="87454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230962" y="8691609"/>
            <a:ext cx="9343311" cy="1724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80"/>
              </a:lnSpc>
              <a:spcBef>
                <a:spcPct val="0"/>
              </a:spcBef>
            </a:pPr>
            <a:r>
              <a:rPr lang="en-US" sz="1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Anjali Deepu¹ and Swarnava Dey² ³</a:t>
            </a:r>
          </a:p>
          <a:p>
            <a:pPr algn="l">
              <a:lnSpc>
                <a:spcPts val="2280"/>
              </a:lnSpc>
              <a:spcBef>
                <a:spcPct val="0"/>
              </a:spcBef>
            </a:pPr>
          </a:p>
          <a:p>
            <a:pPr algn="l">
              <a:lnSpc>
                <a:spcPts val="2280"/>
              </a:lnSpc>
              <a:spcBef>
                <a:spcPct val="0"/>
              </a:spcBef>
            </a:pPr>
            <a:r>
              <a:rPr lang="en-US" sz="1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Ocean Engineering and Naval Architecture, Indian Institute of Technology Kharagpur </a:t>
            </a:r>
          </a:p>
          <a:p>
            <a:pPr algn="l">
              <a:lnSpc>
                <a:spcPts val="2280"/>
              </a:lnSpc>
              <a:spcBef>
                <a:spcPct val="0"/>
              </a:spcBef>
            </a:pPr>
            <a:r>
              <a:rPr lang="en-US" sz="1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Department of Artificial Intelligence, Indian Institute of Technology Kharagpur </a:t>
            </a:r>
          </a:p>
          <a:p>
            <a:pPr algn="l">
              <a:lnSpc>
                <a:spcPts val="2280"/>
              </a:lnSpc>
              <a:spcBef>
                <a:spcPct val="0"/>
              </a:spcBef>
            </a:pPr>
            <a:r>
              <a:rPr lang="en-US" sz="1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TCS Research, Tata Consultancy Services Limited </a:t>
            </a:r>
          </a:p>
          <a:p>
            <a:pPr algn="l">
              <a:lnSpc>
                <a:spcPts val="228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376914" y="40529"/>
            <a:ext cx="858974" cy="962339"/>
            <a:chOff x="0" y="0"/>
            <a:chExt cx="1145299" cy="128311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45286" cy="1283081"/>
            </a:xfrm>
            <a:custGeom>
              <a:avLst/>
              <a:gdLst/>
              <a:ahLst/>
              <a:cxnLst/>
              <a:rect r="r" b="b" t="t" l="l"/>
              <a:pathLst>
                <a:path h="1283081" w="1145286">
                  <a:moveTo>
                    <a:pt x="0" y="0"/>
                  </a:moveTo>
                  <a:lnTo>
                    <a:pt x="1145286" y="0"/>
                  </a:lnTo>
                  <a:lnTo>
                    <a:pt x="1145286" y="1283081"/>
                  </a:lnTo>
                  <a:lnTo>
                    <a:pt x="0" y="12830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" b="-4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7325632" y="66932"/>
            <a:ext cx="962368" cy="962368"/>
            <a:chOff x="0" y="0"/>
            <a:chExt cx="1283157" cy="128315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83208" cy="1283208"/>
            </a:xfrm>
            <a:custGeom>
              <a:avLst/>
              <a:gdLst/>
              <a:ahLst/>
              <a:cxnLst/>
              <a:rect r="r" b="b" t="t" l="l"/>
              <a:pathLst>
                <a:path h="1283208" w="1283208">
                  <a:moveTo>
                    <a:pt x="0" y="0"/>
                  </a:moveTo>
                  <a:lnTo>
                    <a:pt x="1283208" y="0"/>
                  </a:lnTo>
                  <a:lnTo>
                    <a:pt x="1283208" y="1283208"/>
                  </a:lnTo>
                  <a:lnTo>
                    <a:pt x="0" y="12832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3" b="3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754399" y="301667"/>
            <a:ext cx="16733968" cy="808186"/>
            <a:chOff x="0" y="0"/>
            <a:chExt cx="22311957" cy="107758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311954" cy="1077582"/>
            </a:xfrm>
            <a:custGeom>
              <a:avLst/>
              <a:gdLst/>
              <a:ahLst/>
              <a:cxnLst/>
              <a:rect r="r" b="b" t="t" l="l"/>
              <a:pathLst>
                <a:path h="1077582" w="22311954">
                  <a:moveTo>
                    <a:pt x="0" y="0"/>
                  </a:moveTo>
                  <a:lnTo>
                    <a:pt x="22311954" y="0"/>
                  </a:lnTo>
                  <a:lnTo>
                    <a:pt x="22311954" y="1077582"/>
                  </a:lnTo>
                  <a:lnTo>
                    <a:pt x="0" y="107758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365263" r="0" b="-341634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22311957" cy="108710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799"/>
                </a:lnSpc>
              </a:pPr>
              <a:r>
                <a:rPr lang="en-US" b="true" sz="3999">
                  <a:solidFill>
                    <a:srgbClr val="1E2A5A"/>
                  </a:solidFill>
                  <a:latin typeface="Arimo Bold"/>
                  <a:ea typeface="Arimo Bold"/>
                  <a:cs typeface="Arimo Bold"/>
                  <a:sym typeface="Arimo Bold"/>
                </a:rPr>
                <a:t>Why hierarchy matters in dermatology 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795547" y="1138428"/>
            <a:ext cx="16596798" cy="480060"/>
            <a:chOff x="0" y="0"/>
            <a:chExt cx="22129064" cy="64008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2129069" cy="640080"/>
            </a:xfrm>
            <a:custGeom>
              <a:avLst/>
              <a:gdLst/>
              <a:ahLst/>
              <a:cxnLst/>
              <a:rect r="r" b="b" t="t" l="l"/>
              <a:pathLst>
                <a:path h="640080" w="22129069">
                  <a:moveTo>
                    <a:pt x="0" y="0"/>
                  </a:moveTo>
                  <a:lnTo>
                    <a:pt x="22129069" y="0"/>
                  </a:lnTo>
                  <a:lnTo>
                    <a:pt x="22129069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623643" r="0" b="-623643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19050"/>
              <a:ext cx="22129064" cy="6591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64748B"/>
                  </a:solidFill>
                  <a:latin typeface="Arial"/>
                  <a:ea typeface="Arial"/>
                  <a:cs typeface="Arial"/>
                  <a:sym typeface="Arial"/>
                </a:rPr>
                <a:t>A useful representation must preserve both shared disease-family structure and fine -grained subclass evidence 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>
            <a:off x="741702" y="1605764"/>
            <a:ext cx="16759371" cy="25448"/>
          </a:xfrm>
          <a:prstGeom prst="line">
            <a:avLst/>
          </a:prstGeom>
          <a:ln cap="rnd" w="9525">
            <a:solidFill>
              <a:srgbClr val="4C6483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3" id="13"/>
          <p:cNvGrpSpPr/>
          <p:nvPr/>
        </p:nvGrpSpPr>
        <p:grpSpPr>
          <a:xfrm rot="0">
            <a:off x="234890" y="4790285"/>
            <a:ext cx="3488005" cy="1445853"/>
            <a:chOff x="0" y="0"/>
            <a:chExt cx="4728100" cy="1959899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728035" cy="1959775"/>
            </a:xfrm>
            <a:custGeom>
              <a:avLst/>
              <a:gdLst/>
              <a:ahLst/>
              <a:cxnLst/>
              <a:rect r="r" b="b" t="t" l="l"/>
              <a:pathLst>
                <a:path h="1959775" w="4728035">
                  <a:moveTo>
                    <a:pt x="0" y="326570"/>
                  </a:moveTo>
                  <a:cubicBezTo>
                    <a:pt x="0" y="146284"/>
                    <a:pt x="134357" y="0"/>
                    <a:pt x="299945" y="0"/>
                  </a:cubicBezTo>
                  <a:lnTo>
                    <a:pt x="4428090" y="0"/>
                  </a:lnTo>
                  <a:cubicBezTo>
                    <a:pt x="4593841" y="0"/>
                    <a:pt x="4728035" y="146284"/>
                    <a:pt x="4728035" y="326570"/>
                  </a:cubicBezTo>
                  <a:lnTo>
                    <a:pt x="4728035" y="1633205"/>
                  </a:lnTo>
                  <a:cubicBezTo>
                    <a:pt x="4728035" y="1813669"/>
                    <a:pt x="4593678" y="1959775"/>
                    <a:pt x="4428090" y="1959775"/>
                  </a:cubicBezTo>
                  <a:lnTo>
                    <a:pt x="299945" y="1959775"/>
                  </a:lnTo>
                  <a:cubicBezTo>
                    <a:pt x="134357" y="1959937"/>
                    <a:pt x="0" y="1813669"/>
                    <a:pt x="0" y="1633205"/>
                  </a:cubicBezTo>
                  <a:close/>
                </a:path>
              </a:pathLst>
            </a:custGeom>
            <a:solidFill>
              <a:srgbClr val="FFF4E5"/>
            </a:solidFill>
            <a:ln w="25400" cap="sq">
              <a:solidFill>
                <a:srgbClr val="F4B183"/>
              </a:solidFill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19050"/>
              <a:ext cx="4728100" cy="197894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  <a:r>
                <a:rPr lang="en-US" b="true" sz="2799">
                  <a:solidFill>
                    <a:srgbClr val="C05621"/>
                  </a:solidFill>
                  <a:latin typeface="Arial Bold"/>
                  <a:ea typeface="Arial Bold"/>
                  <a:cs typeface="Arial Bold"/>
                  <a:sym typeface="Arial Bold"/>
                </a:rPr>
                <a:t>Inflammatory</a:t>
              </a:r>
            </a:p>
            <a:p>
              <a:pPr algn="ctr">
                <a:lnSpc>
                  <a:spcPts val="3359"/>
                </a:lnSpc>
              </a:pPr>
              <a:r>
                <a:rPr lang="en-US" b="true" sz="2799">
                  <a:solidFill>
                    <a:srgbClr val="C05621"/>
                  </a:solidFill>
                  <a:latin typeface="Arial Bold"/>
                  <a:ea typeface="Arial Bold"/>
                  <a:cs typeface="Arial Bold"/>
                  <a:sym typeface="Arial Bold"/>
                </a:rPr>
                <a:t>(parent)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4630728" y="5408081"/>
            <a:ext cx="3284527" cy="2591591"/>
            <a:chOff x="0" y="0"/>
            <a:chExt cx="4452278" cy="3512983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452224" cy="3512745"/>
            </a:xfrm>
            <a:custGeom>
              <a:avLst/>
              <a:gdLst/>
              <a:ahLst/>
              <a:cxnLst/>
              <a:rect r="r" b="b" t="t" l="l"/>
              <a:pathLst>
                <a:path h="3512745" w="4452224">
                  <a:moveTo>
                    <a:pt x="0" y="585344"/>
                  </a:moveTo>
                  <a:cubicBezTo>
                    <a:pt x="0" y="262115"/>
                    <a:pt x="138890" y="0"/>
                    <a:pt x="310164" y="0"/>
                  </a:cubicBezTo>
                  <a:lnTo>
                    <a:pt x="4142060" y="0"/>
                  </a:lnTo>
                  <a:cubicBezTo>
                    <a:pt x="4313334" y="0"/>
                    <a:pt x="4452224" y="262115"/>
                    <a:pt x="4452224" y="585344"/>
                  </a:cubicBezTo>
                  <a:lnTo>
                    <a:pt x="4452224" y="2927401"/>
                  </a:lnTo>
                  <a:cubicBezTo>
                    <a:pt x="4452224" y="3250630"/>
                    <a:pt x="4313334" y="3512745"/>
                    <a:pt x="4142060" y="3512745"/>
                  </a:cubicBezTo>
                  <a:lnTo>
                    <a:pt x="310164" y="3512745"/>
                  </a:lnTo>
                  <a:cubicBezTo>
                    <a:pt x="138890" y="3513021"/>
                    <a:pt x="0" y="3250970"/>
                    <a:pt x="0" y="2927401"/>
                  </a:cubicBezTo>
                  <a:close/>
                </a:path>
              </a:pathLst>
            </a:custGeom>
            <a:solidFill>
              <a:srgbClr val="DBEAFE"/>
            </a:solidFill>
            <a:ln w="25400" cap="sq">
              <a:solidFill>
                <a:srgbClr val="93C5FD"/>
              </a:solidFill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9525"/>
              <a:ext cx="4452278" cy="35225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79"/>
                </a:lnSpc>
              </a:pPr>
            </a:p>
          </p:txBody>
        </p:sp>
      </p:grpSp>
      <p:sp>
        <p:nvSpPr>
          <p:cNvPr name="AutoShape 19" id="19"/>
          <p:cNvSpPr/>
          <p:nvPr/>
        </p:nvSpPr>
        <p:spPr>
          <a:xfrm>
            <a:off x="3795164" y="5620476"/>
            <a:ext cx="835564" cy="1083401"/>
          </a:xfrm>
          <a:prstGeom prst="line">
            <a:avLst/>
          </a:prstGeom>
          <a:ln cap="rnd" w="19050">
            <a:solidFill>
              <a:srgbClr val="64748B"/>
            </a:solidFill>
            <a:prstDash val="solid"/>
            <a:headEnd type="none" len="sm" w="sm"/>
            <a:tailEnd type="triangle" len="med" w="lg"/>
          </a:ln>
        </p:spPr>
      </p:sp>
      <p:grpSp>
        <p:nvGrpSpPr>
          <p:cNvPr name="Group 20" id="20"/>
          <p:cNvGrpSpPr/>
          <p:nvPr/>
        </p:nvGrpSpPr>
        <p:grpSpPr>
          <a:xfrm rot="0">
            <a:off x="754399" y="9806940"/>
            <a:ext cx="11796074" cy="246888"/>
            <a:chOff x="0" y="0"/>
            <a:chExt cx="15728099" cy="329184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5728099" cy="329184"/>
            </a:xfrm>
            <a:custGeom>
              <a:avLst/>
              <a:gdLst/>
              <a:ahLst/>
              <a:cxnLst/>
              <a:rect r="r" b="b" t="t" l="l"/>
              <a:pathLst>
                <a:path h="329184" w="15728099">
                  <a:moveTo>
                    <a:pt x="0" y="0"/>
                  </a:moveTo>
                  <a:lnTo>
                    <a:pt x="15728099" y="0"/>
                  </a:lnTo>
                  <a:lnTo>
                    <a:pt x="15728099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880976" r="0" b="-880976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19050"/>
              <a:ext cx="15728099" cy="34823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439"/>
                </a:lnSpc>
              </a:pPr>
              <a:r>
                <a:rPr lang="en-US" sz="1200">
                  <a:solidFill>
                    <a:srgbClr val="94A3B8"/>
                  </a:solidFill>
                  <a:latin typeface="Arial"/>
                  <a:ea typeface="Arial"/>
                  <a:cs typeface="Arial"/>
                  <a:sym typeface="Arial"/>
                </a:rPr>
                <a:t>Taxonomy-guided language supervision for hierarchical skin disease classification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7214037" y="9765792"/>
            <a:ext cx="411490" cy="274320"/>
            <a:chOff x="0" y="0"/>
            <a:chExt cx="548653" cy="36576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548653" cy="365760"/>
            </a:xfrm>
            <a:custGeom>
              <a:avLst/>
              <a:gdLst/>
              <a:ahLst/>
              <a:cxnLst/>
              <a:rect r="r" b="b" t="t" l="l"/>
              <a:pathLst>
                <a:path h="365760" w="548653">
                  <a:moveTo>
                    <a:pt x="0" y="0"/>
                  </a:moveTo>
                  <a:lnTo>
                    <a:pt x="548653" y="0"/>
                  </a:lnTo>
                  <a:lnTo>
                    <a:pt x="548653" y="365760"/>
                  </a:lnTo>
                  <a:lnTo>
                    <a:pt x="0" y="36576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35533" t="0" r="-35533" b="0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19050"/>
              <a:ext cx="548653" cy="3848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94A3B8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4630728" y="2479727"/>
            <a:ext cx="3284527" cy="2563992"/>
            <a:chOff x="0" y="0"/>
            <a:chExt cx="879462" cy="686533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879462" cy="686533"/>
            </a:xfrm>
            <a:custGeom>
              <a:avLst/>
              <a:gdLst/>
              <a:ahLst/>
              <a:cxnLst/>
              <a:rect r="r" b="b" t="t" l="l"/>
              <a:pathLst>
                <a:path h="686533" w="879462">
                  <a:moveTo>
                    <a:pt x="120212" y="0"/>
                  </a:moveTo>
                  <a:lnTo>
                    <a:pt x="759251" y="0"/>
                  </a:lnTo>
                  <a:cubicBezTo>
                    <a:pt x="791133" y="0"/>
                    <a:pt x="821709" y="12665"/>
                    <a:pt x="844253" y="35209"/>
                  </a:cubicBezTo>
                  <a:cubicBezTo>
                    <a:pt x="866797" y="57753"/>
                    <a:pt x="879462" y="88329"/>
                    <a:pt x="879462" y="120212"/>
                  </a:cubicBezTo>
                  <a:lnTo>
                    <a:pt x="879462" y="566321"/>
                  </a:lnTo>
                  <a:cubicBezTo>
                    <a:pt x="879462" y="632712"/>
                    <a:pt x="825642" y="686533"/>
                    <a:pt x="759251" y="686533"/>
                  </a:cubicBezTo>
                  <a:lnTo>
                    <a:pt x="120212" y="686533"/>
                  </a:lnTo>
                  <a:cubicBezTo>
                    <a:pt x="88329" y="686533"/>
                    <a:pt x="57753" y="673867"/>
                    <a:pt x="35209" y="651323"/>
                  </a:cubicBezTo>
                  <a:cubicBezTo>
                    <a:pt x="12665" y="628779"/>
                    <a:pt x="0" y="598203"/>
                    <a:pt x="0" y="566321"/>
                  </a:cubicBezTo>
                  <a:lnTo>
                    <a:pt x="0" y="120212"/>
                  </a:lnTo>
                  <a:cubicBezTo>
                    <a:pt x="0" y="88329"/>
                    <a:pt x="12665" y="57753"/>
                    <a:pt x="35209" y="35209"/>
                  </a:cubicBezTo>
                  <a:cubicBezTo>
                    <a:pt x="57753" y="12665"/>
                    <a:pt x="88329" y="0"/>
                    <a:pt x="120212" y="0"/>
                  </a:cubicBezTo>
                  <a:close/>
                </a:path>
              </a:pathLst>
            </a:custGeom>
            <a:solidFill>
              <a:srgbClr val="EECDCD"/>
            </a:solidFill>
            <a:ln w="38100" cap="rnd">
              <a:solidFill>
                <a:srgbClr val="B7949B"/>
              </a:solidFill>
              <a:prstDash val="solid"/>
              <a:round/>
            </a:ln>
          </p:spPr>
        </p:sp>
        <p:sp>
          <p:nvSpPr>
            <p:cNvPr name="TextBox 28" id="28"/>
            <p:cNvSpPr txBox="true"/>
            <p:nvPr/>
          </p:nvSpPr>
          <p:spPr>
            <a:xfrm>
              <a:off x="0" y="-19050"/>
              <a:ext cx="879462" cy="7055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29" id="29"/>
          <p:cNvGrpSpPr>
            <a:grpSpLocks noChangeAspect="true"/>
          </p:cNvGrpSpPr>
          <p:nvPr/>
        </p:nvGrpSpPr>
        <p:grpSpPr>
          <a:xfrm rot="0">
            <a:off x="5584993" y="2541222"/>
            <a:ext cx="1375996" cy="1395610"/>
            <a:chOff x="0" y="0"/>
            <a:chExt cx="11582400" cy="117475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123136" y="244952"/>
              <a:ext cx="11306283" cy="11266943"/>
            </a:xfrm>
            <a:custGeom>
              <a:avLst/>
              <a:gdLst/>
              <a:ahLst/>
              <a:cxnLst/>
              <a:rect r="r" b="b" t="t" l="l"/>
              <a:pathLst>
                <a:path h="11266943" w="11306283">
                  <a:moveTo>
                    <a:pt x="5653142" y="56"/>
                  </a:moveTo>
                  <a:cubicBezTo>
                    <a:pt x="3636485" y="-8971"/>
                    <a:pt x="1769147" y="1062773"/>
                    <a:pt x="758206" y="2809466"/>
                  </a:cubicBezTo>
                  <a:cubicBezTo>
                    <a:pt x="-252735" y="4556159"/>
                    <a:pt x="-252735" y="6710783"/>
                    <a:pt x="758206" y="8457477"/>
                  </a:cubicBezTo>
                  <a:cubicBezTo>
                    <a:pt x="1769147" y="10204170"/>
                    <a:pt x="3636485" y="11275914"/>
                    <a:pt x="5653142" y="11266886"/>
                  </a:cubicBezTo>
                  <a:cubicBezTo>
                    <a:pt x="7669798" y="11275914"/>
                    <a:pt x="9537136" y="10204170"/>
                    <a:pt x="10548077" y="8457477"/>
                  </a:cubicBezTo>
                  <a:cubicBezTo>
                    <a:pt x="11559018" y="6710783"/>
                    <a:pt x="11559018" y="4556159"/>
                    <a:pt x="10548077" y="2809466"/>
                  </a:cubicBezTo>
                  <a:cubicBezTo>
                    <a:pt x="9537136" y="1062773"/>
                    <a:pt x="7669798" y="-8971"/>
                    <a:pt x="5653142" y="56"/>
                  </a:cubicBezTo>
                  <a:close/>
                </a:path>
              </a:pathLst>
            </a:custGeom>
            <a:blipFill>
              <a:blip r:embed="rId6"/>
              <a:stretch>
                <a:fillRect l="-16434" t="0" r="-16434" b="0"/>
              </a:stretch>
            </a:blip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1575567" cy="11745316"/>
            </a:xfrm>
            <a:custGeom>
              <a:avLst/>
              <a:gdLst/>
              <a:ahLst/>
              <a:cxnLst/>
              <a:rect r="r" b="b" t="t" l="l"/>
              <a:pathLst>
                <a:path h="11745316" w="11575567">
                  <a:moveTo>
                    <a:pt x="0" y="0"/>
                  </a:moveTo>
                  <a:lnTo>
                    <a:pt x="11575567" y="0"/>
                  </a:lnTo>
                  <a:lnTo>
                    <a:pt x="11575567" y="11745316"/>
                  </a:lnTo>
                  <a:lnTo>
                    <a:pt x="0" y="11745316"/>
                  </a:lnTo>
                  <a:close/>
                </a:path>
              </a:pathLst>
            </a:custGeom>
            <a:blipFill>
              <a:blip r:embed="rId7"/>
              <a:stretch>
                <a:fillRect l="-272" t="0" r="-272" b="0"/>
              </a:stretch>
            </a:blipFill>
          </p:spPr>
        </p:sp>
      </p:grpSp>
      <p:grpSp>
        <p:nvGrpSpPr>
          <p:cNvPr name="Group 32" id="32"/>
          <p:cNvGrpSpPr>
            <a:grpSpLocks noChangeAspect="true"/>
          </p:cNvGrpSpPr>
          <p:nvPr/>
        </p:nvGrpSpPr>
        <p:grpSpPr>
          <a:xfrm rot="0">
            <a:off x="5584993" y="5540278"/>
            <a:ext cx="1375996" cy="1395610"/>
            <a:chOff x="0" y="0"/>
            <a:chExt cx="11582400" cy="117475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123136" y="244952"/>
              <a:ext cx="11306283" cy="11266943"/>
            </a:xfrm>
            <a:custGeom>
              <a:avLst/>
              <a:gdLst/>
              <a:ahLst/>
              <a:cxnLst/>
              <a:rect r="r" b="b" t="t" l="l"/>
              <a:pathLst>
                <a:path h="11266943" w="11306283">
                  <a:moveTo>
                    <a:pt x="5653142" y="56"/>
                  </a:moveTo>
                  <a:cubicBezTo>
                    <a:pt x="3636485" y="-8971"/>
                    <a:pt x="1769147" y="1062773"/>
                    <a:pt x="758206" y="2809466"/>
                  </a:cubicBezTo>
                  <a:cubicBezTo>
                    <a:pt x="-252735" y="4556159"/>
                    <a:pt x="-252735" y="6710783"/>
                    <a:pt x="758206" y="8457477"/>
                  </a:cubicBezTo>
                  <a:cubicBezTo>
                    <a:pt x="1769147" y="10204170"/>
                    <a:pt x="3636485" y="11275914"/>
                    <a:pt x="5653142" y="11266886"/>
                  </a:cubicBezTo>
                  <a:cubicBezTo>
                    <a:pt x="7669798" y="11275914"/>
                    <a:pt x="9537136" y="10204170"/>
                    <a:pt x="10548077" y="8457477"/>
                  </a:cubicBezTo>
                  <a:cubicBezTo>
                    <a:pt x="11559018" y="6710783"/>
                    <a:pt x="11559018" y="4556159"/>
                    <a:pt x="10548077" y="2809466"/>
                  </a:cubicBezTo>
                  <a:cubicBezTo>
                    <a:pt x="9537136" y="1062773"/>
                    <a:pt x="7669798" y="-8971"/>
                    <a:pt x="5653142" y="56"/>
                  </a:cubicBezTo>
                  <a:close/>
                </a:path>
              </a:pathLst>
            </a:custGeom>
            <a:blipFill>
              <a:blip r:embed="rId8"/>
              <a:stretch>
                <a:fillRect l="223" t="-16600" r="223" b="-1660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11575567" cy="11745316"/>
            </a:xfrm>
            <a:custGeom>
              <a:avLst/>
              <a:gdLst/>
              <a:ahLst/>
              <a:cxnLst/>
              <a:rect r="r" b="b" t="t" l="l"/>
              <a:pathLst>
                <a:path h="11745316" w="11575567">
                  <a:moveTo>
                    <a:pt x="0" y="0"/>
                  </a:moveTo>
                  <a:lnTo>
                    <a:pt x="11575567" y="0"/>
                  </a:lnTo>
                  <a:lnTo>
                    <a:pt x="11575567" y="11745316"/>
                  </a:lnTo>
                  <a:lnTo>
                    <a:pt x="0" y="11745316"/>
                  </a:lnTo>
                  <a:close/>
                </a:path>
              </a:pathLst>
            </a:custGeom>
            <a:blipFill>
              <a:blip r:embed="rId7"/>
              <a:stretch>
                <a:fillRect l="-272" t="0" r="-272" b="0"/>
              </a:stretch>
            </a:blip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8646110" y="1856108"/>
            <a:ext cx="9160706" cy="1247238"/>
            <a:chOff x="0" y="0"/>
            <a:chExt cx="2412696" cy="328491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2412696" cy="328491"/>
            </a:xfrm>
            <a:custGeom>
              <a:avLst/>
              <a:gdLst/>
              <a:ahLst/>
              <a:cxnLst/>
              <a:rect r="r" b="b" t="t" l="l"/>
              <a:pathLst>
                <a:path h="328491" w="2412696">
                  <a:moveTo>
                    <a:pt x="14367" y="0"/>
                  </a:moveTo>
                  <a:lnTo>
                    <a:pt x="2398329" y="0"/>
                  </a:lnTo>
                  <a:cubicBezTo>
                    <a:pt x="2402140" y="0"/>
                    <a:pt x="2405794" y="1514"/>
                    <a:pt x="2408488" y="4208"/>
                  </a:cubicBezTo>
                  <a:cubicBezTo>
                    <a:pt x="2411183" y="6902"/>
                    <a:pt x="2412696" y="10557"/>
                    <a:pt x="2412696" y="14367"/>
                  </a:cubicBezTo>
                  <a:lnTo>
                    <a:pt x="2412696" y="314124"/>
                  </a:lnTo>
                  <a:cubicBezTo>
                    <a:pt x="2412696" y="317934"/>
                    <a:pt x="2411183" y="321588"/>
                    <a:pt x="2408488" y="324283"/>
                  </a:cubicBezTo>
                  <a:cubicBezTo>
                    <a:pt x="2405794" y="326977"/>
                    <a:pt x="2402140" y="328491"/>
                    <a:pt x="2398329" y="328491"/>
                  </a:cubicBezTo>
                  <a:lnTo>
                    <a:pt x="14367" y="328491"/>
                  </a:lnTo>
                  <a:cubicBezTo>
                    <a:pt x="10557" y="328491"/>
                    <a:pt x="6902" y="326977"/>
                    <a:pt x="4208" y="324283"/>
                  </a:cubicBezTo>
                  <a:cubicBezTo>
                    <a:pt x="1514" y="321588"/>
                    <a:pt x="0" y="317934"/>
                    <a:pt x="0" y="314124"/>
                  </a:cubicBezTo>
                  <a:lnTo>
                    <a:pt x="0" y="14367"/>
                  </a:lnTo>
                  <a:cubicBezTo>
                    <a:pt x="0" y="10557"/>
                    <a:pt x="1514" y="6902"/>
                    <a:pt x="4208" y="4208"/>
                  </a:cubicBezTo>
                  <a:cubicBezTo>
                    <a:pt x="6902" y="1514"/>
                    <a:pt x="10557" y="0"/>
                    <a:pt x="14367" y="0"/>
                  </a:cubicBezTo>
                  <a:close/>
                </a:path>
              </a:pathLst>
            </a:custGeom>
            <a:solidFill>
              <a:srgbClr val="DBEAFE"/>
            </a:solidFill>
            <a:ln w="38100" cap="sq">
              <a:solidFill>
                <a:srgbClr val="32479C"/>
              </a:solidFill>
              <a:prstDash val="solid"/>
              <a:miter/>
            </a:ln>
          </p:spPr>
        </p:sp>
        <p:sp>
          <p:nvSpPr>
            <p:cNvPr name="TextBox 37" id="37"/>
            <p:cNvSpPr txBox="true"/>
            <p:nvPr/>
          </p:nvSpPr>
          <p:spPr>
            <a:xfrm>
              <a:off x="0" y="-19050"/>
              <a:ext cx="2412696" cy="3475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8096731" y="3236696"/>
            <a:ext cx="4948256" cy="3467181"/>
            <a:chOff x="0" y="0"/>
            <a:chExt cx="1303244" cy="913167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1303244" cy="913167"/>
            </a:xfrm>
            <a:custGeom>
              <a:avLst/>
              <a:gdLst/>
              <a:ahLst/>
              <a:cxnLst/>
              <a:rect r="r" b="b" t="t" l="l"/>
              <a:pathLst>
                <a:path h="913167" w="1303244">
                  <a:moveTo>
                    <a:pt x="31292" y="0"/>
                  </a:moveTo>
                  <a:lnTo>
                    <a:pt x="1271953" y="0"/>
                  </a:lnTo>
                  <a:cubicBezTo>
                    <a:pt x="1280252" y="0"/>
                    <a:pt x="1288211" y="3297"/>
                    <a:pt x="1294079" y="9165"/>
                  </a:cubicBezTo>
                  <a:cubicBezTo>
                    <a:pt x="1299948" y="15033"/>
                    <a:pt x="1303244" y="22992"/>
                    <a:pt x="1303244" y="31292"/>
                  </a:cubicBezTo>
                  <a:lnTo>
                    <a:pt x="1303244" y="881875"/>
                  </a:lnTo>
                  <a:cubicBezTo>
                    <a:pt x="1303244" y="890174"/>
                    <a:pt x="1299948" y="898134"/>
                    <a:pt x="1294079" y="904002"/>
                  </a:cubicBezTo>
                  <a:cubicBezTo>
                    <a:pt x="1288211" y="909870"/>
                    <a:pt x="1280252" y="913167"/>
                    <a:pt x="1271953" y="913167"/>
                  </a:cubicBezTo>
                  <a:lnTo>
                    <a:pt x="31292" y="913167"/>
                  </a:lnTo>
                  <a:cubicBezTo>
                    <a:pt x="22992" y="913167"/>
                    <a:pt x="15033" y="909870"/>
                    <a:pt x="9165" y="904002"/>
                  </a:cubicBezTo>
                  <a:cubicBezTo>
                    <a:pt x="3297" y="898134"/>
                    <a:pt x="0" y="890174"/>
                    <a:pt x="0" y="881875"/>
                  </a:cubicBezTo>
                  <a:lnTo>
                    <a:pt x="0" y="31292"/>
                  </a:lnTo>
                  <a:cubicBezTo>
                    <a:pt x="0" y="22992"/>
                    <a:pt x="3297" y="15033"/>
                    <a:pt x="9165" y="9165"/>
                  </a:cubicBezTo>
                  <a:cubicBezTo>
                    <a:pt x="15033" y="3297"/>
                    <a:pt x="22992" y="0"/>
                    <a:pt x="31292" y="0"/>
                  </a:cubicBezTo>
                  <a:close/>
                </a:path>
              </a:pathLst>
            </a:custGeom>
            <a:solidFill>
              <a:srgbClr val="FFF4E5"/>
            </a:solidFill>
            <a:ln w="38100" cap="sq">
              <a:solidFill>
                <a:srgbClr val="F4B183"/>
              </a:solidFill>
              <a:prstDash val="solid"/>
              <a:miter/>
            </a:ln>
          </p:spPr>
        </p:sp>
        <p:sp>
          <p:nvSpPr>
            <p:cNvPr name="TextBox 40" id="40"/>
            <p:cNvSpPr txBox="true"/>
            <p:nvPr/>
          </p:nvSpPr>
          <p:spPr>
            <a:xfrm>
              <a:off x="0" y="-19050"/>
              <a:ext cx="1303244" cy="9322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13226463" y="3236696"/>
            <a:ext cx="4948256" cy="3467181"/>
            <a:chOff x="0" y="0"/>
            <a:chExt cx="1303244" cy="913167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1303244" cy="913167"/>
            </a:xfrm>
            <a:custGeom>
              <a:avLst/>
              <a:gdLst/>
              <a:ahLst/>
              <a:cxnLst/>
              <a:rect r="r" b="b" t="t" l="l"/>
              <a:pathLst>
                <a:path h="913167" w="1303244">
                  <a:moveTo>
                    <a:pt x="31292" y="0"/>
                  </a:moveTo>
                  <a:lnTo>
                    <a:pt x="1271953" y="0"/>
                  </a:lnTo>
                  <a:cubicBezTo>
                    <a:pt x="1280252" y="0"/>
                    <a:pt x="1288211" y="3297"/>
                    <a:pt x="1294079" y="9165"/>
                  </a:cubicBezTo>
                  <a:cubicBezTo>
                    <a:pt x="1299948" y="15033"/>
                    <a:pt x="1303244" y="22992"/>
                    <a:pt x="1303244" y="31292"/>
                  </a:cubicBezTo>
                  <a:lnTo>
                    <a:pt x="1303244" y="881875"/>
                  </a:lnTo>
                  <a:cubicBezTo>
                    <a:pt x="1303244" y="890174"/>
                    <a:pt x="1299948" y="898134"/>
                    <a:pt x="1294079" y="904002"/>
                  </a:cubicBezTo>
                  <a:cubicBezTo>
                    <a:pt x="1288211" y="909870"/>
                    <a:pt x="1280252" y="913167"/>
                    <a:pt x="1271953" y="913167"/>
                  </a:cubicBezTo>
                  <a:lnTo>
                    <a:pt x="31292" y="913167"/>
                  </a:lnTo>
                  <a:cubicBezTo>
                    <a:pt x="22992" y="913167"/>
                    <a:pt x="15033" y="909870"/>
                    <a:pt x="9165" y="904002"/>
                  </a:cubicBezTo>
                  <a:cubicBezTo>
                    <a:pt x="3297" y="898134"/>
                    <a:pt x="0" y="890174"/>
                    <a:pt x="0" y="881875"/>
                  </a:cubicBezTo>
                  <a:lnTo>
                    <a:pt x="0" y="31292"/>
                  </a:lnTo>
                  <a:cubicBezTo>
                    <a:pt x="0" y="22992"/>
                    <a:pt x="3297" y="15033"/>
                    <a:pt x="9165" y="9165"/>
                  </a:cubicBezTo>
                  <a:cubicBezTo>
                    <a:pt x="15033" y="3297"/>
                    <a:pt x="22992" y="0"/>
                    <a:pt x="31292" y="0"/>
                  </a:cubicBezTo>
                  <a:close/>
                </a:path>
              </a:pathLst>
            </a:custGeom>
            <a:solidFill>
              <a:srgbClr val="EAF7EA"/>
            </a:solidFill>
            <a:ln w="38100" cap="sq">
              <a:solidFill>
                <a:srgbClr val="2E7D32"/>
              </a:solidFill>
              <a:prstDash val="solid"/>
              <a:miter/>
            </a:ln>
          </p:spPr>
        </p:sp>
        <p:sp>
          <p:nvSpPr>
            <p:cNvPr name="TextBox 43" id="43"/>
            <p:cNvSpPr txBox="true"/>
            <p:nvPr/>
          </p:nvSpPr>
          <p:spPr>
            <a:xfrm>
              <a:off x="0" y="-19050"/>
              <a:ext cx="1303244" cy="9322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Freeform 44" id="44"/>
          <p:cNvSpPr/>
          <p:nvPr/>
        </p:nvSpPr>
        <p:spPr>
          <a:xfrm flipH="false" flipV="false" rot="0">
            <a:off x="8381342" y="3390480"/>
            <a:ext cx="712605" cy="805203"/>
          </a:xfrm>
          <a:custGeom>
            <a:avLst/>
            <a:gdLst/>
            <a:ahLst/>
            <a:cxnLst/>
            <a:rect r="r" b="b" t="t" l="l"/>
            <a:pathLst>
              <a:path h="805203" w="712605">
                <a:moveTo>
                  <a:pt x="0" y="0"/>
                </a:moveTo>
                <a:lnTo>
                  <a:pt x="712604" y="0"/>
                </a:lnTo>
                <a:lnTo>
                  <a:pt x="712604" y="805203"/>
                </a:lnTo>
                <a:lnTo>
                  <a:pt x="0" y="80520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5" id="45"/>
          <p:cNvSpPr txBox="true"/>
          <p:nvPr/>
        </p:nvSpPr>
        <p:spPr>
          <a:xfrm rot="0">
            <a:off x="9416038" y="3371430"/>
            <a:ext cx="4436917" cy="1190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119"/>
              </a:lnSpc>
            </a:pPr>
            <a:r>
              <a:rPr lang="en-US" sz="2599" b="true">
                <a:solidFill>
                  <a:srgbClr val="C05621"/>
                </a:solidFill>
                <a:latin typeface="Arial Bold"/>
                <a:ea typeface="Arial Bold"/>
                <a:cs typeface="Arial Bold"/>
                <a:sym typeface="Arial Bold"/>
              </a:rPr>
              <a:t>Shared parent-level </a:t>
            </a:r>
          </a:p>
          <a:p>
            <a:pPr algn="just">
              <a:lnSpc>
                <a:spcPts val="3119"/>
              </a:lnSpc>
            </a:pPr>
            <a:r>
              <a:rPr lang="en-US" sz="2599" b="true">
                <a:solidFill>
                  <a:srgbClr val="C05621"/>
                </a:solidFill>
                <a:latin typeface="Arial Bold"/>
                <a:ea typeface="Arial Bold"/>
                <a:cs typeface="Arial Bold"/>
                <a:sym typeface="Arial Bold"/>
              </a:rPr>
              <a:t>cues</a:t>
            </a:r>
          </a:p>
          <a:p>
            <a:pPr algn="just">
              <a:lnSpc>
                <a:spcPts val="3119"/>
              </a:lnSpc>
              <a:spcBef>
                <a:spcPct val="0"/>
              </a:spcBef>
            </a:pPr>
          </a:p>
        </p:txBody>
      </p:sp>
      <p:sp>
        <p:nvSpPr>
          <p:cNvPr name="AutoShape 46" id="46"/>
          <p:cNvSpPr/>
          <p:nvPr/>
        </p:nvSpPr>
        <p:spPr>
          <a:xfrm>
            <a:off x="8737644" y="4433808"/>
            <a:ext cx="3900987" cy="0"/>
          </a:xfrm>
          <a:prstGeom prst="line">
            <a:avLst/>
          </a:prstGeom>
          <a:ln cap="flat" w="38100">
            <a:solidFill>
              <a:srgbClr val="C05621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47" id="47"/>
          <p:cNvSpPr/>
          <p:nvPr/>
        </p:nvSpPr>
        <p:spPr>
          <a:xfrm flipH="false" flipV="false" rot="0">
            <a:off x="13496553" y="3385679"/>
            <a:ext cx="712804" cy="810004"/>
          </a:xfrm>
          <a:custGeom>
            <a:avLst/>
            <a:gdLst/>
            <a:ahLst/>
            <a:cxnLst/>
            <a:rect r="r" b="b" t="t" l="l"/>
            <a:pathLst>
              <a:path h="810004" w="712804">
                <a:moveTo>
                  <a:pt x="0" y="0"/>
                </a:moveTo>
                <a:lnTo>
                  <a:pt x="712803" y="0"/>
                </a:lnTo>
                <a:lnTo>
                  <a:pt x="712803" y="810004"/>
                </a:lnTo>
                <a:lnTo>
                  <a:pt x="0" y="8100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48" id="48"/>
          <p:cNvSpPr/>
          <p:nvPr/>
        </p:nvSpPr>
        <p:spPr>
          <a:xfrm>
            <a:off x="13852954" y="4433808"/>
            <a:ext cx="3900987" cy="0"/>
          </a:xfrm>
          <a:prstGeom prst="line">
            <a:avLst/>
          </a:prstGeom>
          <a:ln cap="flat" w="38100">
            <a:solidFill>
              <a:srgbClr val="165119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9" id="49"/>
          <p:cNvGrpSpPr/>
          <p:nvPr/>
        </p:nvGrpSpPr>
        <p:grpSpPr>
          <a:xfrm rot="0">
            <a:off x="8737644" y="6935888"/>
            <a:ext cx="9069172" cy="1495132"/>
            <a:chOff x="0" y="0"/>
            <a:chExt cx="2388589" cy="393780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2388589" cy="393780"/>
            </a:xfrm>
            <a:custGeom>
              <a:avLst/>
              <a:gdLst/>
              <a:ahLst/>
              <a:cxnLst/>
              <a:rect r="r" b="b" t="t" l="l"/>
              <a:pathLst>
                <a:path h="393780" w="2388589">
                  <a:moveTo>
                    <a:pt x="11097" y="0"/>
                  </a:moveTo>
                  <a:lnTo>
                    <a:pt x="2377491" y="0"/>
                  </a:lnTo>
                  <a:cubicBezTo>
                    <a:pt x="2383620" y="0"/>
                    <a:pt x="2388589" y="4969"/>
                    <a:pt x="2388589" y="11097"/>
                  </a:cubicBezTo>
                  <a:lnTo>
                    <a:pt x="2388589" y="382682"/>
                  </a:lnTo>
                  <a:cubicBezTo>
                    <a:pt x="2388589" y="385625"/>
                    <a:pt x="2387419" y="388448"/>
                    <a:pt x="2385338" y="390529"/>
                  </a:cubicBezTo>
                  <a:cubicBezTo>
                    <a:pt x="2383257" y="392610"/>
                    <a:pt x="2380434" y="393780"/>
                    <a:pt x="2377491" y="393780"/>
                  </a:cubicBezTo>
                  <a:lnTo>
                    <a:pt x="11097" y="393780"/>
                  </a:lnTo>
                  <a:cubicBezTo>
                    <a:pt x="4969" y="393780"/>
                    <a:pt x="0" y="388811"/>
                    <a:pt x="0" y="382682"/>
                  </a:cubicBezTo>
                  <a:lnTo>
                    <a:pt x="0" y="11097"/>
                  </a:lnTo>
                  <a:cubicBezTo>
                    <a:pt x="0" y="4969"/>
                    <a:pt x="4969" y="0"/>
                    <a:pt x="11097" y="0"/>
                  </a:cubicBezTo>
                  <a:close/>
                </a:path>
              </a:pathLst>
            </a:custGeom>
            <a:solidFill>
              <a:srgbClr val="EEF6FF"/>
            </a:solidFill>
            <a:ln w="38100" cap="sq">
              <a:solidFill>
                <a:srgbClr val="93C5FD"/>
              </a:solidFill>
              <a:prstDash val="solid"/>
              <a:miter/>
            </a:ln>
          </p:spPr>
        </p:sp>
        <p:sp>
          <p:nvSpPr>
            <p:cNvPr name="TextBox 51" id="51"/>
            <p:cNvSpPr txBox="true"/>
            <p:nvPr/>
          </p:nvSpPr>
          <p:spPr>
            <a:xfrm>
              <a:off x="0" y="-19050"/>
              <a:ext cx="2388589" cy="4128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AutoShape 52" id="52"/>
          <p:cNvSpPr/>
          <p:nvPr/>
        </p:nvSpPr>
        <p:spPr>
          <a:xfrm flipV="true">
            <a:off x="3722895" y="3761723"/>
            <a:ext cx="907833" cy="1714119"/>
          </a:xfrm>
          <a:prstGeom prst="line">
            <a:avLst/>
          </a:prstGeom>
          <a:ln cap="rnd" w="19050">
            <a:solidFill>
              <a:srgbClr val="64748B"/>
            </a:solidFill>
            <a:prstDash val="solid"/>
            <a:headEnd type="none" len="sm" w="sm"/>
            <a:tailEnd type="triangle" len="med" w="lg"/>
          </a:ln>
        </p:spPr>
      </p:sp>
      <p:grpSp>
        <p:nvGrpSpPr>
          <p:cNvPr name="Group 53" id="53"/>
          <p:cNvGrpSpPr/>
          <p:nvPr/>
        </p:nvGrpSpPr>
        <p:grpSpPr>
          <a:xfrm rot="0">
            <a:off x="483357" y="8545320"/>
            <a:ext cx="16908988" cy="1220472"/>
            <a:chOff x="0" y="0"/>
            <a:chExt cx="4453396" cy="321441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4453396" cy="321441"/>
            </a:xfrm>
            <a:custGeom>
              <a:avLst/>
              <a:gdLst/>
              <a:ahLst/>
              <a:cxnLst/>
              <a:rect r="r" b="b" t="t" l="l"/>
              <a:pathLst>
                <a:path h="321441" w="4453396">
                  <a:moveTo>
                    <a:pt x="23351" y="0"/>
                  </a:moveTo>
                  <a:lnTo>
                    <a:pt x="4430045" y="0"/>
                  </a:lnTo>
                  <a:cubicBezTo>
                    <a:pt x="4442942" y="0"/>
                    <a:pt x="4453396" y="10454"/>
                    <a:pt x="4453396" y="23351"/>
                  </a:cubicBezTo>
                  <a:lnTo>
                    <a:pt x="4453396" y="298090"/>
                  </a:lnTo>
                  <a:cubicBezTo>
                    <a:pt x="4453396" y="310987"/>
                    <a:pt x="4442942" y="321441"/>
                    <a:pt x="4430045" y="321441"/>
                  </a:cubicBezTo>
                  <a:lnTo>
                    <a:pt x="23351" y="321441"/>
                  </a:lnTo>
                  <a:cubicBezTo>
                    <a:pt x="10454" y="321441"/>
                    <a:pt x="0" y="310987"/>
                    <a:pt x="0" y="298090"/>
                  </a:cubicBezTo>
                  <a:lnTo>
                    <a:pt x="0" y="23351"/>
                  </a:lnTo>
                  <a:cubicBezTo>
                    <a:pt x="0" y="10454"/>
                    <a:pt x="10454" y="0"/>
                    <a:pt x="23351" y="0"/>
                  </a:cubicBezTo>
                  <a:close/>
                </a:path>
              </a:pathLst>
            </a:custGeom>
            <a:solidFill>
              <a:srgbClr val="F9F3F6"/>
            </a:solidFill>
            <a:ln w="38100" cap="rnd">
              <a:solidFill>
                <a:srgbClr val="B91C1C"/>
              </a:solidFill>
              <a:prstDash val="solid"/>
              <a:round/>
            </a:ln>
          </p:spPr>
        </p:sp>
        <p:sp>
          <p:nvSpPr>
            <p:cNvPr name="TextBox 55" id="55"/>
            <p:cNvSpPr txBox="true"/>
            <p:nvPr/>
          </p:nvSpPr>
          <p:spPr>
            <a:xfrm>
              <a:off x="0" y="-19050"/>
              <a:ext cx="4453396" cy="3404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56" id="56"/>
          <p:cNvGrpSpPr/>
          <p:nvPr/>
        </p:nvGrpSpPr>
        <p:grpSpPr>
          <a:xfrm rot="0">
            <a:off x="754399" y="8655606"/>
            <a:ext cx="999899" cy="1035360"/>
            <a:chOff x="0" y="0"/>
            <a:chExt cx="812800" cy="841625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812800" cy="841625"/>
            </a:xfrm>
            <a:custGeom>
              <a:avLst/>
              <a:gdLst/>
              <a:ahLst/>
              <a:cxnLst/>
              <a:rect r="r" b="b" t="t" l="l"/>
              <a:pathLst>
                <a:path h="841625" w="812800">
                  <a:moveTo>
                    <a:pt x="406400" y="0"/>
                  </a:moveTo>
                  <a:cubicBezTo>
                    <a:pt x="181951" y="0"/>
                    <a:pt x="0" y="188404"/>
                    <a:pt x="0" y="420813"/>
                  </a:cubicBezTo>
                  <a:cubicBezTo>
                    <a:pt x="0" y="653221"/>
                    <a:pt x="181951" y="841625"/>
                    <a:pt x="406400" y="841625"/>
                  </a:cubicBezTo>
                  <a:cubicBezTo>
                    <a:pt x="630849" y="841625"/>
                    <a:pt x="812800" y="653221"/>
                    <a:pt x="812800" y="420813"/>
                  </a:cubicBezTo>
                  <a:cubicBezTo>
                    <a:pt x="812800" y="188404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50F0F"/>
            </a:solidFill>
          </p:spPr>
        </p:sp>
        <p:sp>
          <p:nvSpPr>
            <p:cNvPr name="TextBox 58" id="58"/>
            <p:cNvSpPr txBox="true"/>
            <p:nvPr/>
          </p:nvSpPr>
          <p:spPr>
            <a:xfrm>
              <a:off x="76200" y="50327"/>
              <a:ext cx="660400" cy="7123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439"/>
                </a:lnSpc>
              </a:pPr>
              <a:r>
                <a:rPr lang="en-US" b="true" sz="3699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1</a:t>
              </a:r>
            </a:p>
          </p:txBody>
        </p:sp>
      </p:grpSp>
      <p:sp>
        <p:nvSpPr>
          <p:cNvPr name="TextBox 59" id="59"/>
          <p:cNvSpPr txBox="true"/>
          <p:nvPr/>
        </p:nvSpPr>
        <p:spPr>
          <a:xfrm rot="0">
            <a:off x="5775448" y="4186158"/>
            <a:ext cx="1023449" cy="6653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6"/>
              </a:lnSpc>
            </a:pPr>
            <a:r>
              <a:rPr lang="en-US" sz="2163" b="true">
                <a:solidFill>
                  <a:srgbClr val="990808"/>
                </a:solidFill>
                <a:latin typeface="Arial Bold"/>
                <a:ea typeface="Arial Bold"/>
                <a:cs typeface="Arial Bold"/>
                <a:sym typeface="Arial Bold"/>
              </a:rPr>
              <a:t>Eczema</a:t>
            </a:r>
          </a:p>
          <a:p>
            <a:pPr algn="ctr">
              <a:lnSpc>
                <a:spcPts val="2596"/>
              </a:lnSpc>
              <a:spcBef>
                <a:spcPct val="0"/>
              </a:spcBef>
            </a:pPr>
            <a:r>
              <a:rPr lang="en-US" b="true" sz="2163">
                <a:solidFill>
                  <a:srgbClr val="990808"/>
                </a:solidFill>
                <a:latin typeface="Arial Bold"/>
                <a:ea typeface="Arial Bold"/>
                <a:cs typeface="Arial Bold"/>
                <a:sym typeface="Arial Bold"/>
              </a:rPr>
              <a:t>(child)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5661955" y="7100841"/>
            <a:ext cx="1222072" cy="6653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6"/>
              </a:lnSpc>
            </a:pPr>
            <a:r>
              <a:rPr lang="en-US" sz="2163" b="true">
                <a:solidFill>
                  <a:srgbClr val="1E2A5A"/>
                </a:solidFill>
                <a:latin typeface="Arial Bold"/>
                <a:ea typeface="Arial Bold"/>
                <a:cs typeface="Arial Bold"/>
                <a:sym typeface="Arial Bold"/>
              </a:rPr>
              <a:t>Psoriasis</a:t>
            </a:r>
          </a:p>
          <a:p>
            <a:pPr algn="ctr">
              <a:lnSpc>
                <a:spcPts val="2596"/>
              </a:lnSpc>
              <a:spcBef>
                <a:spcPct val="0"/>
              </a:spcBef>
            </a:pPr>
            <a:r>
              <a:rPr lang="en-US" b="true" sz="2163">
                <a:solidFill>
                  <a:srgbClr val="1E2A5A"/>
                </a:solidFill>
                <a:latin typeface="Arial Bold"/>
                <a:ea typeface="Arial Bold"/>
                <a:cs typeface="Arial Bold"/>
                <a:sym typeface="Arial Bold"/>
              </a:rPr>
              <a:t>(child)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9573566" y="2225835"/>
            <a:ext cx="7305794" cy="485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19"/>
              </a:lnSpc>
              <a:spcBef>
                <a:spcPct val="0"/>
              </a:spcBef>
            </a:pPr>
            <a:r>
              <a:rPr lang="en-US" b="true" sz="3099">
                <a:solidFill>
                  <a:srgbClr val="1E2A5A"/>
                </a:solidFill>
                <a:latin typeface="Arial Bold"/>
                <a:ea typeface="Arial Bold"/>
                <a:cs typeface="Arial Bold"/>
                <a:sym typeface="Arial Bold"/>
              </a:rPr>
              <a:t>What m</a:t>
            </a:r>
            <a:r>
              <a:rPr lang="en-US" b="true" sz="3099">
                <a:solidFill>
                  <a:srgbClr val="1E2A5A"/>
                </a:solidFill>
                <a:latin typeface="Arial Bold"/>
                <a:ea typeface="Arial Bold"/>
                <a:cs typeface="Arial Bold"/>
                <a:sym typeface="Arial Bold"/>
              </a:rPr>
              <a:t>ust be learned simultaneously?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8381342" y="4960762"/>
            <a:ext cx="3770947" cy="1095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18158" indent="-259079" lvl="1">
              <a:lnSpc>
                <a:spcPts val="2879"/>
              </a:lnSpc>
              <a:buFont typeface="Arial"/>
              <a:buChar char="•"/>
            </a:pPr>
            <a:r>
              <a:rPr lang="en-US" sz="2399">
                <a:solidFill>
                  <a:srgbClr val="A74514"/>
                </a:solidFill>
                <a:latin typeface="Arial"/>
                <a:ea typeface="Arial"/>
                <a:cs typeface="Arial"/>
                <a:sym typeface="Arial"/>
              </a:rPr>
              <a:t>erythema</a:t>
            </a:r>
          </a:p>
          <a:p>
            <a:pPr algn="l" marL="518158" indent="-259079" lvl="1">
              <a:lnSpc>
                <a:spcPts val="2879"/>
              </a:lnSpc>
              <a:buFont typeface="Arial"/>
              <a:buChar char="•"/>
            </a:pPr>
            <a:r>
              <a:rPr lang="en-US" sz="2399">
                <a:solidFill>
                  <a:srgbClr val="A74514"/>
                </a:solidFill>
                <a:latin typeface="Arial"/>
                <a:ea typeface="Arial"/>
                <a:cs typeface="Arial"/>
                <a:sym typeface="Arial"/>
              </a:rPr>
              <a:t>scaling</a:t>
            </a:r>
          </a:p>
          <a:p>
            <a:pPr algn="l" marL="518158" indent="-259079" lvl="1">
              <a:lnSpc>
                <a:spcPts val="2879"/>
              </a:lnSpc>
              <a:buFont typeface="Arial"/>
              <a:buChar char="•"/>
            </a:pPr>
            <a:r>
              <a:rPr lang="en-US" sz="2399">
                <a:solidFill>
                  <a:srgbClr val="A74514"/>
                </a:solidFill>
                <a:latin typeface="Arial"/>
                <a:ea typeface="Arial"/>
                <a:cs typeface="Arial"/>
                <a:sym typeface="Arial"/>
              </a:rPr>
              <a:t>plaque-like appearance 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14531348" y="3371430"/>
            <a:ext cx="4436917" cy="800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119"/>
              </a:lnSpc>
            </a:pPr>
            <a:r>
              <a:rPr lang="en-US" sz="2599" b="true">
                <a:solidFill>
                  <a:srgbClr val="1D5A20"/>
                </a:solidFill>
                <a:latin typeface="Arial Bold"/>
                <a:ea typeface="Arial Bold"/>
                <a:cs typeface="Arial Bold"/>
                <a:sym typeface="Arial Bold"/>
              </a:rPr>
              <a:t>Subclass-specific </a:t>
            </a:r>
          </a:p>
          <a:p>
            <a:pPr algn="just">
              <a:lnSpc>
                <a:spcPts val="3119"/>
              </a:lnSpc>
              <a:spcBef>
                <a:spcPct val="0"/>
              </a:spcBef>
            </a:pPr>
            <a:r>
              <a:rPr lang="en-US" b="true" sz="2599">
                <a:solidFill>
                  <a:srgbClr val="1D5A20"/>
                </a:solidFill>
                <a:latin typeface="Arial Bold"/>
                <a:ea typeface="Arial Bold"/>
                <a:cs typeface="Arial Bold"/>
                <a:sym typeface="Arial Bold"/>
              </a:rPr>
              <a:t>evidence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13511712" y="4800180"/>
            <a:ext cx="2195036" cy="1457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18158" indent="-259079" lvl="1">
              <a:lnSpc>
                <a:spcPts val="2879"/>
              </a:lnSpc>
              <a:buFont typeface="Arial"/>
              <a:buChar char="•"/>
            </a:pPr>
            <a:r>
              <a:rPr lang="en-US" sz="2399">
                <a:solidFill>
                  <a:srgbClr val="165119"/>
                </a:solidFill>
                <a:latin typeface="Arial"/>
                <a:ea typeface="Arial"/>
                <a:cs typeface="Arial"/>
                <a:sym typeface="Arial"/>
              </a:rPr>
              <a:t>Morphology </a:t>
            </a:r>
          </a:p>
          <a:p>
            <a:pPr algn="l" marL="518158" indent="-259079" lvl="1">
              <a:lnSpc>
                <a:spcPts val="2879"/>
              </a:lnSpc>
              <a:buFont typeface="Arial"/>
              <a:buChar char="•"/>
            </a:pPr>
            <a:r>
              <a:rPr lang="en-US" sz="2399">
                <a:solidFill>
                  <a:srgbClr val="165119"/>
                </a:solidFill>
                <a:latin typeface="Arial"/>
                <a:ea typeface="Arial"/>
                <a:cs typeface="Arial"/>
                <a:sym typeface="Arial"/>
              </a:rPr>
              <a:t>location </a:t>
            </a:r>
          </a:p>
          <a:p>
            <a:pPr algn="l" marL="518158" indent="-259079" lvl="1">
              <a:lnSpc>
                <a:spcPts val="2879"/>
              </a:lnSpc>
              <a:buFont typeface="Arial"/>
              <a:buChar char="•"/>
            </a:pPr>
            <a:r>
              <a:rPr lang="en-US" sz="2399">
                <a:solidFill>
                  <a:srgbClr val="165119"/>
                </a:solidFill>
                <a:latin typeface="Arial"/>
                <a:ea typeface="Arial"/>
                <a:cs typeface="Arial"/>
                <a:sym typeface="Arial"/>
              </a:rPr>
              <a:t>texture</a:t>
            </a:r>
          </a:p>
          <a:p>
            <a:pPr algn="l" marL="518158" indent="-259079" lvl="1">
              <a:lnSpc>
                <a:spcPts val="2879"/>
              </a:lnSpc>
              <a:buFont typeface="Arial"/>
              <a:buChar char="•"/>
            </a:pPr>
            <a:r>
              <a:rPr lang="en-US" sz="2399">
                <a:solidFill>
                  <a:srgbClr val="165119"/>
                </a:solidFill>
                <a:latin typeface="Arial"/>
                <a:ea typeface="Arial"/>
                <a:cs typeface="Arial"/>
                <a:sym typeface="Arial"/>
              </a:rPr>
              <a:t>descriptors 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9077042" y="7245304"/>
            <a:ext cx="8199834" cy="857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 b="true">
                <a:solidFill>
                  <a:srgbClr val="32479C"/>
                </a:solidFill>
                <a:latin typeface="Arial Bold"/>
                <a:ea typeface="Arial Bold"/>
                <a:cs typeface="Arial Bold"/>
                <a:sym typeface="Arial Bold"/>
              </a:rPr>
              <a:t>The clinical decision is often parent-first,</a:t>
            </a:r>
            <a:r>
              <a:rPr lang="en-US" sz="2799">
                <a:solidFill>
                  <a:srgbClr val="32479C"/>
                </a:solidFill>
                <a:latin typeface="Arial"/>
                <a:ea typeface="Arial"/>
                <a:cs typeface="Arial"/>
                <a:sym typeface="Arial"/>
              </a:rPr>
              <a:t> but the </a:t>
            </a:r>
          </a:p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799">
                <a:solidFill>
                  <a:srgbClr val="32479C"/>
                </a:solidFill>
                <a:latin typeface="Arial"/>
                <a:ea typeface="Arial"/>
                <a:cs typeface="Arial"/>
                <a:sym typeface="Arial"/>
              </a:rPr>
              <a:t>useful representation </a:t>
            </a:r>
            <a:r>
              <a:rPr lang="en-US" b="true" sz="2799">
                <a:solidFill>
                  <a:srgbClr val="32479C"/>
                </a:solidFill>
                <a:latin typeface="Arial Bold"/>
                <a:ea typeface="Arial Bold"/>
                <a:cs typeface="Arial Bold"/>
                <a:sym typeface="Arial Bold"/>
              </a:rPr>
              <a:t>cannot stop at</a:t>
            </a:r>
            <a:r>
              <a:rPr lang="en-US" sz="2799">
                <a:solidFill>
                  <a:srgbClr val="32479C"/>
                </a:solidFill>
                <a:latin typeface="Arial"/>
                <a:ea typeface="Arial"/>
                <a:cs typeface="Arial"/>
                <a:sym typeface="Arial"/>
              </a:rPr>
              <a:t> the parent 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1978893" y="8978024"/>
            <a:ext cx="5804178" cy="381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b="true" sz="2499">
                <a:solidFill>
                  <a:srgbClr val="990808"/>
                </a:solidFill>
                <a:latin typeface="Arial Bold"/>
                <a:ea typeface="Arial Bold"/>
                <a:cs typeface="Arial Bold"/>
                <a:sym typeface="Arial Bold"/>
              </a:rPr>
              <a:t>Coarse categories organize diagnosis.</a:t>
            </a:r>
          </a:p>
        </p:txBody>
      </p:sp>
      <p:grpSp>
        <p:nvGrpSpPr>
          <p:cNvPr name="Group 67" id="67"/>
          <p:cNvGrpSpPr/>
          <p:nvPr/>
        </p:nvGrpSpPr>
        <p:grpSpPr>
          <a:xfrm rot="0">
            <a:off x="9144000" y="8637876"/>
            <a:ext cx="999899" cy="1035360"/>
            <a:chOff x="0" y="0"/>
            <a:chExt cx="812800" cy="841625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0" y="0"/>
              <a:ext cx="812800" cy="841625"/>
            </a:xfrm>
            <a:custGeom>
              <a:avLst/>
              <a:gdLst/>
              <a:ahLst/>
              <a:cxnLst/>
              <a:rect r="r" b="b" t="t" l="l"/>
              <a:pathLst>
                <a:path h="841625" w="812800">
                  <a:moveTo>
                    <a:pt x="406400" y="0"/>
                  </a:moveTo>
                  <a:cubicBezTo>
                    <a:pt x="181951" y="0"/>
                    <a:pt x="0" y="188404"/>
                    <a:pt x="0" y="420813"/>
                  </a:cubicBezTo>
                  <a:cubicBezTo>
                    <a:pt x="0" y="653221"/>
                    <a:pt x="181951" y="841625"/>
                    <a:pt x="406400" y="841625"/>
                  </a:cubicBezTo>
                  <a:cubicBezTo>
                    <a:pt x="630849" y="841625"/>
                    <a:pt x="812800" y="653221"/>
                    <a:pt x="812800" y="420813"/>
                  </a:cubicBezTo>
                  <a:cubicBezTo>
                    <a:pt x="812800" y="188404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50F0F"/>
            </a:solidFill>
          </p:spPr>
        </p:sp>
        <p:sp>
          <p:nvSpPr>
            <p:cNvPr name="TextBox 69" id="69"/>
            <p:cNvSpPr txBox="true"/>
            <p:nvPr/>
          </p:nvSpPr>
          <p:spPr>
            <a:xfrm>
              <a:off x="76200" y="50327"/>
              <a:ext cx="660400" cy="7123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439"/>
                </a:lnSpc>
              </a:pPr>
              <a:r>
                <a:rPr lang="en-US" b="true" sz="3699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2</a:t>
              </a:r>
            </a:p>
          </p:txBody>
        </p:sp>
      </p:grpSp>
      <p:sp>
        <p:nvSpPr>
          <p:cNvPr name="TextBox 70" id="70"/>
          <p:cNvSpPr txBox="true"/>
          <p:nvPr/>
        </p:nvSpPr>
        <p:spPr>
          <a:xfrm rot="0">
            <a:off x="10372499" y="8831070"/>
            <a:ext cx="6438186" cy="752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99" b="true">
                <a:solidFill>
                  <a:srgbClr val="990808"/>
                </a:solidFill>
                <a:latin typeface="Arial Bold"/>
                <a:ea typeface="Arial Bold"/>
                <a:cs typeface="Arial Bold"/>
                <a:sym typeface="Arial Bold"/>
              </a:rPr>
              <a:t>Fine-grained seperation determination the </a:t>
            </a:r>
          </a:p>
          <a:p>
            <a:pPr algn="l">
              <a:lnSpc>
                <a:spcPts val="2999"/>
              </a:lnSpc>
              <a:spcBef>
                <a:spcPct val="0"/>
              </a:spcBef>
            </a:pPr>
            <a:r>
              <a:rPr lang="en-US" b="true" sz="2499">
                <a:solidFill>
                  <a:srgbClr val="990808"/>
                </a:solidFill>
                <a:latin typeface="Arial Bold"/>
                <a:ea typeface="Arial Bold"/>
                <a:cs typeface="Arial Bold"/>
                <a:sym typeface="Arial Bold"/>
              </a:rPr>
              <a:t>specific condition 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376914" y="40529"/>
            <a:ext cx="858974" cy="962339"/>
            <a:chOff x="0" y="0"/>
            <a:chExt cx="1145299" cy="128311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45286" cy="1283081"/>
            </a:xfrm>
            <a:custGeom>
              <a:avLst/>
              <a:gdLst/>
              <a:ahLst/>
              <a:cxnLst/>
              <a:rect r="r" b="b" t="t" l="l"/>
              <a:pathLst>
                <a:path h="1283081" w="1145286">
                  <a:moveTo>
                    <a:pt x="0" y="0"/>
                  </a:moveTo>
                  <a:lnTo>
                    <a:pt x="1145286" y="0"/>
                  </a:lnTo>
                  <a:lnTo>
                    <a:pt x="1145286" y="1283081"/>
                  </a:lnTo>
                  <a:lnTo>
                    <a:pt x="0" y="12830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" b="-4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7325632" y="66932"/>
            <a:ext cx="962368" cy="962368"/>
            <a:chOff x="0" y="0"/>
            <a:chExt cx="1283157" cy="128315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83208" cy="1283208"/>
            </a:xfrm>
            <a:custGeom>
              <a:avLst/>
              <a:gdLst/>
              <a:ahLst/>
              <a:cxnLst/>
              <a:rect r="r" b="b" t="t" l="l"/>
              <a:pathLst>
                <a:path h="1283208" w="1283208">
                  <a:moveTo>
                    <a:pt x="0" y="0"/>
                  </a:moveTo>
                  <a:lnTo>
                    <a:pt x="1283208" y="0"/>
                  </a:lnTo>
                  <a:lnTo>
                    <a:pt x="1283208" y="1283208"/>
                  </a:lnTo>
                  <a:lnTo>
                    <a:pt x="0" y="12832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3" b="3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754399" y="480060"/>
            <a:ext cx="16733968" cy="617220"/>
            <a:chOff x="0" y="0"/>
            <a:chExt cx="22311957" cy="82296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311954" cy="822960"/>
            </a:xfrm>
            <a:custGeom>
              <a:avLst/>
              <a:gdLst/>
              <a:ahLst/>
              <a:cxnLst/>
              <a:rect r="r" b="b" t="t" l="l"/>
              <a:pathLst>
                <a:path h="822960" w="22311954">
                  <a:moveTo>
                    <a:pt x="0" y="0"/>
                  </a:moveTo>
                  <a:lnTo>
                    <a:pt x="22311954" y="0"/>
                  </a:lnTo>
                  <a:lnTo>
                    <a:pt x="22311954" y="822960"/>
                  </a:lnTo>
                  <a:lnTo>
                    <a:pt x="0" y="82296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478275" r="0" b="-478275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22311957" cy="83248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560"/>
                </a:lnSpc>
              </a:pPr>
              <a:r>
                <a:rPr lang="en-US" b="true" sz="3800">
                  <a:solidFill>
                    <a:srgbClr val="1E2A5A"/>
                  </a:solidFill>
                  <a:latin typeface="Play Bold"/>
                  <a:ea typeface="Play Bold"/>
                  <a:cs typeface="Play Bold"/>
                  <a:sym typeface="Play Bold"/>
                </a:rPr>
                <a:t>Problem: parent-level contrastive learning can collapse siblings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795547" y="1138428"/>
            <a:ext cx="16596798" cy="480060"/>
            <a:chOff x="0" y="0"/>
            <a:chExt cx="22129064" cy="64008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2129069" cy="640080"/>
            </a:xfrm>
            <a:custGeom>
              <a:avLst/>
              <a:gdLst/>
              <a:ahLst/>
              <a:cxnLst/>
              <a:rect r="r" b="b" t="t" l="l"/>
              <a:pathLst>
                <a:path h="640080" w="22129069">
                  <a:moveTo>
                    <a:pt x="0" y="0"/>
                  </a:moveTo>
                  <a:lnTo>
                    <a:pt x="22129069" y="0"/>
                  </a:lnTo>
                  <a:lnTo>
                    <a:pt x="22129069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623643" r="0" b="-623643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19050"/>
              <a:ext cx="22129064" cy="6591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64748B"/>
                  </a:solidFill>
                  <a:latin typeface="Arial"/>
                  <a:ea typeface="Arial"/>
                  <a:cs typeface="Arial"/>
                  <a:sym typeface="Arial"/>
                </a:rPr>
                <a:t>The optimization signal can be correct for the parent task and wrong for the subclass task.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5220">
            <a:off x="741693" y="1613726"/>
            <a:ext cx="16759418" cy="0"/>
          </a:xfrm>
          <a:prstGeom prst="line">
            <a:avLst/>
          </a:prstGeom>
          <a:ln cap="rnd" w="9525">
            <a:solidFill>
              <a:srgbClr val="E2E8F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3" id="13"/>
          <p:cNvGrpSpPr/>
          <p:nvPr/>
        </p:nvGrpSpPr>
        <p:grpSpPr>
          <a:xfrm rot="0">
            <a:off x="8860517" y="4529767"/>
            <a:ext cx="3154766" cy="576072"/>
            <a:chOff x="0" y="0"/>
            <a:chExt cx="4206354" cy="76809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206352" cy="768096"/>
            </a:xfrm>
            <a:custGeom>
              <a:avLst/>
              <a:gdLst/>
              <a:ahLst/>
              <a:cxnLst/>
              <a:rect r="r" b="b" t="t" l="l"/>
              <a:pathLst>
                <a:path h="768096" w="4206352">
                  <a:moveTo>
                    <a:pt x="0" y="0"/>
                  </a:moveTo>
                  <a:lnTo>
                    <a:pt x="4206352" y="0"/>
                  </a:lnTo>
                  <a:lnTo>
                    <a:pt x="4206352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56706" r="0" b="-56706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9525"/>
              <a:ext cx="4206354" cy="77762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4799"/>
                </a:lnSpc>
              </a:pPr>
              <a:r>
                <a:rPr lang="en-US" b="true" sz="3999">
                  <a:solidFill>
                    <a:srgbClr val="0F766E"/>
                  </a:solidFill>
                  <a:latin typeface="Arial Bold"/>
                  <a:ea typeface="Arial Bold"/>
                  <a:cs typeface="Arial Bold"/>
                  <a:sym typeface="Arial Bold"/>
                </a:rPr>
                <a:t>50.85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9736963" y="5205222"/>
            <a:ext cx="3154766" cy="493776"/>
            <a:chOff x="0" y="0"/>
            <a:chExt cx="4206354" cy="658368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206352" cy="658368"/>
            </a:xfrm>
            <a:custGeom>
              <a:avLst/>
              <a:gdLst/>
              <a:ahLst/>
              <a:cxnLst/>
              <a:rect r="r" b="b" t="t" l="l"/>
              <a:pathLst>
                <a:path h="658368" w="4206352">
                  <a:moveTo>
                    <a:pt x="0" y="0"/>
                  </a:moveTo>
                  <a:lnTo>
                    <a:pt x="4206352" y="0"/>
                  </a:lnTo>
                  <a:lnTo>
                    <a:pt x="4206352" y="658368"/>
                  </a:lnTo>
                  <a:lnTo>
                    <a:pt x="0" y="6583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74491" r="0" b="-74491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19050"/>
              <a:ext cx="4206354" cy="67741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919"/>
                </a:lnSpc>
              </a:pPr>
              <a:r>
                <a:rPr lang="en-US" sz="1599">
                  <a:solidFill>
                    <a:srgbClr val="64748B"/>
                  </a:solidFill>
                  <a:latin typeface="Arial"/>
                  <a:ea typeface="Arial"/>
                  <a:cs typeface="Arial"/>
                  <a:sym typeface="Arial"/>
                </a:rPr>
                <a:t>MC macro-F1 after parent-level SupCon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3651635" y="4039362"/>
            <a:ext cx="3154766" cy="576072"/>
            <a:chOff x="0" y="0"/>
            <a:chExt cx="4206354" cy="768096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206352" cy="768096"/>
            </a:xfrm>
            <a:custGeom>
              <a:avLst/>
              <a:gdLst/>
              <a:ahLst/>
              <a:cxnLst/>
              <a:rect r="r" b="b" t="t" l="l"/>
              <a:pathLst>
                <a:path h="768096" w="4206352">
                  <a:moveTo>
                    <a:pt x="0" y="0"/>
                  </a:moveTo>
                  <a:lnTo>
                    <a:pt x="4206352" y="0"/>
                  </a:lnTo>
                  <a:lnTo>
                    <a:pt x="4206352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56706" r="0" b="-56706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9525"/>
              <a:ext cx="4206354" cy="77762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4799"/>
                </a:lnSpc>
              </a:pPr>
              <a:r>
                <a:rPr lang="en-US" b="true" sz="3999">
                  <a:solidFill>
                    <a:srgbClr val="B91C1C"/>
                  </a:solidFill>
                  <a:latin typeface="Arial Bold"/>
                  <a:ea typeface="Arial Bold"/>
                  <a:cs typeface="Arial Bold"/>
                  <a:sym typeface="Arial Bold"/>
                </a:rPr>
                <a:t>14.05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3875880" y="5232249"/>
            <a:ext cx="3154766" cy="493776"/>
            <a:chOff x="0" y="0"/>
            <a:chExt cx="4206354" cy="658368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206352" cy="658368"/>
            </a:xfrm>
            <a:custGeom>
              <a:avLst/>
              <a:gdLst/>
              <a:ahLst/>
              <a:cxnLst/>
              <a:rect r="r" b="b" t="t" l="l"/>
              <a:pathLst>
                <a:path h="658368" w="4206352">
                  <a:moveTo>
                    <a:pt x="0" y="0"/>
                  </a:moveTo>
                  <a:lnTo>
                    <a:pt x="4206352" y="0"/>
                  </a:lnTo>
                  <a:lnTo>
                    <a:pt x="4206352" y="658368"/>
                  </a:lnTo>
                  <a:lnTo>
                    <a:pt x="0" y="6583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74491" r="0" b="-74491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19050"/>
              <a:ext cx="4206354" cy="67741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919"/>
                </a:lnSpc>
              </a:pPr>
              <a:r>
                <a:rPr lang="en-US" sz="1599">
                  <a:solidFill>
                    <a:srgbClr val="64748B"/>
                  </a:solidFill>
                  <a:latin typeface="Arial"/>
                  <a:ea typeface="Arial"/>
                  <a:cs typeface="Arial"/>
                  <a:sym typeface="Arial"/>
                </a:rPr>
                <a:t>SC macro-F1 remains low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2344733" y="6926580"/>
            <a:ext cx="3154766" cy="576072"/>
            <a:chOff x="0" y="0"/>
            <a:chExt cx="4206354" cy="768096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4206352" cy="768096"/>
            </a:xfrm>
            <a:custGeom>
              <a:avLst/>
              <a:gdLst/>
              <a:ahLst/>
              <a:cxnLst/>
              <a:rect r="r" b="b" t="t" l="l"/>
              <a:pathLst>
                <a:path h="768096" w="4206352">
                  <a:moveTo>
                    <a:pt x="0" y="0"/>
                  </a:moveTo>
                  <a:lnTo>
                    <a:pt x="4206352" y="0"/>
                  </a:lnTo>
                  <a:lnTo>
                    <a:pt x="4206352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56706" r="0" b="-56706"/>
              </a:stretch>
            </a:blip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9525"/>
              <a:ext cx="4206354" cy="77762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4799"/>
                </a:lnSpc>
              </a:pPr>
              <a:r>
                <a:rPr lang="en-US" b="true" sz="3999">
                  <a:solidFill>
                    <a:srgbClr val="4D3C78"/>
                  </a:solidFill>
                  <a:latin typeface="Arial Bold"/>
                  <a:ea typeface="Arial Bold"/>
                  <a:cs typeface="Arial Bold"/>
                  <a:sym typeface="Arial Bold"/>
                </a:rPr>
                <a:t>≠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2344733" y="7557516"/>
            <a:ext cx="3154766" cy="493776"/>
            <a:chOff x="0" y="0"/>
            <a:chExt cx="4206354" cy="658368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4206352" cy="658368"/>
            </a:xfrm>
            <a:custGeom>
              <a:avLst/>
              <a:gdLst/>
              <a:ahLst/>
              <a:cxnLst/>
              <a:rect r="r" b="b" t="t" l="l"/>
              <a:pathLst>
                <a:path h="658368" w="4206352">
                  <a:moveTo>
                    <a:pt x="0" y="0"/>
                  </a:moveTo>
                  <a:lnTo>
                    <a:pt x="4206352" y="0"/>
                  </a:lnTo>
                  <a:lnTo>
                    <a:pt x="4206352" y="658368"/>
                  </a:lnTo>
                  <a:lnTo>
                    <a:pt x="0" y="6583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74491" r="0" b="-74491"/>
              </a:stretch>
            </a:blip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19050"/>
              <a:ext cx="4206354" cy="67741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919"/>
                </a:lnSpc>
              </a:pPr>
              <a:r>
                <a:rPr lang="en-US" sz="1599">
                  <a:solidFill>
                    <a:srgbClr val="64748B"/>
                  </a:solidFill>
                  <a:latin typeface="Arial"/>
                  <a:ea typeface="Arial"/>
                  <a:cs typeface="Arial"/>
                  <a:sym typeface="Arial"/>
                </a:rPr>
                <a:t>coarse success is not fine-grained success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754399" y="9806940"/>
            <a:ext cx="11796074" cy="246888"/>
            <a:chOff x="0" y="0"/>
            <a:chExt cx="15728099" cy="329184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15728099" cy="329184"/>
            </a:xfrm>
            <a:custGeom>
              <a:avLst/>
              <a:gdLst/>
              <a:ahLst/>
              <a:cxnLst/>
              <a:rect r="r" b="b" t="t" l="l"/>
              <a:pathLst>
                <a:path h="329184" w="15728099">
                  <a:moveTo>
                    <a:pt x="0" y="0"/>
                  </a:moveTo>
                  <a:lnTo>
                    <a:pt x="15728099" y="0"/>
                  </a:lnTo>
                  <a:lnTo>
                    <a:pt x="15728099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880976" r="0" b="-880976"/>
              </a:stretch>
            </a:blip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19050"/>
              <a:ext cx="15728099" cy="34823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439"/>
                </a:lnSpc>
              </a:pPr>
              <a:r>
                <a:rPr lang="en-US" sz="1200">
                  <a:solidFill>
                    <a:srgbClr val="94A3B8"/>
                  </a:solidFill>
                  <a:latin typeface="Arial"/>
                  <a:ea typeface="Arial"/>
                  <a:cs typeface="Arial"/>
                  <a:sym typeface="Arial"/>
                </a:rPr>
                <a:t>Taxonomy-guided language supervision for hierarchical skin disease classification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17214037" y="9765792"/>
            <a:ext cx="411490" cy="274320"/>
            <a:chOff x="0" y="0"/>
            <a:chExt cx="548653" cy="36576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548653" cy="365760"/>
            </a:xfrm>
            <a:custGeom>
              <a:avLst/>
              <a:gdLst/>
              <a:ahLst/>
              <a:cxnLst/>
              <a:rect r="r" b="b" t="t" l="l"/>
              <a:pathLst>
                <a:path h="365760" w="548653">
                  <a:moveTo>
                    <a:pt x="0" y="0"/>
                  </a:moveTo>
                  <a:lnTo>
                    <a:pt x="548653" y="0"/>
                  </a:lnTo>
                  <a:lnTo>
                    <a:pt x="548653" y="365760"/>
                  </a:lnTo>
                  <a:lnTo>
                    <a:pt x="0" y="36576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35533" t="0" r="-35533" b="0"/>
              </a:stretch>
            </a:blip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19050"/>
              <a:ext cx="548653" cy="3848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94A3B8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</a:p>
          </p:txBody>
        </p:sp>
      </p:grpSp>
      <p:sp>
        <p:nvSpPr>
          <p:cNvPr name="Freeform 37" id="37"/>
          <p:cNvSpPr/>
          <p:nvPr/>
        </p:nvSpPr>
        <p:spPr>
          <a:xfrm flipH="false" flipV="false" rot="0">
            <a:off x="-207173" y="-116597"/>
            <a:ext cx="18653948" cy="10498424"/>
          </a:xfrm>
          <a:custGeom>
            <a:avLst/>
            <a:gdLst/>
            <a:ahLst/>
            <a:cxnLst/>
            <a:rect r="r" b="b" t="t" l="l"/>
            <a:pathLst>
              <a:path h="10498424" w="18653948">
                <a:moveTo>
                  <a:pt x="0" y="0"/>
                </a:moveTo>
                <a:lnTo>
                  <a:pt x="18653948" y="0"/>
                </a:lnTo>
                <a:lnTo>
                  <a:pt x="18653948" y="10498425"/>
                </a:lnTo>
                <a:lnTo>
                  <a:pt x="0" y="104984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376914" y="40529"/>
            <a:ext cx="858974" cy="962339"/>
            <a:chOff x="0" y="0"/>
            <a:chExt cx="1145299" cy="128311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45286" cy="1283081"/>
            </a:xfrm>
            <a:custGeom>
              <a:avLst/>
              <a:gdLst/>
              <a:ahLst/>
              <a:cxnLst/>
              <a:rect r="r" b="b" t="t" l="l"/>
              <a:pathLst>
                <a:path h="1283081" w="1145286">
                  <a:moveTo>
                    <a:pt x="0" y="0"/>
                  </a:moveTo>
                  <a:lnTo>
                    <a:pt x="1145286" y="0"/>
                  </a:lnTo>
                  <a:lnTo>
                    <a:pt x="1145286" y="1283081"/>
                  </a:lnTo>
                  <a:lnTo>
                    <a:pt x="0" y="12830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" b="-4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7325632" y="66932"/>
            <a:ext cx="962368" cy="962368"/>
            <a:chOff x="0" y="0"/>
            <a:chExt cx="1283157" cy="128315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83208" cy="1283208"/>
            </a:xfrm>
            <a:custGeom>
              <a:avLst/>
              <a:gdLst/>
              <a:ahLst/>
              <a:cxnLst/>
              <a:rect r="r" b="b" t="t" l="l"/>
              <a:pathLst>
                <a:path h="1283208" w="1283208">
                  <a:moveTo>
                    <a:pt x="0" y="0"/>
                  </a:moveTo>
                  <a:lnTo>
                    <a:pt x="1283208" y="0"/>
                  </a:lnTo>
                  <a:lnTo>
                    <a:pt x="1283208" y="1283208"/>
                  </a:lnTo>
                  <a:lnTo>
                    <a:pt x="0" y="12832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3" b="3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741702" y="170429"/>
            <a:ext cx="16733968" cy="871419"/>
            <a:chOff x="0" y="0"/>
            <a:chExt cx="22311957" cy="116189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311954" cy="1161892"/>
            </a:xfrm>
            <a:custGeom>
              <a:avLst/>
              <a:gdLst/>
              <a:ahLst/>
              <a:cxnLst/>
              <a:rect r="r" b="b" t="t" l="l"/>
              <a:pathLst>
                <a:path h="1161892" w="22311954">
                  <a:moveTo>
                    <a:pt x="0" y="0"/>
                  </a:moveTo>
                  <a:lnTo>
                    <a:pt x="22311954" y="0"/>
                  </a:lnTo>
                  <a:lnTo>
                    <a:pt x="22311954" y="1161892"/>
                  </a:lnTo>
                  <a:lnTo>
                    <a:pt x="0" y="11618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338758" r="0" b="-309588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-19050"/>
              <a:ext cx="22311957" cy="118094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159"/>
                </a:lnSpc>
              </a:pPr>
              <a:r>
                <a:rPr lang="en-US" b="true" sz="4299">
                  <a:solidFill>
                    <a:srgbClr val="1E2A5A"/>
                  </a:solidFill>
                  <a:latin typeface="Arimo Bold"/>
                  <a:ea typeface="Arimo Bold"/>
                  <a:cs typeface="Arimo Bold"/>
                  <a:sym typeface="Arimo Bold"/>
                </a:rPr>
                <a:t>Related work and positioning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754399" y="939966"/>
            <a:ext cx="16596798" cy="480060"/>
            <a:chOff x="0" y="0"/>
            <a:chExt cx="22129064" cy="64008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2129069" cy="640080"/>
            </a:xfrm>
            <a:custGeom>
              <a:avLst/>
              <a:gdLst/>
              <a:ahLst/>
              <a:cxnLst/>
              <a:rect r="r" b="b" t="t" l="l"/>
              <a:pathLst>
                <a:path h="640080" w="22129069">
                  <a:moveTo>
                    <a:pt x="0" y="0"/>
                  </a:moveTo>
                  <a:lnTo>
                    <a:pt x="22129069" y="0"/>
                  </a:lnTo>
                  <a:lnTo>
                    <a:pt x="22129069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623643" r="0" b="-623643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19050"/>
              <a:ext cx="22129064" cy="6591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64748B"/>
                  </a:solidFill>
                  <a:latin typeface="Poppins"/>
                  <a:ea typeface="Poppins"/>
                  <a:cs typeface="Poppins"/>
                  <a:sym typeface="Poppins"/>
                </a:rPr>
                <a:t>Existing families solve important pieces; the paper joins them inside representation learning.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147885" y="8309224"/>
            <a:ext cx="3210789" cy="1289625"/>
            <a:chOff x="0" y="0"/>
            <a:chExt cx="4281052" cy="171950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280981" cy="1719322"/>
            </a:xfrm>
            <a:custGeom>
              <a:avLst/>
              <a:gdLst/>
              <a:ahLst/>
              <a:cxnLst/>
              <a:rect r="r" b="b" t="t" l="l"/>
              <a:pathLst>
                <a:path h="1719322" w="4280981">
                  <a:moveTo>
                    <a:pt x="0" y="286469"/>
                  </a:moveTo>
                  <a:cubicBezTo>
                    <a:pt x="0" y="128197"/>
                    <a:pt x="70585" y="0"/>
                    <a:pt x="157728" y="0"/>
                  </a:cubicBezTo>
                  <a:lnTo>
                    <a:pt x="4123253" y="0"/>
                  </a:lnTo>
                  <a:cubicBezTo>
                    <a:pt x="4210396" y="0"/>
                    <a:pt x="4280981" y="128197"/>
                    <a:pt x="4280981" y="286469"/>
                  </a:cubicBezTo>
                  <a:lnTo>
                    <a:pt x="4280981" y="1432853"/>
                  </a:lnTo>
                  <a:cubicBezTo>
                    <a:pt x="4280981" y="1591125"/>
                    <a:pt x="4210396" y="1719322"/>
                    <a:pt x="4123253" y="1719322"/>
                  </a:cubicBezTo>
                  <a:lnTo>
                    <a:pt x="157728" y="1719322"/>
                  </a:lnTo>
                  <a:cubicBezTo>
                    <a:pt x="70585" y="1719539"/>
                    <a:pt x="0" y="1591125"/>
                    <a:pt x="0" y="1432853"/>
                  </a:cubicBezTo>
                  <a:close/>
                </a:path>
              </a:pathLst>
            </a:custGeom>
            <a:solidFill>
              <a:srgbClr val="1E2A5A"/>
            </a:solidFill>
            <a:ln w="25400" cap="sq">
              <a:solidFill>
                <a:srgbClr val="1E2A5A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4281052" cy="17290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99"/>
                </a:lnSpc>
              </a:pPr>
              <a:r>
                <a:rPr lang="en-US" b="true" sz="2999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Our positioning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4430775" y="8339007"/>
            <a:ext cx="12640210" cy="1344563"/>
            <a:chOff x="0" y="0"/>
            <a:chExt cx="16402063" cy="174471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6402050" cy="1744626"/>
            </a:xfrm>
            <a:custGeom>
              <a:avLst/>
              <a:gdLst/>
              <a:ahLst/>
              <a:cxnLst/>
              <a:rect r="r" b="b" t="t" l="l"/>
              <a:pathLst>
                <a:path h="1744626" w="16402050">
                  <a:moveTo>
                    <a:pt x="0" y="290727"/>
                  </a:moveTo>
                  <a:cubicBezTo>
                    <a:pt x="0" y="130194"/>
                    <a:pt x="125349" y="0"/>
                    <a:pt x="279908" y="0"/>
                  </a:cubicBezTo>
                  <a:lnTo>
                    <a:pt x="16122142" y="0"/>
                  </a:lnTo>
                  <a:cubicBezTo>
                    <a:pt x="16276828" y="0"/>
                    <a:pt x="16402050" y="130194"/>
                    <a:pt x="16402050" y="290727"/>
                  </a:cubicBezTo>
                  <a:lnTo>
                    <a:pt x="16402050" y="1453899"/>
                  </a:lnTo>
                  <a:cubicBezTo>
                    <a:pt x="16402050" y="1614564"/>
                    <a:pt x="16276701" y="1744626"/>
                    <a:pt x="16122142" y="1744626"/>
                  </a:cubicBezTo>
                  <a:lnTo>
                    <a:pt x="279908" y="1744626"/>
                  </a:lnTo>
                  <a:cubicBezTo>
                    <a:pt x="125349" y="1744756"/>
                    <a:pt x="0" y="1614564"/>
                    <a:pt x="0" y="1453899"/>
                  </a:cubicBezTo>
                  <a:close/>
                </a:path>
              </a:pathLst>
            </a:custGeom>
            <a:solidFill>
              <a:srgbClr val="EEF6FF"/>
            </a:solidFill>
            <a:ln w="25400" cap="sq">
              <a:solidFill>
                <a:srgbClr val="BFDBFE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9525"/>
              <a:ext cx="16402063" cy="17542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2879"/>
                </a:lnSpc>
              </a:pPr>
              <a:r>
                <a:rPr lang="en-US" sz="2400">
                  <a:solidFill>
                    <a:srgbClr val="32479C"/>
                  </a:solidFill>
                  <a:latin typeface="Arial"/>
                  <a:ea typeface="Arial"/>
                  <a:cs typeface="Arial"/>
                  <a:sym typeface="Arial"/>
                </a:rPr>
                <a:t>Structured descriptors become </a:t>
              </a:r>
              <a:r>
                <a:rPr lang="en-US" b="true" sz="2400">
                  <a:solidFill>
                    <a:srgbClr val="32479C"/>
                  </a:solidFill>
                  <a:latin typeface="Arial Bold"/>
                  <a:ea typeface="Arial Bold"/>
                  <a:cs typeface="Arial Bold"/>
                  <a:sym typeface="Arial Bold"/>
                </a:rPr>
                <a:t>language supervision</a:t>
              </a:r>
              <a:r>
                <a:rPr lang="en-US" sz="2400">
                  <a:solidFill>
                    <a:srgbClr val="32479C"/>
                  </a:solidFill>
                  <a:latin typeface="Arial"/>
                  <a:ea typeface="Arial"/>
                  <a:cs typeface="Arial"/>
                  <a:sym typeface="Arial"/>
                </a:rPr>
                <a:t>; the disease hierarchy determines which </a:t>
              </a:r>
              <a:r>
                <a:rPr lang="en-US" b="true" sz="2400">
                  <a:solidFill>
                    <a:srgbClr val="32479C"/>
                  </a:solidFill>
                  <a:latin typeface="Arial Bold"/>
                  <a:ea typeface="Arial Bold"/>
                  <a:cs typeface="Arial Bold"/>
                  <a:sym typeface="Arial Bold"/>
                </a:rPr>
                <a:t>sibling diagnoses receive extra separation</a:t>
              </a:r>
              <a:r>
                <a:rPr lang="en-US" sz="2400">
                  <a:solidFill>
                    <a:srgbClr val="32479C"/>
                  </a:solidFill>
                  <a:latin typeface="Arial"/>
                  <a:ea typeface="Arial"/>
                  <a:cs typeface="Arial"/>
                  <a:sym typeface="Arial"/>
                </a:rPr>
                <a:t>; the resulting embedding drives </a:t>
              </a:r>
              <a:r>
                <a:rPr lang="en-US" b="true" sz="2400">
                  <a:solidFill>
                    <a:srgbClr val="32479C"/>
                  </a:solidFill>
                  <a:latin typeface="Arial Bold"/>
                  <a:ea typeface="Arial Bold"/>
                  <a:cs typeface="Arial Bold"/>
                  <a:sym typeface="Arial Bold"/>
                </a:rPr>
                <a:t>prototype classification and gallery replacement.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754399" y="9806940"/>
            <a:ext cx="11796074" cy="246888"/>
            <a:chOff x="0" y="0"/>
            <a:chExt cx="15728099" cy="329184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5728099" cy="329184"/>
            </a:xfrm>
            <a:custGeom>
              <a:avLst/>
              <a:gdLst/>
              <a:ahLst/>
              <a:cxnLst/>
              <a:rect r="r" b="b" t="t" l="l"/>
              <a:pathLst>
                <a:path h="329184" w="15728099">
                  <a:moveTo>
                    <a:pt x="0" y="0"/>
                  </a:moveTo>
                  <a:lnTo>
                    <a:pt x="15728099" y="0"/>
                  </a:lnTo>
                  <a:lnTo>
                    <a:pt x="15728099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880976" r="0" b="-880976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15728099" cy="34823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439"/>
                </a:lnSpc>
              </a:pPr>
              <a:r>
                <a:rPr lang="en-US" sz="1200">
                  <a:solidFill>
                    <a:srgbClr val="94A3B8"/>
                  </a:solidFill>
                  <a:latin typeface="Arial"/>
                  <a:ea typeface="Arial"/>
                  <a:cs typeface="Arial"/>
                  <a:sym typeface="Arial"/>
                </a:rPr>
                <a:t>Taxonomy-guided language supervision for hierarchical skin disease classification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7214037" y="9765792"/>
            <a:ext cx="411490" cy="274320"/>
            <a:chOff x="0" y="0"/>
            <a:chExt cx="548653" cy="36576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548653" cy="365760"/>
            </a:xfrm>
            <a:custGeom>
              <a:avLst/>
              <a:gdLst/>
              <a:ahLst/>
              <a:cxnLst/>
              <a:rect r="r" b="b" t="t" l="l"/>
              <a:pathLst>
                <a:path h="365760" w="548653">
                  <a:moveTo>
                    <a:pt x="0" y="0"/>
                  </a:moveTo>
                  <a:lnTo>
                    <a:pt x="548653" y="0"/>
                  </a:lnTo>
                  <a:lnTo>
                    <a:pt x="548653" y="365760"/>
                  </a:lnTo>
                  <a:lnTo>
                    <a:pt x="0" y="36576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35533" t="0" r="-35533" b="0"/>
              </a:stretch>
            </a:blip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19050"/>
              <a:ext cx="548653" cy="3848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94A3B8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94338" y="2044703"/>
            <a:ext cx="4539617" cy="779783"/>
            <a:chOff x="0" y="0"/>
            <a:chExt cx="1195619" cy="205375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195619" cy="205375"/>
            </a:xfrm>
            <a:custGeom>
              <a:avLst/>
              <a:gdLst/>
              <a:ahLst/>
              <a:cxnLst/>
              <a:rect r="r" b="b" t="t" l="l"/>
              <a:pathLst>
                <a:path h="205375" w="1195619">
                  <a:moveTo>
                    <a:pt x="42635" y="0"/>
                  </a:moveTo>
                  <a:lnTo>
                    <a:pt x="1152984" y="0"/>
                  </a:lnTo>
                  <a:cubicBezTo>
                    <a:pt x="1176531" y="0"/>
                    <a:pt x="1195619" y="19088"/>
                    <a:pt x="1195619" y="42635"/>
                  </a:cubicBezTo>
                  <a:lnTo>
                    <a:pt x="1195619" y="162740"/>
                  </a:lnTo>
                  <a:cubicBezTo>
                    <a:pt x="1195619" y="174047"/>
                    <a:pt x="1191127" y="184892"/>
                    <a:pt x="1183132" y="192887"/>
                  </a:cubicBezTo>
                  <a:cubicBezTo>
                    <a:pt x="1175136" y="200883"/>
                    <a:pt x="1164292" y="205375"/>
                    <a:pt x="1152984" y="205375"/>
                  </a:cubicBezTo>
                  <a:lnTo>
                    <a:pt x="42635" y="205375"/>
                  </a:lnTo>
                  <a:cubicBezTo>
                    <a:pt x="19088" y="205375"/>
                    <a:pt x="0" y="186287"/>
                    <a:pt x="0" y="162740"/>
                  </a:cubicBezTo>
                  <a:lnTo>
                    <a:pt x="0" y="42635"/>
                  </a:lnTo>
                  <a:cubicBezTo>
                    <a:pt x="0" y="19088"/>
                    <a:pt x="19088" y="0"/>
                    <a:pt x="42635" y="0"/>
                  </a:cubicBezTo>
                  <a:close/>
                </a:path>
              </a:pathLst>
            </a:custGeom>
            <a:solidFill>
              <a:srgbClr val="DBEAFE"/>
            </a:solidFill>
            <a:ln cap="rnd">
              <a:noFill/>
              <a:prstDash val="solid"/>
              <a:round/>
            </a:ln>
          </p:spPr>
        </p:sp>
        <p:sp>
          <p:nvSpPr>
            <p:cNvPr name="TextBox 26" id="26"/>
            <p:cNvSpPr txBox="true"/>
            <p:nvPr/>
          </p:nvSpPr>
          <p:spPr>
            <a:xfrm>
              <a:off x="0" y="-19050"/>
              <a:ext cx="1195619" cy="224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  <a:r>
                <a:rPr lang="en-US" b="true" sz="2199">
                  <a:solidFill>
                    <a:srgbClr val="1E2A5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Hierarchical classifiers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67279" y="2044703"/>
            <a:ext cx="4566676" cy="5723078"/>
            <a:chOff x="0" y="0"/>
            <a:chExt cx="1202746" cy="1507313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202746" cy="1507313"/>
            </a:xfrm>
            <a:custGeom>
              <a:avLst/>
              <a:gdLst/>
              <a:ahLst/>
              <a:cxnLst/>
              <a:rect r="r" b="b" t="t" l="l"/>
              <a:pathLst>
                <a:path h="1507313" w="1202746">
                  <a:moveTo>
                    <a:pt x="42383" y="0"/>
                  </a:moveTo>
                  <a:lnTo>
                    <a:pt x="1160363" y="0"/>
                  </a:lnTo>
                  <a:cubicBezTo>
                    <a:pt x="1171604" y="0"/>
                    <a:pt x="1182384" y="4465"/>
                    <a:pt x="1190332" y="12414"/>
                  </a:cubicBezTo>
                  <a:cubicBezTo>
                    <a:pt x="1198281" y="20362"/>
                    <a:pt x="1202746" y="31142"/>
                    <a:pt x="1202746" y="42383"/>
                  </a:cubicBezTo>
                  <a:lnTo>
                    <a:pt x="1202746" y="1464930"/>
                  </a:lnTo>
                  <a:cubicBezTo>
                    <a:pt x="1202746" y="1476171"/>
                    <a:pt x="1198281" y="1486951"/>
                    <a:pt x="1190332" y="1494899"/>
                  </a:cubicBezTo>
                  <a:cubicBezTo>
                    <a:pt x="1182384" y="1502847"/>
                    <a:pt x="1171604" y="1507313"/>
                    <a:pt x="1160363" y="1507313"/>
                  </a:cubicBezTo>
                  <a:lnTo>
                    <a:pt x="42383" y="1507313"/>
                  </a:lnTo>
                  <a:cubicBezTo>
                    <a:pt x="31142" y="1507313"/>
                    <a:pt x="20362" y="1502847"/>
                    <a:pt x="12414" y="1494899"/>
                  </a:cubicBezTo>
                  <a:cubicBezTo>
                    <a:pt x="4465" y="1486951"/>
                    <a:pt x="0" y="1476171"/>
                    <a:pt x="0" y="1464930"/>
                  </a:cubicBezTo>
                  <a:lnTo>
                    <a:pt x="0" y="42383"/>
                  </a:lnTo>
                  <a:cubicBezTo>
                    <a:pt x="0" y="31142"/>
                    <a:pt x="4465" y="20362"/>
                    <a:pt x="12414" y="12414"/>
                  </a:cubicBezTo>
                  <a:cubicBezTo>
                    <a:pt x="20362" y="4465"/>
                    <a:pt x="31142" y="0"/>
                    <a:pt x="42383" y="0"/>
                  </a:cubicBezTo>
                  <a:close/>
                </a:path>
              </a:pathLst>
            </a:custGeom>
            <a:ln w="38100" cap="rnd">
              <a:solidFill>
                <a:srgbClr val="32479C"/>
              </a:solidFill>
              <a:prstDash val="solid"/>
              <a:round/>
            </a:ln>
          </p:spPr>
        </p:sp>
        <p:sp>
          <p:nvSpPr>
            <p:cNvPr name="TextBox 29" id="29"/>
            <p:cNvSpPr txBox="true"/>
            <p:nvPr/>
          </p:nvSpPr>
          <p:spPr>
            <a:xfrm>
              <a:off x="0" y="-19050"/>
              <a:ext cx="1202746" cy="152636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Freeform 30" id="30"/>
          <p:cNvSpPr/>
          <p:nvPr/>
        </p:nvSpPr>
        <p:spPr>
          <a:xfrm flipH="false" flipV="false" rot="0">
            <a:off x="1558258" y="2504929"/>
            <a:ext cx="1611778" cy="1611778"/>
          </a:xfrm>
          <a:custGeom>
            <a:avLst/>
            <a:gdLst/>
            <a:ahLst/>
            <a:cxnLst/>
            <a:rect r="r" b="b" t="t" l="l"/>
            <a:pathLst>
              <a:path h="1611778" w="1611778">
                <a:moveTo>
                  <a:pt x="0" y="0"/>
                </a:moveTo>
                <a:lnTo>
                  <a:pt x="1611778" y="0"/>
                </a:lnTo>
                <a:lnTo>
                  <a:pt x="1611778" y="1611778"/>
                </a:lnTo>
                <a:lnTo>
                  <a:pt x="0" y="16117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31" id="31"/>
          <p:cNvGrpSpPr/>
          <p:nvPr/>
        </p:nvGrpSpPr>
        <p:grpSpPr>
          <a:xfrm rot="0">
            <a:off x="203750" y="4450082"/>
            <a:ext cx="720085" cy="720085"/>
            <a:chOff x="0" y="0"/>
            <a:chExt cx="812800" cy="8128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BEAFE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Freeform 34" id="34"/>
          <p:cNvSpPr/>
          <p:nvPr/>
        </p:nvSpPr>
        <p:spPr>
          <a:xfrm flipH="false" flipV="false" rot="0">
            <a:off x="339743" y="4586075"/>
            <a:ext cx="448099" cy="448099"/>
          </a:xfrm>
          <a:custGeom>
            <a:avLst/>
            <a:gdLst/>
            <a:ahLst/>
            <a:cxnLst/>
            <a:rect r="r" b="b" t="t" l="l"/>
            <a:pathLst>
              <a:path h="448099" w="448099">
                <a:moveTo>
                  <a:pt x="0" y="0"/>
                </a:moveTo>
                <a:lnTo>
                  <a:pt x="448099" y="0"/>
                </a:lnTo>
                <a:lnTo>
                  <a:pt x="448099" y="448100"/>
                </a:lnTo>
                <a:lnTo>
                  <a:pt x="0" y="4481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35" id="35"/>
          <p:cNvSpPr/>
          <p:nvPr/>
        </p:nvSpPr>
        <p:spPr>
          <a:xfrm>
            <a:off x="506434" y="5616141"/>
            <a:ext cx="3915996" cy="0"/>
          </a:xfrm>
          <a:prstGeom prst="line">
            <a:avLst/>
          </a:prstGeom>
          <a:ln cap="flat" w="38100">
            <a:solidFill>
              <a:srgbClr val="E2E8F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6" id="36"/>
          <p:cNvGrpSpPr/>
          <p:nvPr/>
        </p:nvGrpSpPr>
        <p:grpSpPr>
          <a:xfrm rot="0">
            <a:off x="219320" y="6122046"/>
            <a:ext cx="720085" cy="720085"/>
            <a:chOff x="0" y="0"/>
            <a:chExt cx="812800" cy="8128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9D2D2"/>
            </a:solidFill>
          </p:spPr>
        </p:sp>
        <p:sp>
          <p:nvSpPr>
            <p:cNvPr name="TextBox 38" id="38"/>
            <p:cNvSpPr txBox="true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Freeform 39" id="39"/>
          <p:cNvSpPr/>
          <p:nvPr/>
        </p:nvSpPr>
        <p:spPr>
          <a:xfrm flipH="false" flipV="false" rot="0">
            <a:off x="375464" y="6263841"/>
            <a:ext cx="412378" cy="358769"/>
          </a:xfrm>
          <a:custGeom>
            <a:avLst/>
            <a:gdLst/>
            <a:ahLst/>
            <a:cxnLst/>
            <a:rect r="r" b="b" t="t" l="l"/>
            <a:pathLst>
              <a:path h="358769" w="412378">
                <a:moveTo>
                  <a:pt x="0" y="0"/>
                </a:moveTo>
                <a:lnTo>
                  <a:pt x="412378" y="0"/>
                </a:lnTo>
                <a:lnTo>
                  <a:pt x="412378" y="358768"/>
                </a:lnTo>
                <a:lnTo>
                  <a:pt x="0" y="35876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0" id="40"/>
          <p:cNvGrpSpPr/>
          <p:nvPr/>
        </p:nvGrpSpPr>
        <p:grpSpPr>
          <a:xfrm rot="0">
            <a:off x="4736594" y="2085854"/>
            <a:ext cx="4539617" cy="779783"/>
            <a:chOff x="0" y="0"/>
            <a:chExt cx="1195619" cy="205375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1195619" cy="205375"/>
            </a:xfrm>
            <a:custGeom>
              <a:avLst/>
              <a:gdLst/>
              <a:ahLst/>
              <a:cxnLst/>
              <a:rect r="r" b="b" t="t" l="l"/>
              <a:pathLst>
                <a:path h="205375" w="1195619">
                  <a:moveTo>
                    <a:pt x="42635" y="0"/>
                  </a:moveTo>
                  <a:lnTo>
                    <a:pt x="1152984" y="0"/>
                  </a:lnTo>
                  <a:cubicBezTo>
                    <a:pt x="1176531" y="0"/>
                    <a:pt x="1195619" y="19088"/>
                    <a:pt x="1195619" y="42635"/>
                  </a:cubicBezTo>
                  <a:lnTo>
                    <a:pt x="1195619" y="162740"/>
                  </a:lnTo>
                  <a:cubicBezTo>
                    <a:pt x="1195619" y="174047"/>
                    <a:pt x="1191127" y="184892"/>
                    <a:pt x="1183132" y="192887"/>
                  </a:cubicBezTo>
                  <a:cubicBezTo>
                    <a:pt x="1175136" y="200883"/>
                    <a:pt x="1164292" y="205375"/>
                    <a:pt x="1152984" y="205375"/>
                  </a:cubicBezTo>
                  <a:lnTo>
                    <a:pt x="42635" y="205375"/>
                  </a:lnTo>
                  <a:cubicBezTo>
                    <a:pt x="19088" y="205375"/>
                    <a:pt x="0" y="186287"/>
                    <a:pt x="0" y="162740"/>
                  </a:cubicBezTo>
                  <a:lnTo>
                    <a:pt x="0" y="42635"/>
                  </a:lnTo>
                  <a:cubicBezTo>
                    <a:pt x="0" y="19088"/>
                    <a:pt x="19088" y="0"/>
                    <a:pt x="42635" y="0"/>
                  </a:cubicBezTo>
                  <a:close/>
                </a:path>
              </a:pathLst>
            </a:custGeom>
            <a:solidFill>
              <a:srgbClr val="EAF7EA"/>
            </a:solidFill>
            <a:ln cap="rnd">
              <a:noFill/>
              <a:prstDash val="solid"/>
              <a:round/>
            </a:ln>
          </p:spPr>
        </p:sp>
        <p:sp>
          <p:nvSpPr>
            <p:cNvPr name="TextBox 42" id="42"/>
            <p:cNvSpPr txBox="true"/>
            <p:nvPr/>
          </p:nvSpPr>
          <p:spPr>
            <a:xfrm>
              <a:off x="0" y="-19050"/>
              <a:ext cx="1195619" cy="224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  <a:r>
                <a:rPr lang="en-US" b="true" sz="2199">
                  <a:solidFill>
                    <a:srgbClr val="1D5A2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Concept Bottlenecks</a:t>
              </a: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4709535" y="2044703"/>
            <a:ext cx="4566676" cy="5723078"/>
            <a:chOff x="0" y="0"/>
            <a:chExt cx="1202746" cy="1507313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1202746" cy="1507313"/>
            </a:xfrm>
            <a:custGeom>
              <a:avLst/>
              <a:gdLst/>
              <a:ahLst/>
              <a:cxnLst/>
              <a:rect r="r" b="b" t="t" l="l"/>
              <a:pathLst>
                <a:path h="1507313" w="1202746">
                  <a:moveTo>
                    <a:pt x="42383" y="0"/>
                  </a:moveTo>
                  <a:lnTo>
                    <a:pt x="1160363" y="0"/>
                  </a:lnTo>
                  <a:cubicBezTo>
                    <a:pt x="1171604" y="0"/>
                    <a:pt x="1182384" y="4465"/>
                    <a:pt x="1190332" y="12414"/>
                  </a:cubicBezTo>
                  <a:cubicBezTo>
                    <a:pt x="1198281" y="20362"/>
                    <a:pt x="1202746" y="31142"/>
                    <a:pt x="1202746" y="42383"/>
                  </a:cubicBezTo>
                  <a:lnTo>
                    <a:pt x="1202746" y="1464930"/>
                  </a:lnTo>
                  <a:cubicBezTo>
                    <a:pt x="1202746" y="1476171"/>
                    <a:pt x="1198281" y="1486951"/>
                    <a:pt x="1190332" y="1494899"/>
                  </a:cubicBezTo>
                  <a:cubicBezTo>
                    <a:pt x="1182384" y="1502847"/>
                    <a:pt x="1171604" y="1507313"/>
                    <a:pt x="1160363" y="1507313"/>
                  </a:cubicBezTo>
                  <a:lnTo>
                    <a:pt x="42383" y="1507313"/>
                  </a:lnTo>
                  <a:cubicBezTo>
                    <a:pt x="31142" y="1507313"/>
                    <a:pt x="20362" y="1502847"/>
                    <a:pt x="12414" y="1494899"/>
                  </a:cubicBezTo>
                  <a:cubicBezTo>
                    <a:pt x="4465" y="1486951"/>
                    <a:pt x="0" y="1476171"/>
                    <a:pt x="0" y="1464930"/>
                  </a:cubicBezTo>
                  <a:lnTo>
                    <a:pt x="0" y="42383"/>
                  </a:lnTo>
                  <a:cubicBezTo>
                    <a:pt x="0" y="31142"/>
                    <a:pt x="4465" y="20362"/>
                    <a:pt x="12414" y="12414"/>
                  </a:cubicBezTo>
                  <a:cubicBezTo>
                    <a:pt x="20362" y="4465"/>
                    <a:pt x="31142" y="0"/>
                    <a:pt x="42383" y="0"/>
                  </a:cubicBezTo>
                  <a:close/>
                </a:path>
              </a:pathLst>
            </a:custGeom>
            <a:ln w="38100" cap="rnd">
              <a:solidFill>
                <a:srgbClr val="0F766E"/>
              </a:solidFill>
              <a:prstDash val="solid"/>
              <a:round/>
            </a:ln>
          </p:spPr>
        </p:sp>
        <p:sp>
          <p:nvSpPr>
            <p:cNvPr name="TextBox 45" id="45"/>
            <p:cNvSpPr txBox="true"/>
            <p:nvPr/>
          </p:nvSpPr>
          <p:spPr>
            <a:xfrm>
              <a:off x="0" y="-19050"/>
              <a:ext cx="1202746" cy="152636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4846006" y="4491233"/>
            <a:ext cx="720085" cy="720085"/>
            <a:chOff x="0" y="0"/>
            <a:chExt cx="812800" cy="81280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AF7EA"/>
            </a:solidFill>
          </p:spPr>
        </p:sp>
        <p:sp>
          <p:nvSpPr>
            <p:cNvPr name="TextBox 48" id="48"/>
            <p:cNvSpPr txBox="true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Freeform 49" id="49"/>
          <p:cNvSpPr/>
          <p:nvPr/>
        </p:nvSpPr>
        <p:spPr>
          <a:xfrm flipH="false" flipV="false" rot="0">
            <a:off x="4981999" y="4627226"/>
            <a:ext cx="448099" cy="448099"/>
          </a:xfrm>
          <a:custGeom>
            <a:avLst/>
            <a:gdLst/>
            <a:ahLst/>
            <a:cxnLst/>
            <a:rect r="r" b="b" t="t" l="l"/>
            <a:pathLst>
              <a:path h="448099" w="448099">
                <a:moveTo>
                  <a:pt x="0" y="0"/>
                </a:moveTo>
                <a:lnTo>
                  <a:pt x="448099" y="0"/>
                </a:lnTo>
                <a:lnTo>
                  <a:pt x="448099" y="448099"/>
                </a:lnTo>
                <a:lnTo>
                  <a:pt x="0" y="44809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50" id="50"/>
          <p:cNvSpPr/>
          <p:nvPr/>
        </p:nvSpPr>
        <p:spPr>
          <a:xfrm>
            <a:off x="5148690" y="5657291"/>
            <a:ext cx="3915996" cy="0"/>
          </a:xfrm>
          <a:prstGeom prst="line">
            <a:avLst/>
          </a:prstGeom>
          <a:ln cap="flat" w="38100">
            <a:solidFill>
              <a:srgbClr val="E2E8F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51" id="51"/>
          <p:cNvGrpSpPr/>
          <p:nvPr/>
        </p:nvGrpSpPr>
        <p:grpSpPr>
          <a:xfrm rot="0">
            <a:off x="4861576" y="6163197"/>
            <a:ext cx="720085" cy="720085"/>
            <a:chOff x="0" y="0"/>
            <a:chExt cx="812800" cy="812800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9D2D2"/>
            </a:solidFill>
          </p:spPr>
        </p:sp>
        <p:sp>
          <p:nvSpPr>
            <p:cNvPr name="TextBox 53" id="53"/>
            <p:cNvSpPr txBox="true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Freeform 54" id="54"/>
          <p:cNvSpPr/>
          <p:nvPr/>
        </p:nvSpPr>
        <p:spPr>
          <a:xfrm flipH="false" flipV="false" rot="0">
            <a:off x="5017720" y="6304991"/>
            <a:ext cx="412378" cy="358769"/>
          </a:xfrm>
          <a:custGeom>
            <a:avLst/>
            <a:gdLst/>
            <a:ahLst/>
            <a:cxnLst/>
            <a:rect r="r" b="b" t="t" l="l"/>
            <a:pathLst>
              <a:path h="358769" w="412378">
                <a:moveTo>
                  <a:pt x="0" y="0"/>
                </a:moveTo>
                <a:lnTo>
                  <a:pt x="412378" y="0"/>
                </a:lnTo>
                <a:lnTo>
                  <a:pt x="412378" y="358769"/>
                </a:lnTo>
                <a:lnTo>
                  <a:pt x="0" y="35876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5" id="55"/>
          <p:cNvSpPr/>
          <p:nvPr/>
        </p:nvSpPr>
        <p:spPr>
          <a:xfrm flipH="false" flipV="false" rot="0">
            <a:off x="6314306" y="2865637"/>
            <a:ext cx="1229507" cy="1229507"/>
          </a:xfrm>
          <a:custGeom>
            <a:avLst/>
            <a:gdLst/>
            <a:ahLst/>
            <a:cxnLst/>
            <a:rect r="r" b="b" t="t" l="l"/>
            <a:pathLst>
              <a:path h="1229507" w="1229507">
                <a:moveTo>
                  <a:pt x="0" y="0"/>
                </a:moveTo>
                <a:lnTo>
                  <a:pt x="1229506" y="0"/>
                </a:lnTo>
                <a:lnTo>
                  <a:pt x="1229506" y="1229507"/>
                </a:lnTo>
                <a:lnTo>
                  <a:pt x="0" y="122950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grpSp>
        <p:nvGrpSpPr>
          <p:cNvPr name="Group 56" id="56"/>
          <p:cNvGrpSpPr/>
          <p:nvPr/>
        </p:nvGrpSpPr>
        <p:grpSpPr>
          <a:xfrm rot="0">
            <a:off x="9345530" y="2057004"/>
            <a:ext cx="4539617" cy="779783"/>
            <a:chOff x="0" y="0"/>
            <a:chExt cx="1195619" cy="205375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1195619" cy="205375"/>
            </a:xfrm>
            <a:custGeom>
              <a:avLst/>
              <a:gdLst/>
              <a:ahLst/>
              <a:cxnLst/>
              <a:rect r="r" b="b" t="t" l="l"/>
              <a:pathLst>
                <a:path h="205375" w="1195619">
                  <a:moveTo>
                    <a:pt x="42635" y="0"/>
                  </a:moveTo>
                  <a:lnTo>
                    <a:pt x="1152984" y="0"/>
                  </a:lnTo>
                  <a:cubicBezTo>
                    <a:pt x="1176531" y="0"/>
                    <a:pt x="1195619" y="19088"/>
                    <a:pt x="1195619" y="42635"/>
                  </a:cubicBezTo>
                  <a:lnTo>
                    <a:pt x="1195619" y="162740"/>
                  </a:lnTo>
                  <a:cubicBezTo>
                    <a:pt x="1195619" y="174047"/>
                    <a:pt x="1191127" y="184892"/>
                    <a:pt x="1183132" y="192887"/>
                  </a:cubicBezTo>
                  <a:cubicBezTo>
                    <a:pt x="1175136" y="200883"/>
                    <a:pt x="1164292" y="205375"/>
                    <a:pt x="1152984" y="205375"/>
                  </a:cubicBezTo>
                  <a:lnTo>
                    <a:pt x="42635" y="205375"/>
                  </a:lnTo>
                  <a:cubicBezTo>
                    <a:pt x="19088" y="205375"/>
                    <a:pt x="0" y="186287"/>
                    <a:pt x="0" y="162740"/>
                  </a:cubicBezTo>
                  <a:lnTo>
                    <a:pt x="0" y="42635"/>
                  </a:lnTo>
                  <a:cubicBezTo>
                    <a:pt x="0" y="19088"/>
                    <a:pt x="19088" y="0"/>
                    <a:pt x="42635" y="0"/>
                  </a:cubicBezTo>
                  <a:close/>
                </a:path>
              </a:pathLst>
            </a:custGeom>
            <a:solidFill>
              <a:srgbClr val="E5DEF7"/>
            </a:solidFill>
            <a:ln cap="rnd">
              <a:noFill/>
              <a:prstDash val="solid"/>
              <a:round/>
            </a:ln>
          </p:spPr>
        </p:sp>
        <p:sp>
          <p:nvSpPr>
            <p:cNvPr name="TextBox 58" id="58"/>
            <p:cNvSpPr txBox="true"/>
            <p:nvPr/>
          </p:nvSpPr>
          <p:spPr>
            <a:xfrm>
              <a:off x="0" y="-19050"/>
              <a:ext cx="1195619" cy="224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  <a:r>
                <a:rPr lang="en-US" b="true" sz="2199">
                  <a:solidFill>
                    <a:srgbClr val="654EC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Concept Bottlenecks</a:t>
              </a:r>
            </a:p>
          </p:txBody>
        </p:sp>
      </p:grpSp>
      <p:grpSp>
        <p:nvGrpSpPr>
          <p:cNvPr name="Group 59" id="59"/>
          <p:cNvGrpSpPr/>
          <p:nvPr/>
        </p:nvGrpSpPr>
        <p:grpSpPr>
          <a:xfrm rot="0">
            <a:off x="9332000" y="2015853"/>
            <a:ext cx="4566676" cy="5751928"/>
            <a:chOff x="0" y="0"/>
            <a:chExt cx="1202746" cy="1514911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1202746" cy="1514911"/>
            </a:xfrm>
            <a:custGeom>
              <a:avLst/>
              <a:gdLst/>
              <a:ahLst/>
              <a:cxnLst/>
              <a:rect r="r" b="b" t="t" l="l"/>
              <a:pathLst>
                <a:path h="1514911" w="1202746">
                  <a:moveTo>
                    <a:pt x="42383" y="0"/>
                  </a:moveTo>
                  <a:lnTo>
                    <a:pt x="1160363" y="0"/>
                  </a:lnTo>
                  <a:cubicBezTo>
                    <a:pt x="1171604" y="0"/>
                    <a:pt x="1182384" y="4465"/>
                    <a:pt x="1190332" y="12414"/>
                  </a:cubicBezTo>
                  <a:cubicBezTo>
                    <a:pt x="1198281" y="20362"/>
                    <a:pt x="1202746" y="31142"/>
                    <a:pt x="1202746" y="42383"/>
                  </a:cubicBezTo>
                  <a:lnTo>
                    <a:pt x="1202746" y="1472528"/>
                  </a:lnTo>
                  <a:cubicBezTo>
                    <a:pt x="1202746" y="1483769"/>
                    <a:pt x="1198281" y="1494549"/>
                    <a:pt x="1190332" y="1502497"/>
                  </a:cubicBezTo>
                  <a:cubicBezTo>
                    <a:pt x="1182384" y="1510446"/>
                    <a:pt x="1171604" y="1514911"/>
                    <a:pt x="1160363" y="1514911"/>
                  </a:cubicBezTo>
                  <a:lnTo>
                    <a:pt x="42383" y="1514911"/>
                  </a:lnTo>
                  <a:cubicBezTo>
                    <a:pt x="31142" y="1514911"/>
                    <a:pt x="20362" y="1510446"/>
                    <a:pt x="12414" y="1502497"/>
                  </a:cubicBezTo>
                  <a:cubicBezTo>
                    <a:pt x="4465" y="1494549"/>
                    <a:pt x="0" y="1483769"/>
                    <a:pt x="0" y="1472528"/>
                  </a:cubicBezTo>
                  <a:lnTo>
                    <a:pt x="0" y="42383"/>
                  </a:lnTo>
                  <a:cubicBezTo>
                    <a:pt x="0" y="31142"/>
                    <a:pt x="4465" y="20362"/>
                    <a:pt x="12414" y="12414"/>
                  </a:cubicBezTo>
                  <a:cubicBezTo>
                    <a:pt x="20362" y="4465"/>
                    <a:pt x="31142" y="0"/>
                    <a:pt x="42383" y="0"/>
                  </a:cubicBezTo>
                  <a:close/>
                </a:path>
              </a:pathLst>
            </a:custGeom>
            <a:ln w="38100" cap="rnd">
              <a:solidFill>
                <a:srgbClr val="644DC8"/>
              </a:solidFill>
              <a:prstDash val="solid"/>
              <a:round/>
            </a:ln>
          </p:spPr>
        </p:sp>
        <p:sp>
          <p:nvSpPr>
            <p:cNvPr name="TextBox 61" id="61"/>
            <p:cNvSpPr txBox="true"/>
            <p:nvPr/>
          </p:nvSpPr>
          <p:spPr>
            <a:xfrm>
              <a:off x="0" y="-19050"/>
              <a:ext cx="1202746" cy="15339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62" id="62"/>
          <p:cNvGrpSpPr/>
          <p:nvPr/>
        </p:nvGrpSpPr>
        <p:grpSpPr>
          <a:xfrm rot="0">
            <a:off x="9454941" y="4462383"/>
            <a:ext cx="720085" cy="720085"/>
            <a:chOff x="0" y="0"/>
            <a:chExt cx="812800" cy="812800"/>
          </a:xfrm>
        </p:grpSpPr>
        <p:sp>
          <p:nvSpPr>
            <p:cNvPr name="Freeform 63" id="6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DEF7"/>
            </a:solidFill>
          </p:spPr>
        </p:sp>
        <p:sp>
          <p:nvSpPr>
            <p:cNvPr name="TextBox 64" id="64"/>
            <p:cNvSpPr txBox="true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Freeform 65" id="65"/>
          <p:cNvSpPr/>
          <p:nvPr/>
        </p:nvSpPr>
        <p:spPr>
          <a:xfrm flipH="false" flipV="false" rot="0">
            <a:off x="9590934" y="4598376"/>
            <a:ext cx="448099" cy="448099"/>
          </a:xfrm>
          <a:custGeom>
            <a:avLst/>
            <a:gdLst/>
            <a:ahLst/>
            <a:cxnLst/>
            <a:rect r="r" b="b" t="t" l="l"/>
            <a:pathLst>
              <a:path h="448099" w="448099">
                <a:moveTo>
                  <a:pt x="0" y="0"/>
                </a:moveTo>
                <a:lnTo>
                  <a:pt x="448100" y="0"/>
                </a:lnTo>
                <a:lnTo>
                  <a:pt x="448100" y="448099"/>
                </a:lnTo>
                <a:lnTo>
                  <a:pt x="0" y="44809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66" id="66"/>
          <p:cNvSpPr/>
          <p:nvPr/>
        </p:nvSpPr>
        <p:spPr>
          <a:xfrm>
            <a:off x="9757626" y="5628441"/>
            <a:ext cx="3915996" cy="0"/>
          </a:xfrm>
          <a:prstGeom prst="line">
            <a:avLst/>
          </a:prstGeom>
          <a:ln cap="flat" w="38100">
            <a:solidFill>
              <a:srgbClr val="E2E8F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7" id="67"/>
          <p:cNvGrpSpPr/>
          <p:nvPr/>
        </p:nvGrpSpPr>
        <p:grpSpPr>
          <a:xfrm rot="0">
            <a:off x="9470512" y="6134347"/>
            <a:ext cx="720085" cy="720085"/>
            <a:chOff x="0" y="0"/>
            <a:chExt cx="812800" cy="812800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9D2D2"/>
            </a:solidFill>
          </p:spPr>
        </p:sp>
        <p:sp>
          <p:nvSpPr>
            <p:cNvPr name="TextBox 69" id="69"/>
            <p:cNvSpPr txBox="true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Freeform 70" id="70"/>
          <p:cNvSpPr/>
          <p:nvPr/>
        </p:nvSpPr>
        <p:spPr>
          <a:xfrm flipH="false" flipV="false" rot="0">
            <a:off x="9626656" y="6276141"/>
            <a:ext cx="412378" cy="358769"/>
          </a:xfrm>
          <a:custGeom>
            <a:avLst/>
            <a:gdLst/>
            <a:ahLst/>
            <a:cxnLst/>
            <a:rect r="r" b="b" t="t" l="l"/>
            <a:pathLst>
              <a:path h="358769" w="412378">
                <a:moveTo>
                  <a:pt x="0" y="0"/>
                </a:moveTo>
                <a:lnTo>
                  <a:pt x="412378" y="0"/>
                </a:lnTo>
                <a:lnTo>
                  <a:pt x="412378" y="358769"/>
                </a:lnTo>
                <a:lnTo>
                  <a:pt x="0" y="35876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1" id="71"/>
          <p:cNvSpPr/>
          <p:nvPr/>
        </p:nvSpPr>
        <p:spPr>
          <a:xfrm flipH="false" flipV="false" rot="0">
            <a:off x="10701505" y="2635109"/>
            <a:ext cx="1800607" cy="1800607"/>
          </a:xfrm>
          <a:custGeom>
            <a:avLst/>
            <a:gdLst/>
            <a:ahLst/>
            <a:cxnLst/>
            <a:rect r="r" b="b" t="t" l="l"/>
            <a:pathLst>
              <a:path h="1800607" w="1800607">
                <a:moveTo>
                  <a:pt x="0" y="0"/>
                </a:moveTo>
                <a:lnTo>
                  <a:pt x="1800607" y="0"/>
                </a:lnTo>
                <a:lnTo>
                  <a:pt x="1800607" y="1800607"/>
                </a:lnTo>
                <a:lnTo>
                  <a:pt x="0" y="1800607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TextBox 72" id="72"/>
          <p:cNvSpPr txBox="true"/>
          <p:nvPr/>
        </p:nvSpPr>
        <p:spPr>
          <a:xfrm rot="0">
            <a:off x="10348087" y="6225466"/>
            <a:ext cx="3084427" cy="581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80"/>
              </a:lnSpc>
              <a:spcBef>
                <a:spcPct val="0"/>
              </a:spcBef>
            </a:pPr>
            <a:r>
              <a:rPr lang="en-US" sz="1900">
                <a:solidFill>
                  <a:srgbClr val="1E2A5A"/>
                </a:solidFill>
                <a:latin typeface="Arial"/>
                <a:ea typeface="Arial"/>
                <a:cs typeface="Arial"/>
                <a:sym typeface="Arial"/>
              </a:rPr>
              <a:t>Not necessarily targeting sibling subclass geometry.</a:t>
            </a:r>
          </a:p>
        </p:txBody>
      </p:sp>
      <p:sp>
        <p:nvSpPr>
          <p:cNvPr name="AutoShape 73" id="73"/>
          <p:cNvSpPr/>
          <p:nvPr/>
        </p:nvSpPr>
        <p:spPr>
          <a:xfrm>
            <a:off x="13201321" y="6347799"/>
            <a:ext cx="16759371" cy="25448"/>
          </a:xfrm>
          <a:prstGeom prst="line">
            <a:avLst/>
          </a:prstGeom>
          <a:ln cap="rnd" w="9525">
            <a:solidFill>
              <a:srgbClr val="E2E8F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74" id="74"/>
          <p:cNvGrpSpPr/>
          <p:nvPr/>
        </p:nvGrpSpPr>
        <p:grpSpPr>
          <a:xfrm rot="0">
            <a:off x="13996347" y="2085854"/>
            <a:ext cx="4073522" cy="779783"/>
            <a:chOff x="0" y="0"/>
            <a:chExt cx="1072862" cy="205375"/>
          </a:xfrm>
        </p:grpSpPr>
        <p:sp>
          <p:nvSpPr>
            <p:cNvPr name="Freeform 75" id="75"/>
            <p:cNvSpPr/>
            <p:nvPr/>
          </p:nvSpPr>
          <p:spPr>
            <a:xfrm flipH="false" flipV="false" rot="0">
              <a:off x="0" y="0"/>
              <a:ext cx="1072862" cy="205375"/>
            </a:xfrm>
            <a:custGeom>
              <a:avLst/>
              <a:gdLst/>
              <a:ahLst/>
              <a:cxnLst/>
              <a:rect r="r" b="b" t="t" l="l"/>
              <a:pathLst>
                <a:path h="205375" w="1072862">
                  <a:moveTo>
                    <a:pt x="47514" y="0"/>
                  </a:moveTo>
                  <a:lnTo>
                    <a:pt x="1025348" y="0"/>
                  </a:lnTo>
                  <a:cubicBezTo>
                    <a:pt x="1037949" y="0"/>
                    <a:pt x="1050035" y="5006"/>
                    <a:pt x="1058945" y="13916"/>
                  </a:cubicBezTo>
                  <a:cubicBezTo>
                    <a:pt x="1067856" y="22827"/>
                    <a:pt x="1072862" y="34912"/>
                    <a:pt x="1072862" y="47514"/>
                  </a:cubicBezTo>
                  <a:lnTo>
                    <a:pt x="1072862" y="157861"/>
                  </a:lnTo>
                  <a:cubicBezTo>
                    <a:pt x="1072862" y="170463"/>
                    <a:pt x="1067856" y="182548"/>
                    <a:pt x="1058945" y="191459"/>
                  </a:cubicBezTo>
                  <a:cubicBezTo>
                    <a:pt x="1050035" y="200369"/>
                    <a:pt x="1037949" y="205375"/>
                    <a:pt x="1025348" y="205375"/>
                  </a:cubicBezTo>
                  <a:lnTo>
                    <a:pt x="47514" y="205375"/>
                  </a:lnTo>
                  <a:cubicBezTo>
                    <a:pt x="34912" y="205375"/>
                    <a:pt x="22827" y="200369"/>
                    <a:pt x="13916" y="191459"/>
                  </a:cubicBezTo>
                  <a:cubicBezTo>
                    <a:pt x="5006" y="182548"/>
                    <a:pt x="0" y="170463"/>
                    <a:pt x="0" y="157861"/>
                  </a:cubicBezTo>
                  <a:lnTo>
                    <a:pt x="0" y="47514"/>
                  </a:lnTo>
                  <a:cubicBezTo>
                    <a:pt x="0" y="34912"/>
                    <a:pt x="5006" y="22827"/>
                    <a:pt x="13916" y="13916"/>
                  </a:cubicBezTo>
                  <a:cubicBezTo>
                    <a:pt x="22827" y="5006"/>
                    <a:pt x="34912" y="0"/>
                    <a:pt x="47514" y="0"/>
                  </a:cubicBezTo>
                  <a:close/>
                </a:path>
              </a:pathLst>
            </a:custGeom>
            <a:solidFill>
              <a:srgbClr val="FFF4E5"/>
            </a:solidFill>
            <a:ln cap="rnd">
              <a:noFill/>
              <a:prstDash val="solid"/>
              <a:round/>
            </a:ln>
          </p:spPr>
        </p:sp>
        <p:sp>
          <p:nvSpPr>
            <p:cNvPr name="TextBox 76" id="76"/>
            <p:cNvSpPr txBox="true"/>
            <p:nvPr/>
          </p:nvSpPr>
          <p:spPr>
            <a:xfrm>
              <a:off x="0" y="-19050"/>
              <a:ext cx="1072862" cy="224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  <a:r>
                <a:rPr lang="en-US" b="true" sz="2199">
                  <a:solidFill>
                    <a:srgbClr val="C05621"/>
                  </a:solidFill>
                  <a:latin typeface="Arial Bold"/>
                  <a:ea typeface="Arial Bold"/>
                  <a:cs typeface="Arial Bold"/>
                  <a:sym typeface="Arial Bold"/>
                </a:rPr>
                <a:t>Hard negatives / prototypes</a:t>
              </a:r>
            </a:p>
          </p:txBody>
        </p:sp>
      </p:grpSp>
      <p:grpSp>
        <p:nvGrpSpPr>
          <p:cNvPr name="Group 77" id="77"/>
          <p:cNvGrpSpPr/>
          <p:nvPr/>
        </p:nvGrpSpPr>
        <p:grpSpPr>
          <a:xfrm rot="0">
            <a:off x="13976087" y="2057004"/>
            <a:ext cx="4114043" cy="5710777"/>
            <a:chOff x="0" y="0"/>
            <a:chExt cx="1083534" cy="1504073"/>
          </a:xfrm>
        </p:grpSpPr>
        <p:sp>
          <p:nvSpPr>
            <p:cNvPr name="Freeform 78" id="78"/>
            <p:cNvSpPr/>
            <p:nvPr/>
          </p:nvSpPr>
          <p:spPr>
            <a:xfrm flipH="false" flipV="false" rot="0">
              <a:off x="0" y="0"/>
              <a:ext cx="1083534" cy="1504073"/>
            </a:xfrm>
            <a:custGeom>
              <a:avLst/>
              <a:gdLst/>
              <a:ahLst/>
              <a:cxnLst/>
              <a:rect r="r" b="b" t="t" l="l"/>
              <a:pathLst>
                <a:path h="1504073" w="1083534">
                  <a:moveTo>
                    <a:pt x="47046" y="0"/>
                  </a:moveTo>
                  <a:lnTo>
                    <a:pt x="1036488" y="0"/>
                  </a:lnTo>
                  <a:cubicBezTo>
                    <a:pt x="1062471" y="0"/>
                    <a:pt x="1083534" y="21063"/>
                    <a:pt x="1083534" y="47046"/>
                  </a:cubicBezTo>
                  <a:lnTo>
                    <a:pt x="1083534" y="1457027"/>
                  </a:lnTo>
                  <a:cubicBezTo>
                    <a:pt x="1083534" y="1469505"/>
                    <a:pt x="1078577" y="1481471"/>
                    <a:pt x="1069754" y="1490294"/>
                  </a:cubicBezTo>
                  <a:cubicBezTo>
                    <a:pt x="1060932" y="1499116"/>
                    <a:pt x="1048965" y="1504073"/>
                    <a:pt x="1036488" y="1504073"/>
                  </a:cubicBezTo>
                  <a:lnTo>
                    <a:pt x="47046" y="1504073"/>
                  </a:lnTo>
                  <a:cubicBezTo>
                    <a:pt x="21063" y="1504073"/>
                    <a:pt x="0" y="1483010"/>
                    <a:pt x="0" y="1457027"/>
                  </a:cubicBezTo>
                  <a:lnTo>
                    <a:pt x="0" y="47046"/>
                  </a:lnTo>
                  <a:cubicBezTo>
                    <a:pt x="0" y="21063"/>
                    <a:pt x="21063" y="0"/>
                    <a:pt x="47046" y="0"/>
                  </a:cubicBezTo>
                  <a:close/>
                </a:path>
              </a:pathLst>
            </a:custGeom>
            <a:ln w="38100" cap="rnd">
              <a:solidFill>
                <a:srgbClr val="C05621"/>
              </a:solidFill>
              <a:prstDash val="solid"/>
              <a:round/>
            </a:ln>
          </p:spPr>
        </p:sp>
        <p:sp>
          <p:nvSpPr>
            <p:cNvPr name="TextBox 79" id="79"/>
            <p:cNvSpPr txBox="true"/>
            <p:nvPr/>
          </p:nvSpPr>
          <p:spPr>
            <a:xfrm>
              <a:off x="0" y="-19050"/>
              <a:ext cx="1083534" cy="15231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80" id="80"/>
          <p:cNvGrpSpPr/>
          <p:nvPr/>
        </p:nvGrpSpPr>
        <p:grpSpPr>
          <a:xfrm rot="0">
            <a:off x="14105759" y="4491233"/>
            <a:ext cx="720085" cy="720085"/>
            <a:chOff x="0" y="0"/>
            <a:chExt cx="812800" cy="812800"/>
          </a:xfrm>
        </p:grpSpPr>
        <p:sp>
          <p:nvSpPr>
            <p:cNvPr name="Freeform 81" id="8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4E5"/>
            </a:solidFill>
          </p:spPr>
        </p:sp>
        <p:sp>
          <p:nvSpPr>
            <p:cNvPr name="TextBox 82" id="82"/>
            <p:cNvSpPr txBox="true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Freeform 83" id="83"/>
          <p:cNvSpPr/>
          <p:nvPr/>
        </p:nvSpPr>
        <p:spPr>
          <a:xfrm flipH="false" flipV="false" rot="0">
            <a:off x="14241752" y="4627226"/>
            <a:ext cx="448099" cy="448099"/>
          </a:xfrm>
          <a:custGeom>
            <a:avLst/>
            <a:gdLst/>
            <a:ahLst/>
            <a:cxnLst/>
            <a:rect r="r" b="b" t="t" l="l"/>
            <a:pathLst>
              <a:path h="448099" w="448099">
                <a:moveTo>
                  <a:pt x="0" y="0"/>
                </a:moveTo>
                <a:lnTo>
                  <a:pt x="448099" y="0"/>
                </a:lnTo>
                <a:lnTo>
                  <a:pt x="448099" y="448099"/>
                </a:lnTo>
                <a:lnTo>
                  <a:pt x="0" y="44809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84" id="84"/>
          <p:cNvSpPr/>
          <p:nvPr/>
        </p:nvSpPr>
        <p:spPr>
          <a:xfrm>
            <a:off x="14323905" y="5657291"/>
            <a:ext cx="3482911" cy="0"/>
          </a:xfrm>
          <a:prstGeom prst="line">
            <a:avLst/>
          </a:prstGeom>
          <a:ln cap="flat" w="38100">
            <a:solidFill>
              <a:srgbClr val="E2E8F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85" id="85"/>
          <p:cNvGrpSpPr/>
          <p:nvPr/>
        </p:nvGrpSpPr>
        <p:grpSpPr>
          <a:xfrm rot="0">
            <a:off x="14121329" y="6163197"/>
            <a:ext cx="720085" cy="720085"/>
            <a:chOff x="0" y="0"/>
            <a:chExt cx="812800" cy="812800"/>
          </a:xfrm>
        </p:grpSpPr>
        <p:sp>
          <p:nvSpPr>
            <p:cNvPr name="Freeform 86" id="8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9D2D2"/>
            </a:solidFill>
          </p:spPr>
        </p:sp>
        <p:sp>
          <p:nvSpPr>
            <p:cNvPr name="TextBox 87" id="87"/>
            <p:cNvSpPr txBox="true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Freeform 88" id="88"/>
          <p:cNvSpPr/>
          <p:nvPr/>
        </p:nvSpPr>
        <p:spPr>
          <a:xfrm flipH="false" flipV="false" rot="0">
            <a:off x="14277473" y="6304991"/>
            <a:ext cx="412378" cy="358769"/>
          </a:xfrm>
          <a:custGeom>
            <a:avLst/>
            <a:gdLst/>
            <a:ahLst/>
            <a:cxnLst/>
            <a:rect r="r" b="b" t="t" l="l"/>
            <a:pathLst>
              <a:path h="358769" w="412378">
                <a:moveTo>
                  <a:pt x="0" y="0"/>
                </a:moveTo>
                <a:lnTo>
                  <a:pt x="412378" y="0"/>
                </a:lnTo>
                <a:lnTo>
                  <a:pt x="412378" y="358769"/>
                </a:lnTo>
                <a:lnTo>
                  <a:pt x="0" y="35876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9" id="89"/>
          <p:cNvSpPr/>
          <p:nvPr/>
        </p:nvSpPr>
        <p:spPr>
          <a:xfrm flipH="false" flipV="false" rot="0">
            <a:off x="15057112" y="2631653"/>
            <a:ext cx="1749288" cy="1749288"/>
          </a:xfrm>
          <a:custGeom>
            <a:avLst/>
            <a:gdLst/>
            <a:ahLst/>
            <a:cxnLst/>
            <a:rect r="r" b="b" t="t" l="l"/>
            <a:pathLst>
              <a:path h="1749288" w="1749288">
                <a:moveTo>
                  <a:pt x="0" y="0"/>
                </a:moveTo>
                <a:lnTo>
                  <a:pt x="1749289" y="0"/>
                </a:lnTo>
                <a:lnTo>
                  <a:pt x="1749289" y="1749288"/>
                </a:lnTo>
                <a:lnTo>
                  <a:pt x="0" y="1749288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90" id="90"/>
          <p:cNvSpPr/>
          <p:nvPr/>
        </p:nvSpPr>
        <p:spPr>
          <a:xfrm flipH="false" flipV="false" rot="0">
            <a:off x="-4114" y="8396431"/>
            <a:ext cx="1166953" cy="1166953"/>
          </a:xfrm>
          <a:custGeom>
            <a:avLst/>
            <a:gdLst/>
            <a:ahLst/>
            <a:cxnLst/>
            <a:rect r="r" b="b" t="t" l="l"/>
            <a:pathLst>
              <a:path h="1166953" w="1166953">
                <a:moveTo>
                  <a:pt x="0" y="0"/>
                </a:moveTo>
                <a:lnTo>
                  <a:pt x="1166954" y="0"/>
                </a:lnTo>
                <a:lnTo>
                  <a:pt x="1166954" y="1166954"/>
                </a:lnTo>
                <a:lnTo>
                  <a:pt x="0" y="1166954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TextBox 91" id="91"/>
          <p:cNvSpPr txBox="true"/>
          <p:nvPr/>
        </p:nvSpPr>
        <p:spPr>
          <a:xfrm rot="0">
            <a:off x="5739151" y="6254316"/>
            <a:ext cx="3084427" cy="866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80"/>
              </a:lnSpc>
              <a:spcBef>
                <a:spcPct val="0"/>
              </a:spcBef>
            </a:pPr>
            <a:r>
              <a:rPr lang="en-US" sz="1900">
                <a:solidFill>
                  <a:srgbClr val="1E2A5A"/>
                </a:solidFill>
                <a:latin typeface="Arial"/>
                <a:ea typeface="Arial"/>
                <a:cs typeface="Arial"/>
                <a:sym typeface="Arial"/>
              </a:rPr>
              <a:t>Concepts become an intermediate prediction pathway.</a:t>
            </a:r>
          </a:p>
        </p:txBody>
      </p:sp>
      <p:sp>
        <p:nvSpPr>
          <p:cNvPr name="TextBox 92" id="92"/>
          <p:cNvSpPr txBox="true"/>
          <p:nvPr/>
        </p:nvSpPr>
        <p:spPr>
          <a:xfrm rot="0">
            <a:off x="1147885" y="4097657"/>
            <a:ext cx="1753672" cy="685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199" b="true">
                <a:solidFill>
                  <a:srgbClr val="1E2A5A"/>
                </a:solidFill>
                <a:latin typeface="Arial Bold"/>
                <a:ea typeface="Arial Bold"/>
                <a:cs typeface="Arial Bold"/>
                <a:sym typeface="Arial Bold"/>
              </a:rPr>
              <a:t>What they do</a:t>
            </a:r>
          </a:p>
          <a:p>
            <a:pPr algn="ctr">
              <a:lnSpc>
                <a:spcPts val="2639"/>
              </a:lnSpc>
              <a:spcBef>
                <a:spcPct val="0"/>
              </a:spcBef>
            </a:pPr>
            <a:r>
              <a:rPr lang="en-US" b="true" sz="2199">
                <a:solidFill>
                  <a:srgbClr val="1E2A5A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</a:p>
        </p:txBody>
      </p:sp>
      <p:sp>
        <p:nvSpPr>
          <p:cNvPr name="TextBox 93" id="93"/>
          <p:cNvSpPr txBox="true"/>
          <p:nvPr/>
        </p:nvSpPr>
        <p:spPr>
          <a:xfrm rot="0">
            <a:off x="1096896" y="4549341"/>
            <a:ext cx="3325535" cy="866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80"/>
              </a:lnSpc>
            </a:pPr>
            <a:r>
              <a:rPr lang="en-US" sz="1900">
                <a:solidFill>
                  <a:srgbClr val="1E2A5A"/>
                </a:solidFill>
                <a:latin typeface="Arial"/>
                <a:ea typeface="Arial"/>
                <a:cs typeface="Arial"/>
                <a:sym typeface="Arial"/>
              </a:rPr>
              <a:t>Use label trees, sequential </a:t>
            </a:r>
          </a:p>
          <a:p>
            <a:pPr algn="l">
              <a:lnSpc>
                <a:spcPts val="2280"/>
              </a:lnSpc>
            </a:pPr>
            <a:r>
              <a:rPr lang="en-US" sz="1900">
                <a:solidFill>
                  <a:srgbClr val="1E2A5A"/>
                </a:solidFill>
                <a:latin typeface="Arial"/>
                <a:ea typeface="Arial"/>
                <a:cs typeface="Arial"/>
                <a:sym typeface="Arial"/>
              </a:rPr>
              <a:t>decisions, semantic distances, </a:t>
            </a:r>
          </a:p>
          <a:p>
            <a:pPr algn="l">
              <a:lnSpc>
                <a:spcPts val="2280"/>
              </a:lnSpc>
              <a:spcBef>
                <a:spcPct val="0"/>
              </a:spcBef>
            </a:pPr>
            <a:r>
              <a:rPr lang="en-US" sz="1900">
                <a:solidFill>
                  <a:srgbClr val="1E2A5A"/>
                </a:solidFill>
                <a:latin typeface="Arial"/>
                <a:ea typeface="Arial"/>
                <a:cs typeface="Arial"/>
                <a:sym typeface="Arial"/>
              </a:rPr>
              <a:t>or constrained outputs.</a:t>
            </a:r>
          </a:p>
        </p:txBody>
      </p:sp>
      <p:sp>
        <p:nvSpPr>
          <p:cNvPr name="TextBox 94" id="94"/>
          <p:cNvSpPr txBox="true"/>
          <p:nvPr/>
        </p:nvSpPr>
        <p:spPr>
          <a:xfrm rot="0">
            <a:off x="1147885" y="5822956"/>
            <a:ext cx="621030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39"/>
              </a:lnSpc>
              <a:spcBef>
                <a:spcPct val="0"/>
              </a:spcBef>
            </a:pPr>
            <a:r>
              <a:rPr lang="en-US" b="true" sz="2199">
                <a:solidFill>
                  <a:srgbClr val="1E2A5A"/>
                </a:solidFill>
                <a:latin typeface="Arial Bold"/>
                <a:ea typeface="Arial Bold"/>
                <a:cs typeface="Arial Bold"/>
                <a:sym typeface="Arial Bold"/>
              </a:rPr>
              <a:t>Gap</a:t>
            </a:r>
            <a:r>
              <a:rPr lang="en-US" b="true" sz="2199">
                <a:solidFill>
                  <a:srgbClr val="1E2A5A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</a:p>
        </p:txBody>
      </p:sp>
      <p:sp>
        <p:nvSpPr>
          <p:cNvPr name="TextBox 95" id="95"/>
          <p:cNvSpPr txBox="true"/>
          <p:nvPr/>
        </p:nvSpPr>
        <p:spPr>
          <a:xfrm rot="0">
            <a:off x="1096896" y="6327334"/>
            <a:ext cx="3031093" cy="581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80"/>
              </a:lnSpc>
            </a:pPr>
            <a:r>
              <a:rPr lang="en-US" sz="1900">
                <a:solidFill>
                  <a:srgbClr val="1E2A5A"/>
                </a:solidFill>
                <a:latin typeface="Arial"/>
                <a:ea typeface="Arial"/>
                <a:cs typeface="Arial"/>
                <a:sym typeface="Arial"/>
              </a:rPr>
              <a:t>Often act at prediction/head </a:t>
            </a:r>
          </a:p>
          <a:p>
            <a:pPr algn="l">
              <a:lnSpc>
                <a:spcPts val="2280"/>
              </a:lnSpc>
              <a:spcBef>
                <a:spcPct val="0"/>
              </a:spcBef>
            </a:pPr>
            <a:r>
              <a:rPr lang="en-US" sz="1900">
                <a:solidFill>
                  <a:srgbClr val="1E2A5A"/>
                </a:solidFill>
                <a:latin typeface="Arial"/>
                <a:ea typeface="Arial"/>
                <a:cs typeface="Arial"/>
                <a:sym typeface="Arial"/>
              </a:rPr>
              <a:t>level.</a:t>
            </a:r>
          </a:p>
        </p:txBody>
      </p:sp>
      <p:sp>
        <p:nvSpPr>
          <p:cNvPr name="TextBox 96" id="96"/>
          <p:cNvSpPr txBox="true"/>
          <p:nvPr/>
        </p:nvSpPr>
        <p:spPr>
          <a:xfrm rot="0">
            <a:off x="5790141" y="4138808"/>
            <a:ext cx="1753672" cy="685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b="true" sz="2199">
                <a:solidFill>
                  <a:srgbClr val="165119"/>
                </a:solidFill>
                <a:latin typeface="Arial Bold"/>
                <a:ea typeface="Arial Bold"/>
                <a:cs typeface="Arial Bold"/>
                <a:sym typeface="Arial Bold"/>
              </a:rPr>
              <a:t>What they do</a:t>
            </a:r>
          </a:p>
          <a:p>
            <a:pPr algn="ctr">
              <a:lnSpc>
                <a:spcPts val="2639"/>
              </a:lnSpc>
              <a:spcBef>
                <a:spcPct val="0"/>
              </a:spcBef>
            </a:pPr>
            <a:r>
              <a:rPr lang="en-US" b="true" sz="2199">
                <a:solidFill>
                  <a:srgbClr val="165119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</a:p>
        </p:txBody>
      </p:sp>
      <p:sp>
        <p:nvSpPr>
          <p:cNvPr name="TextBox 97" id="97"/>
          <p:cNvSpPr txBox="true"/>
          <p:nvPr/>
        </p:nvSpPr>
        <p:spPr>
          <a:xfrm rot="0">
            <a:off x="5739151" y="4590491"/>
            <a:ext cx="2869525" cy="866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80"/>
              </a:lnSpc>
            </a:pPr>
            <a:r>
              <a:rPr lang="en-US" sz="1900">
                <a:solidFill>
                  <a:srgbClr val="1E2A5A"/>
                </a:solidFill>
                <a:latin typeface="Arial"/>
                <a:ea typeface="Arial"/>
                <a:cs typeface="Arial"/>
                <a:sym typeface="Arial"/>
              </a:rPr>
              <a:t>Make clinically meaningful </a:t>
            </a:r>
          </a:p>
          <a:p>
            <a:pPr algn="l">
              <a:lnSpc>
                <a:spcPts val="2280"/>
              </a:lnSpc>
            </a:pPr>
            <a:r>
              <a:rPr lang="en-US" sz="1900">
                <a:solidFill>
                  <a:srgbClr val="1E2A5A"/>
                </a:solidFill>
                <a:latin typeface="Arial"/>
                <a:ea typeface="Arial"/>
                <a:cs typeface="Arial"/>
                <a:sym typeface="Arial"/>
              </a:rPr>
              <a:t>attributes explicit before </a:t>
            </a:r>
          </a:p>
          <a:p>
            <a:pPr algn="l">
              <a:lnSpc>
                <a:spcPts val="2280"/>
              </a:lnSpc>
              <a:spcBef>
                <a:spcPct val="0"/>
              </a:spcBef>
            </a:pPr>
            <a:r>
              <a:rPr lang="en-US" sz="1900">
                <a:solidFill>
                  <a:srgbClr val="1E2A5A"/>
                </a:solidFill>
                <a:latin typeface="Arial"/>
                <a:ea typeface="Arial"/>
                <a:cs typeface="Arial"/>
                <a:sym typeface="Arial"/>
              </a:rPr>
              <a:t>classification</a:t>
            </a:r>
          </a:p>
        </p:txBody>
      </p:sp>
      <p:sp>
        <p:nvSpPr>
          <p:cNvPr name="TextBox 98" id="98"/>
          <p:cNvSpPr txBox="true"/>
          <p:nvPr/>
        </p:nvSpPr>
        <p:spPr>
          <a:xfrm rot="0">
            <a:off x="5790141" y="5864107"/>
            <a:ext cx="621030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39"/>
              </a:lnSpc>
              <a:spcBef>
                <a:spcPct val="0"/>
              </a:spcBef>
            </a:pPr>
            <a:r>
              <a:rPr lang="en-US" b="true" sz="2199">
                <a:solidFill>
                  <a:srgbClr val="165119"/>
                </a:solidFill>
                <a:latin typeface="Arial Bold"/>
                <a:ea typeface="Arial Bold"/>
                <a:cs typeface="Arial Bold"/>
                <a:sym typeface="Arial Bold"/>
              </a:rPr>
              <a:t>Gap</a:t>
            </a:r>
            <a:r>
              <a:rPr lang="en-US" b="true" sz="2199">
                <a:solidFill>
                  <a:srgbClr val="165119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</a:p>
        </p:txBody>
      </p:sp>
      <p:sp>
        <p:nvSpPr>
          <p:cNvPr name="TextBox 99" id="99"/>
          <p:cNvSpPr txBox="true"/>
          <p:nvPr/>
        </p:nvSpPr>
        <p:spPr>
          <a:xfrm rot="0">
            <a:off x="10399076" y="4109958"/>
            <a:ext cx="1753672" cy="685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199" b="true">
                <a:solidFill>
                  <a:srgbClr val="1E2A5A"/>
                </a:solidFill>
                <a:latin typeface="Arial Bold"/>
                <a:ea typeface="Arial Bold"/>
                <a:cs typeface="Arial Bold"/>
                <a:sym typeface="Arial Bold"/>
              </a:rPr>
              <a:t>What they do</a:t>
            </a:r>
          </a:p>
          <a:p>
            <a:pPr algn="ctr">
              <a:lnSpc>
                <a:spcPts val="2639"/>
              </a:lnSpc>
              <a:spcBef>
                <a:spcPct val="0"/>
              </a:spcBef>
            </a:pPr>
            <a:r>
              <a:rPr lang="en-US" b="true" sz="2199">
                <a:solidFill>
                  <a:srgbClr val="1E2A5A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</a:p>
        </p:txBody>
      </p:sp>
      <p:sp>
        <p:nvSpPr>
          <p:cNvPr name="TextBox 100" id="100"/>
          <p:cNvSpPr txBox="true"/>
          <p:nvPr/>
        </p:nvSpPr>
        <p:spPr>
          <a:xfrm rot="0">
            <a:off x="10348087" y="4561641"/>
            <a:ext cx="3084427" cy="1152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80"/>
              </a:lnSpc>
            </a:pPr>
            <a:r>
              <a:rPr lang="en-US" sz="1900">
                <a:solidFill>
                  <a:srgbClr val="1E2A5A"/>
                </a:solidFill>
                <a:latin typeface="Arial"/>
                <a:ea typeface="Arial"/>
                <a:cs typeface="Arial"/>
                <a:sym typeface="Arial"/>
              </a:rPr>
              <a:t>Align images with reports, literature, prompts, or concepts.</a:t>
            </a:r>
          </a:p>
          <a:p>
            <a:pPr algn="l">
              <a:lnSpc>
                <a:spcPts val="2280"/>
              </a:lnSpc>
              <a:spcBef>
                <a:spcPct val="0"/>
              </a:spcBef>
            </a:pPr>
          </a:p>
        </p:txBody>
      </p:sp>
      <p:sp>
        <p:nvSpPr>
          <p:cNvPr name="TextBox 101" id="101"/>
          <p:cNvSpPr txBox="true"/>
          <p:nvPr/>
        </p:nvSpPr>
        <p:spPr>
          <a:xfrm rot="0">
            <a:off x="10399076" y="5835257"/>
            <a:ext cx="621030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39"/>
              </a:lnSpc>
              <a:spcBef>
                <a:spcPct val="0"/>
              </a:spcBef>
            </a:pPr>
            <a:r>
              <a:rPr lang="en-US" b="true" sz="2199">
                <a:solidFill>
                  <a:srgbClr val="1E2A5A"/>
                </a:solidFill>
                <a:latin typeface="Arial Bold"/>
                <a:ea typeface="Arial Bold"/>
                <a:cs typeface="Arial Bold"/>
                <a:sym typeface="Arial Bold"/>
              </a:rPr>
              <a:t>Gap</a:t>
            </a:r>
            <a:r>
              <a:rPr lang="en-US" b="true" sz="2199">
                <a:solidFill>
                  <a:srgbClr val="1E2A5A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</a:p>
        </p:txBody>
      </p:sp>
      <p:sp>
        <p:nvSpPr>
          <p:cNvPr name="TextBox 102" id="102"/>
          <p:cNvSpPr txBox="true"/>
          <p:nvPr/>
        </p:nvSpPr>
        <p:spPr>
          <a:xfrm rot="0">
            <a:off x="14998904" y="6254316"/>
            <a:ext cx="3084427" cy="866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80"/>
              </a:lnSpc>
              <a:spcBef>
                <a:spcPct val="0"/>
              </a:spcBef>
            </a:pPr>
            <a:r>
              <a:rPr lang="en-US" sz="1900">
                <a:solidFill>
                  <a:srgbClr val="1E2A5A"/>
                </a:solidFill>
                <a:latin typeface="Arial"/>
                <a:ea typeface="Arial"/>
                <a:cs typeface="Arial"/>
                <a:sym typeface="Arial"/>
              </a:rPr>
              <a:t>Usually not jointly tied to clinical concepts and disease taxonomy.</a:t>
            </a:r>
          </a:p>
        </p:txBody>
      </p:sp>
      <p:sp>
        <p:nvSpPr>
          <p:cNvPr name="TextBox 103" id="103"/>
          <p:cNvSpPr txBox="true"/>
          <p:nvPr/>
        </p:nvSpPr>
        <p:spPr>
          <a:xfrm rot="0">
            <a:off x="15049894" y="4138808"/>
            <a:ext cx="1753672" cy="685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b="true" sz="2199">
                <a:solidFill>
                  <a:srgbClr val="990808"/>
                </a:solidFill>
                <a:latin typeface="Arial Bold"/>
                <a:ea typeface="Arial Bold"/>
                <a:cs typeface="Arial Bold"/>
                <a:sym typeface="Arial Bold"/>
              </a:rPr>
              <a:t>What they do</a:t>
            </a:r>
          </a:p>
          <a:p>
            <a:pPr algn="ctr">
              <a:lnSpc>
                <a:spcPts val="2639"/>
              </a:lnSpc>
              <a:spcBef>
                <a:spcPct val="0"/>
              </a:spcBef>
            </a:pPr>
            <a:r>
              <a:rPr lang="en-US" b="true" sz="2199">
                <a:solidFill>
                  <a:srgbClr val="990808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</a:p>
        </p:txBody>
      </p:sp>
      <p:sp>
        <p:nvSpPr>
          <p:cNvPr name="TextBox 104" id="104"/>
          <p:cNvSpPr txBox="true"/>
          <p:nvPr/>
        </p:nvSpPr>
        <p:spPr>
          <a:xfrm rot="0">
            <a:off x="14882994" y="4549341"/>
            <a:ext cx="2742533" cy="1152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80"/>
              </a:lnSpc>
            </a:pPr>
            <a:r>
              <a:rPr lang="en-US" sz="1900">
                <a:solidFill>
                  <a:srgbClr val="1E2A5A"/>
                </a:solidFill>
                <a:latin typeface="Arial"/>
                <a:ea typeface="Arial"/>
                <a:cs typeface="Arial"/>
                <a:sym typeface="Arial"/>
              </a:rPr>
              <a:t>Use informative negatives or textual class prototypes.</a:t>
            </a:r>
          </a:p>
          <a:p>
            <a:pPr algn="l">
              <a:lnSpc>
                <a:spcPts val="2280"/>
              </a:lnSpc>
              <a:spcBef>
                <a:spcPct val="0"/>
              </a:spcBef>
            </a:pPr>
          </a:p>
        </p:txBody>
      </p:sp>
      <p:sp>
        <p:nvSpPr>
          <p:cNvPr name="TextBox 105" id="105"/>
          <p:cNvSpPr txBox="true"/>
          <p:nvPr/>
        </p:nvSpPr>
        <p:spPr>
          <a:xfrm rot="0">
            <a:off x="15049894" y="5864107"/>
            <a:ext cx="621030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39"/>
              </a:lnSpc>
              <a:spcBef>
                <a:spcPct val="0"/>
              </a:spcBef>
            </a:pPr>
            <a:r>
              <a:rPr lang="en-US" b="true" sz="2199">
                <a:solidFill>
                  <a:srgbClr val="990808"/>
                </a:solidFill>
                <a:latin typeface="Arial Bold"/>
                <a:ea typeface="Arial Bold"/>
                <a:cs typeface="Arial Bold"/>
                <a:sym typeface="Arial Bold"/>
              </a:rPr>
              <a:t>Gap</a:t>
            </a:r>
            <a:r>
              <a:rPr lang="en-US" b="true" sz="2199">
                <a:solidFill>
                  <a:srgbClr val="990808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</a:p>
        </p:txBody>
      </p:sp>
      <p:sp>
        <p:nvSpPr>
          <p:cNvPr name="AutoShape 106" id="106"/>
          <p:cNvSpPr/>
          <p:nvPr/>
        </p:nvSpPr>
        <p:spPr>
          <a:xfrm>
            <a:off x="741702" y="1717940"/>
            <a:ext cx="13607907" cy="0"/>
          </a:xfrm>
          <a:prstGeom prst="line">
            <a:avLst/>
          </a:prstGeom>
          <a:ln cap="flat" w="38100">
            <a:solidFill>
              <a:srgbClr val="E2E8F0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376914" y="40529"/>
            <a:ext cx="858974" cy="962339"/>
            <a:chOff x="0" y="0"/>
            <a:chExt cx="1145299" cy="128311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45286" cy="1283081"/>
            </a:xfrm>
            <a:custGeom>
              <a:avLst/>
              <a:gdLst/>
              <a:ahLst/>
              <a:cxnLst/>
              <a:rect r="r" b="b" t="t" l="l"/>
              <a:pathLst>
                <a:path h="1283081" w="1145286">
                  <a:moveTo>
                    <a:pt x="0" y="0"/>
                  </a:moveTo>
                  <a:lnTo>
                    <a:pt x="1145286" y="0"/>
                  </a:lnTo>
                  <a:lnTo>
                    <a:pt x="1145286" y="1283081"/>
                  </a:lnTo>
                  <a:lnTo>
                    <a:pt x="0" y="12830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" b="-4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7325632" y="66932"/>
            <a:ext cx="962368" cy="962368"/>
            <a:chOff x="0" y="0"/>
            <a:chExt cx="1283157" cy="128315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83208" cy="1283208"/>
            </a:xfrm>
            <a:custGeom>
              <a:avLst/>
              <a:gdLst/>
              <a:ahLst/>
              <a:cxnLst/>
              <a:rect r="r" b="b" t="t" l="l"/>
              <a:pathLst>
                <a:path h="1283208" w="1283208">
                  <a:moveTo>
                    <a:pt x="0" y="0"/>
                  </a:moveTo>
                  <a:lnTo>
                    <a:pt x="1283208" y="0"/>
                  </a:lnTo>
                  <a:lnTo>
                    <a:pt x="1283208" y="1283208"/>
                  </a:lnTo>
                  <a:lnTo>
                    <a:pt x="0" y="12832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3" b="3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754399" y="480060"/>
            <a:ext cx="16733968" cy="769206"/>
            <a:chOff x="0" y="0"/>
            <a:chExt cx="22311957" cy="102560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311954" cy="1025608"/>
            </a:xfrm>
            <a:custGeom>
              <a:avLst/>
              <a:gdLst/>
              <a:ahLst/>
              <a:cxnLst/>
              <a:rect r="r" b="b" t="t" l="l"/>
              <a:pathLst>
                <a:path h="1025608" w="22311954">
                  <a:moveTo>
                    <a:pt x="0" y="0"/>
                  </a:moveTo>
                  <a:lnTo>
                    <a:pt x="22311954" y="0"/>
                  </a:lnTo>
                  <a:lnTo>
                    <a:pt x="22311954" y="1025608"/>
                  </a:lnTo>
                  <a:lnTo>
                    <a:pt x="0" y="102560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383773" r="0" b="-364014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-19050"/>
              <a:ext cx="22311957" cy="104465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560"/>
                </a:lnSpc>
              </a:pPr>
              <a:r>
                <a:rPr lang="en-US" b="true" sz="3800">
                  <a:solidFill>
                    <a:srgbClr val="1E2A5A"/>
                  </a:solidFill>
                  <a:latin typeface="Arimo Bold"/>
                  <a:ea typeface="Arimo Bold"/>
                  <a:cs typeface="Arimo Bold"/>
                  <a:sym typeface="Arimo Bold"/>
                </a:rPr>
                <a:t>Contribution summary: what changes technically?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795547" y="1138428"/>
            <a:ext cx="16596798" cy="480060"/>
            <a:chOff x="0" y="0"/>
            <a:chExt cx="22129064" cy="64008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2129069" cy="640080"/>
            </a:xfrm>
            <a:custGeom>
              <a:avLst/>
              <a:gdLst/>
              <a:ahLst/>
              <a:cxnLst/>
              <a:rect r="r" b="b" t="t" l="l"/>
              <a:pathLst>
                <a:path h="640080" w="22129069">
                  <a:moveTo>
                    <a:pt x="0" y="0"/>
                  </a:moveTo>
                  <a:lnTo>
                    <a:pt x="22129069" y="0"/>
                  </a:lnTo>
                  <a:lnTo>
                    <a:pt x="22129069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623643" r="0" b="-623643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19050"/>
              <a:ext cx="22129064" cy="6591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64748B"/>
                  </a:solidFill>
                  <a:latin typeface="Arial"/>
                  <a:ea typeface="Arial"/>
                  <a:cs typeface="Arial"/>
                  <a:sym typeface="Arial"/>
                </a:rPr>
                <a:t>Language specifies evidence; taxonomy specifies local separation.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783202" y="8301198"/>
            <a:ext cx="14428300" cy="1235493"/>
            <a:chOff x="0" y="0"/>
            <a:chExt cx="19237733" cy="164732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9237635" cy="1647195"/>
            </a:xfrm>
            <a:custGeom>
              <a:avLst/>
              <a:gdLst/>
              <a:ahLst/>
              <a:cxnLst/>
              <a:rect r="r" b="b" t="t" l="l"/>
              <a:pathLst>
                <a:path h="1647195" w="19237635">
                  <a:moveTo>
                    <a:pt x="0" y="274471"/>
                  </a:moveTo>
                  <a:cubicBezTo>
                    <a:pt x="0" y="122994"/>
                    <a:pt x="81365" y="0"/>
                    <a:pt x="181573" y="0"/>
                  </a:cubicBezTo>
                  <a:lnTo>
                    <a:pt x="19056063" y="0"/>
                  </a:lnTo>
                  <a:cubicBezTo>
                    <a:pt x="19156392" y="0"/>
                    <a:pt x="19237635" y="122994"/>
                    <a:pt x="19237635" y="274471"/>
                  </a:cubicBezTo>
                  <a:lnTo>
                    <a:pt x="19237635" y="1372724"/>
                  </a:lnTo>
                  <a:cubicBezTo>
                    <a:pt x="19237635" y="1524386"/>
                    <a:pt x="19156271" y="1647195"/>
                    <a:pt x="19056063" y="1647195"/>
                  </a:cubicBezTo>
                  <a:lnTo>
                    <a:pt x="181573" y="1647195"/>
                  </a:lnTo>
                  <a:cubicBezTo>
                    <a:pt x="81365" y="1647363"/>
                    <a:pt x="0" y="1524386"/>
                    <a:pt x="0" y="1372724"/>
                  </a:cubicBezTo>
                  <a:close/>
                </a:path>
              </a:pathLst>
            </a:custGeom>
            <a:solidFill>
              <a:srgbClr val="1E2A5A"/>
            </a:solidFill>
            <a:ln w="25400" cap="sq">
              <a:solidFill>
                <a:srgbClr val="1E2A5A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19237733" cy="165684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7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754399" y="9806940"/>
            <a:ext cx="11796074" cy="246888"/>
            <a:chOff x="0" y="0"/>
            <a:chExt cx="15728099" cy="329184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5728099" cy="329184"/>
            </a:xfrm>
            <a:custGeom>
              <a:avLst/>
              <a:gdLst/>
              <a:ahLst/>
              <a:cxnLst/>
              <a:rect r="r" b="b" t="t" l="l"/>
              <a:pathLst>
                <a:path h="329184" w="15728099">
                  <a:moveTo>
                    <a:pt x="0" y="0"/>
                  </a:moveTo>
                  <a:lnTo>
                    <a:pt x="15728099" y="0"/>
                  </a:lnTo>
                  <a:lnTo>
                    <a:pt x="15728099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880976" r="0" b="-880976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19050"/>
              <a:ext cx="15728099" cy="34823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439"/>
                </a:lnSpc>
              </a:pPr>
              <a:r>
                <a:rPr lang="en-US" sz="1200">
                  <a:solidFill>
                    <a:srgbClr val="94A3B8"/>
                  </a:solidFill>
                  <a:latin typeface="Arial"/>
                  <a:ea typeface="Arial"/>
                  <a:cs typeface="Arial"/>
                  <a:sym typeface="Arial"/>
                </a:rPr>
                <a:t>Taxonomy-guided language supervision for hierarchical skin disease classification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7214037" y="9765792"/>
            <a:ext cx="411490" cy="274320"/>
            <a:chOff x="0" y="0"/>
            <a:chExt cx="548653" cy="36576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548653" cy="365760"/>
            </a:xfrm>
            <a:custGeom>
              <a:avLst/>
              <a:gdLst/>
              <a:ahLst/>
              <a:cxnLst/>
              <a:rect r="r" b="b" t="t" l="l"/>
              <a:pathLst>
                <a:path h="365760" w="548653">
                  <a:moveTo>
                    <a:pt x="0" y="0"/>
                  </a:moveTo>
                  <a:lnTo>
                    <a:pt x="548653" y="0"/>
                  </a:lnTo>
                  <a:lnTo>
                    <a:pt x="548653" y="365760"/>
                  </a:lnTo>
                  <a:lnTo>
                    <a:pt x="0" y="36576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35533" t="0" r="-35533" b="0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548653" cy="3848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94A3B8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303580" y="1858523"/>
            <a:ext cx="8031351" cy="2771265"/>
            <a:chOff x="0" y="0"/>
            <a:chExt cx="2115253" cy="729881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115253" cy="729881"/>
            </a:xfrm>
            <a:custGeom>
              <a:avLst/>
              <a:gdLst/>
              <a:ahLst/>
              <a:cxnLst/>
              <a:rect r="r" b="b" t="t" l="l"/>
              <a:pathLst>
                <a:path h="729881" w="2115253">
                  <a:moveTo>
                    <a:pt x="24099" y="0"/>
                  </a:moveTo>
                  <a:lnTo>
                    <a:pt x="2091154" y="0"/>
                  </a:lnTo>
                  <a:cubicBezTo>
                    <a:pt x="2097545" y="0"/>
                    <a:pt x="2103675" y="2539"/>
                    <a:pt x="2108195" y="7058"/>
                  </a:cubicBezTo>
                  <a:cubicBezTo>
                    <a:pt x="2112714" y="11578"/>
                    <a:pt x="2115253" y="17708"/>
                    <a:pt x="2115253" y="24099"/>
                  </a:cubicBezTo>
                  <a:lnTo>
                    <a:pt x="2115253" y="705782"/>
                  </a:lnTo>
                  <a:cubicBezTo>
                    <a:pt x="2115253" y="712173"/>
                    <a:pt x="2112714" y="718303"/>
                    <a:pt x="2108195" y="722822"/>
                  </a:cubicBezTo>
                  <a:cubicBezTo>
                    <a:pt x="2103675" y="727342"/>
                    <a:pt x="2097545" y="729881"/>
                    <a:pt x="2091154" y="729881"/>
                  </a:cubicBezTo>
                  <a:lnTo>
                    <a:pt x="24099" y="729881"/>
                  </a:lnTo>
                  <a:cubicBezTo>
                    <a:pt x="17708" y="729881"/>
                    <a:pt x="11578" y="727342"/>
                    <a:pt x="7058" y="722822"/>
                  </a:cubicBezTo>
                  <a:cubicBezTo>
                    <a:pt x="2539" y="718303"/>
                    <a:pt x="0" y="712173"/>
                    <a:pt x="0" y="705782"/>
                  </a:cubicBezTo>
                  <a:lnTo>
                    <a:pt x="0" y="24099"/>
                  </a:lnTo>
                  <a:cubicBezTo>
                    <a:pt x="0" y="17708"/>
                    <a:pt x="2539" y="11578"/>
                    <a:pt x="7058" y="7058"/>
                  </a:cubicBezTo>
                  <a:cubicBezTo>
                    <a:pt x="11578" y="2539"/>
                    <a:pt x="17708" y="0"/>
                    <a:pt x="24099" y="0"/>
                  </a:cubicBezTo>
                  <a:close/>
                </a:path>
              </a:pathLst>
            </a:custGeom>
            <a:solidFill>
              <a:srgbClr val="DBEAFE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19050"/>
              <a:ext cx="2115253" cy="7489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405646" y="2016638"/>
            <a:ext cx="779802" cy="779783"/>
            <a:chOff x="0" y="0"/>
            <a:chExt cx="1039736" cy="1039711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039622" cy="1039622"/>
            </a:xfrm>
            <a:custGeom>
              <a:avLst/>
              <a:gdLst/>
              <a:ahLst/>
              <a:cxnLst/>
              <a:rect r="r" b="b" t="t" l="l"/>
              <a:pathLst>
                <a:path h="1039622" w="1039622">
                  <a:moveTo>
                    <a:pt x="0" y="173228"/>
                  </a:moveTo>
                  <a:cubicBezTo>
                    <a:pt x="0" y="77597"/>
                    <a:pt x="77597" y="0"/>
                    <a:pt x="173228" y="0"/>
                  </a:cubicBezTo>
                  <a:lnTo>
                    <a:pt x="866394" y="0"/>
                  </a:lnTo>
                  <a:cubicBezTo>
                    <a:pt x="962152" y="0"/>
                    <a:pt x="1039622" y="77597"/>
                    <a:pt x="1039622" y="173228"/>
                  </a:cubicBezTo>
                  <a:lnTo>
                    <a:pt x="1039622" y="866394"/>
                  </a:lnTo>
                  <a:cubicBezTo>
                    <a:pt x="1039622" y="962152"/>
                    <a:pt x="962025" y="1039622"/>
                    <a:pt x="866394" y="1039622"/>
                  </a:cubicBezTo>
                  <a:lnTo>
                    <a:pt x="173228" y="1039622"/>
                  </a:lnTo>
                  <a:cubicBezTo>
                    <a:pt x="77597" y="1039749"/>
                    <a:pt x="0" y="962152"/>
                    <a:pt x="0" y="866394"/>
                  </a:cubicBezTo>
                  <a:close/>
                </a:path>
              </a:pathLst>
            </a:custGeom>
            <a:solidFill>
              <a:srgbClr val="1E2A5A"/>
            </a:solidFill>
            <a:ln w="25400" cap="sq">
              <a:solidFill>
                <a:srgbClr val="1E2A5A"/>
              </a:solidFill>
              <a:prstDash val="solid"/>
              <a:miter/>
            </a:ln>
          </p:spPr>
        </p:sp>
        <p:sp>
          <p:nvSpPr>
            <p:cNvPr name="TextBox 26" id="26"/>
            <p:cNvSpPr txBox="true"/>
            <p:nvPr/>
          </p:nvSpPr>
          <p:spPr>
            <a:xfrm>
              <a:off x="0" y="-19050"/>
              <a:ext cx="1039736" cy="10587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0"/>
                </a:lnSpc>
              </a:pPr>
              <a:r>
                <a:rPr lang="en-US" b="true" sz="300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1</a:t>
              </a:r>
            </a:p>
          </p:txBody>
        </p:sp>
      </p:grpSp>
      <p:sp>
        <p:nvSpPr>
          <p:cNvPr name="Freeform 27" id="27"/>
          <p:cNvSpPr/>
          <p:nvPr/>
        </p:nvSpPr>
        <p:spPr>
          <a:xfrm flipH="false" flipV="false" rot="0">
            <a:off x="117479" y="2446225"/>
            <a:ext cx="2135938" cy="2135938"/>
          </a:xfrm>
          <a:custGeom>
            <a:avLst/>
            <a:gdLst/>
            <a:ahLst/>
            <a:cxnLst/>
            <a:rect r="r" b="b" t="t" l="l"/>
            <a:pathLst>
              <a:path h="2135938" w="2135938">
                <a:moveTo>
                  <a:pt x="0" y="0"/>
                </a:moveTo>
                <a:lnTo>
                  <a:pt x="2135938" y="0"/>
                </a:lnTo>
                <a:lnTo>
                  <a:pt x="2135938" y="2135938"/>
                </a:lnTo>
                <a:lnTo>
                  <a:pt x="0" y="213593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303580" y="4820288"/>
            <a:ext cx="8031351" cy="3204685"/>
            <a:chOff x="0" y="0"/>
            <a:chExt cx="2115253" cy="844032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2115253" cy="844032"/>
            </a:xfrm>
            <a:custGeom>
              <a:avLst/>
              <a:gdLst/>
              <a:ahLst/>
              <a:cxnLst/>
              <a:rect r="r" b="b" t="t" l="l"/>
              <a:pathLst>
                <a:path h="844032" w="2115253">
                  <a:moveTo>
                    <a:pt x="24099" y="0"/>
                  </a:moveTo>
                  <a:lnTo>
                    <a:pt x="2091154" y="0"/>
                  </a:lnTo>
                  <a:cubicBezTo>
                    <a:pt x="2097545" y="0"/>
                    <a:pt x="2103675" y="2539"/>
                    <a:pt x="2108195" y="7058"/>
                  </a:cubicBezTo>
                  <a:cubicBezTo>
                    <a:pt x="2112714" y="11578"/>
                    <a:pt x="2115253" y="17708"/>
                    <a:pt x="2115253" y="24099"/>
                  </a:cubicBezTo>
                  <a:lnTo>
                    <a:pt x="2115253" y="819933"/>
                  </a:lnTo>
                  <a:cubicBezTo>
                    <a:pt x="2115253" y="826325"/>
                    <a:pt x="2112714" y="832454"/>
                    <a:pt x="2108195" y="836974"/>
                  </a:cubicBezTo>
                  <a:cubicBezTo>
                    <a:pt x="2103675" y="841493"/>
                    <a:pt x="2097545" y="844032"/>
                    <a:pt x="2091154" y="844032"/>
                  </a:cubicBezTo>
                  <a:lnTo>
                    <a:pt x="24099" y="844032"/>
                  </a:lnTo>
                  <a:cubicBezTo>
                    <a:pt x="17708" y="844032"/>
                    <a:pt x="11578" y="841493"/>
                    <a:pt x="7058" y="836974"/>
                  </a:cubicBezTo>
                  <a:cubicBezTo>
                    <a:pt x="2539" y="832454"/>
                    <a:pt x="0" y="826325"/>
                    <a:pt x="0" y="819933"/>
                  </a:cubicBezTo>
                  <a:lnTo>
                    <a:pt x="0" y="24099"/>
                  </a:lnTo>
                  <a:cubicBezTo>
                    <a:pt x="0" y="17708"/>
                    <a:pt x="2539" y="11578"/>
                    <a:pt x="7058" y="7058"/>
                  </a:cubicBezTo>
                  <a:cubicBezTo>
                    <a:pt x="11578" y="2539"/>
                    <a:pt x="17708" y="0"/>
                    <a:pt x="24099" y="0"/>
                  </a:cubicBezTo>
                  <a:close/>
                </a:path>
              </a:pathLst>
            </a:custGeom>
            <a:solidFill>
              <a:srgbClr val="E2F6E3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19050"/>
              <a:ext cx="2115253" cy="8630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405646" y="5015232"/>
            <a:ext cx="779802" cy="779783"/>
            <a:chOff x="0" y="0"/>
            <a:chExt cx="1039736" cy="1039711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1039622" cy="1039622"/>
            </a:xfrm>
            <a:custGeom>
              <a:avLst/>
              <a:gdLst/>
              <a:ahLst/>
              <a:cxnLst/>
              <a:rect r="r" b="b" t="t" l="l"/>
              <a:pathLst>
                <a:path h="1039622" w="1039622">
                  <a:moveTo>
                    <a:pt x="0" y="173228"/>
                  </a:moveTo>
                  <a:cubicBezTo>
                    <a:pt x="0" y="77597"/>
                    <a:pt x="77597" y="0"/>
                    <a:pt x="173228" y="0"/>
                  </a:cubicBezTo>
                  <a:lnTo>
                    <a:pt x="866394" y="0"/>
                  </a:lnTo>
                  <a:cubicBezTo>
                    <a:pt x="962152" y="0"/>
                    <a:pt x="1039622" y="77597"/>
                    <a:pt x="1039622" y="173228"/>
                  </a:cubicBezTo>
                  <a:lnTo>
                    <a:pt x="1039622" y="866394"/>
                  </a:lnTo>
                  <a:cubicBezTo>
                    <a:pt x="1039622" y="962152"/>
                    <a:pt x="962025" y="1039622"/>
                    <a:pt x="866394" y="1039622"/>
                  </a:cubicBezTo>
                  <a:lnTo>
                    <a:pt x="173228" y="1039622"/>
                  </a:lnTo>
                  <a:cubicBezTo>
                    <a:pt x="77597" y="1039749"/>
                    <a:pt x="0" y="962152"/>
                    <a:pt x="0" y="866394"/>
                  </a:cubicBezTo>
                  <a:close/>
                </a:path>
              </a:pathLst>
            </a:custGeom>
            <a:solidFill>
              <a:srgbClr val="1E2A5A"/>
            </a:solidFill>
            <a:ln w="25400" cap="sq">
              <a:solidFill>
                <a:srgbClr val="1E2A5A"/>
              </a:solidFill>
              <a:prstDash val="solid"/>
              <a:miter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0" y="-19050"/>
              <a:ext cx="1039736" cy="10587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0"/>
                </a:lnSpc>
              </a:pPr>
              <a:r>
                <a:rPr lang="en-US" b="true" sz="300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2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1936527" y="5820413"/>
            <a:ext cx="229550" cy="229550"/>
            <a:chOff x="0" y="0"/>
            <a:chExt cx="812800" cy="8128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563EB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2253417" y="5689932"/>
            <a:ext cx="5651066" cy="2190911"/>
            <a:chOff x="0" y="0"/>
            <a:chExt cx="7534755" cy="2921215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7534701" cy="2921088"/>
            </a:xfrm>
            <a:custGeom>
              <a:avLst/>
              <a:gdLst/>
              <a:ahLst/>
              <a:cxnLst/>
              <a:rect r="r" b="b" t="t" l="l"/>
              <a:pathLst>
                <a:path h="2921088" w="7534701">
                  <a:moveTo>
                    <a:pt x="0" y="486788"/>
                  </a:moveTo>
                  <a:cubicBezTo>
                    <a:pt x="0" y="218002"/>
                    <a:pt x="129182" y="0"/>
                    <a:pt x="288457" y="0"/>
                  </a:cubicBezTo>
                  <a:lnTo>
                    <a:pt x="7246245" y="0"/>
                  </a:lnTo>
                  <a:cubicBezTo>
                    <a:pt x="7405627" y="0"/>
                    <a:pt x="7534701" y="218002"/>
                    <a:pt x="7534701" y="486788"/>
                  </a:cubicBezTo>
                  <a:lnTo>
                    <a:pt x="7534701" y="2434300"/>
                  </a:lnTo>
                  <a:cubicBezTo>
                    <a:pt x="7534701" y="2703267"/>
                    <a:pt x="7405519" y="2921088"/>
                    <a:pt x="7246245" y="2921088"/>
                  </a:cubicBezTo>
                  <a:lnTo>
                    <a:pt x="288457" y="2921088"/>
                  </a:lnTo>
                  <a:cubicBezTo>
                    <a:pt x="129182" y="2921253"/>
                    <a:pt x="0" y="2703267"/>
                    <a:pt x="0" y="2434300"/>
                  </a:cubicBezTo>
                  <a:close/>
                </a:path>
              </a:pathLst>
            </a:custGeom>
            <a:solidFill>
              <a:srgbClr val="E2F6E3"/>
            </a:solidFill>
            <a:ln cap="sq">
              <a:noFill/>
              <a:prstDash val="solid"/>
              <a:miter/>
            </a:ln>
          </p:spPr>
        </p:sp>
        <p:sp>
          <p:nvSpPr>
            <p:cNvPr name="TextBox 39" id="39"/>
            <p:cNvSpPr txBox="true"/>
            <p:nvPr/>
          </p:nvSpPr>
          <p:spPr>
            <a:xfrm>
              <a:off x="0" y="-19050"/>
              <a:ext cx="7534755" cy="29402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2639"/>
                </a:lnSpc>
              </a:pPr>
              <a:r>
                <a:rPr lang="en-US" sz="2199">
                  <a:solidFill>
                    <a:srgbClr val="111827"/>
                  </a:solidFill>
                  <a:latin typeface="Arimo"/>
                  <a:ea typeface="Arimo"/>
                  <a:cs typeface="Arimo"/>
                  <a:sym typeface="Arimo"/>
                </a:rPr>
                <a:t>Same subclass → positive</a:t>
              </a:r>
            </a:p>
            <a:p>
              <a:pPr algn="l">
                <a:lnSpc>
                  <a:spcPts val="2639"/>
                </a:lnSpc>
              </a:pPr>
            </a:p>
            <a:p>
              <a:pPr algn="l">
                <a:lnSpc>
                  <a:spcPts val="2639"/>
                </a:lnSpc>
              </a:pPr>
              <a:r>
                <a:rPr lang="en-US" sz="2199">
                  <a:solidFill>
                    <a:srgbClr val="111827"/>
                  </a:solidFill>
                  <a:latin typeface="Arimo"/>
                  <a:ea typeface="Arimo"/>
                  <a:cs typeface="Arimo"/>
                  <a:sym typeface="Arimo"/>
                </a:rPr>
                <a:t>Same parent + different subclass → weighted negative</a:t>
              </a:r>
            </a:p>
            <a:p>
              <a:pPr algn="l">
                <a:lnSpc>
                  <a:spcPts val="2639"/>
                </a:lnSpc>
              </a:pPr>
            </a:p>
            <a:p>
              <a:pPr algn="l">
                <a:lnSpc>
                  <a:spcPts val="2639"/>
                </a:lnSpc>
              </a:pPr>
              <a:r>
                <a:rPr lang="en-US" sz="2199">
                  <a:solidFill>
                    <a:srgbClr val="111827"/>
                  </a:solidFill>
                  <a:latin typeface="Arimo"/>
                  <a:ea typeface="Arimo"/>
                  <a:cs typeface="Arimo"/>
                  <a:sym typeface="Arimo"/>
                </a:rPr>
                <a:t>Different parent → ordinary negative</a:t>
              </a: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1936527" y="6558976"/>
            <a:ext cx="229550" cy="229550"/>
            <a:chOff x="0" y="0"/>
            <a:chExt cx="812800" cy="8128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563EB"/>
            </a:solidFill>
          </p:spPr>
        </p:sp>
        <p:sp>
          <p:nvSpPr>
            <p:cNvPr name="TextBox 42" id="42"/>
            <p:cNvSpPr txBox="true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1936527" y="7541001"/>
            <a:ext cx="229550" cy="229550"/>
            <a:chOff x="0" y="0"/>
            <a:chExt cx="812800" cy="8128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563EB"/>
            </a:solidFill>
          </p:spPr>
        </p:sp>
        <p:sp>
          <p:nvSpPr>
            <p:cNvPr name="TextBox 45" id="45"/>
            <p:cNvSpPr txBox="true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Freeform 46" id="46"/>
          <p:cNvSpPr/>
          <p:nvPr/>
        </p:nvSpPr>
        <p:spPr>
          <a:xfrm flipH="false" flipV="false" rot="0">
            <a:off x="146838" y="5935188"/>
            <a:ext cx="1904464" cy="1904464"/>
          </a:xfrm>
          <a:custGeom>
            <a:avLst/>
            <a:gdLst/>
            <a:ahLst/>
            <a:cxnLst/>
            <a:rect r="r" b="b" t="t" l="l"/>
            <a:pathLst>
              <a:path h="1904464" w="1904464">
                <a:moveTo>
                  <a:pt x="0" y="0"/>
                </a:moveTo>
                <a:lnTo>
                  <a:pt x="1904464" y="0"/>
                </a:lnTo>
                <a:lnTo>
                  <a:pt x="1904464" y="1904465"/>
                </a:lnTo>
                <a:lnTo>
                  <a:pt x="0" y="190446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47" id="47"/>
          <p:cNvGrpSpPr/>
          <p:nvPr/>
        </p:nvGrpSpPr>
        <p:grpSpPr>
          <a:xfrm rot="0">
            <a:off x="9093946" y="1858523"/>
            <a:ext cx="7995628" cy="2771265"/>
            <a:chOff x="0" y="0"/>
            <a:chExt cx="2105844" cy="729881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2105844" cy="729881"/>
            </a:xfrm>
            <a:custGeom>
              <a:avLst/>
              <a:gdLst/>
              <a:ahLst/>
              <a:cxnLst/>
              <a:rect r="r" b="b" t="t" l="l"/>
              <a:pathLst>
                <a:path h="729881" w="2105844">
                  <a:moveTo>
                    <a:pt x="24207" y="0"/>
                  </a:moveTo>
                  <a:lnTo>
                    <a:pt x="2081638" y="0"/>
                  </a:lnTo>
                  <a:cubicBezTo>
                    <a:pt x="2095007" y="0"/>
                    <a:pt x="2105844" y="10838"/>
                    <a:pt x="2105844" y="24207"/>
                  </a:cubicBezTo>
                  <a:lnTo>
                    <a:pt x="2105844" y="705674"/>
                  </a:lnTo>
                  <a:cubicBezTo>
                    <a:pt x="2105844" y="719043"/>
                    <a:pt x="2095007" y="729881"/>
                    <a:pt x="2081638" y="729881"/>
                  </a:cubicBezTo>
                  <a:lnTo>
                    <a:pt x="24207" y="729881"/>
                  </a:lnTo>
                  <a:cubicBezTo>
                    <a:pt x="10838" y="729881"/>
                    <a:pt x="0" y="719043"/>
                    <a:pt x="0" y="705674"/>
                  </a:cubicBezTo>
                  <a:lnTo>
                    <a:pt x="0" y="24207"/>
                  </a:lnTo>
                  <a:cubicBezTo>
                    <a:pt x="0" y="10838"/>
                    <a:pt x="10838" y="0"/>
                    <a:pt x="24207" y="0"/>
                  </a:cubicBezTo>
                  <a:close/>
                </a:path>
              </a:pathLst>
            </a:custGeom>
            <a:solidFill>
              <a:srgbClr val="FFF4E5"/>
            </a:solidFill>
          </p:spPr>
        </p:sp>
        <p:sp>
          <p:nvSpPr>
            <p:cNvPr name="TextBox 49" id="49"/>
            <p:cNvSpPr txBox="true"/>
            <p:nvPr/>
          </p:nvSpPr>
          <p:spPr>
            <a:xfrm>
              <a:off x="0" y="-19050"/>
              <a:ext cx="2105844" cy="7489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50" id="50"/>
          <p:cNvGrpSpPr/>
          <p:nvPr/>
        </p:nvGrpSpPr>
        <p:grpSpPr>
          <a:xfrm rot="0">
            <a:off x="9451591" y="2056333"/>
            <a:ext cx="779802" cy="779783"/>
            <a:chOff x="0" y="0"/>
            <a:chExt cx="1039736" cy="1039711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1039622" cy="1039622"/>
            </a:xfrm>
            <a:custGeom>
              <a:avLst/>
              <a:gdLst/>
              <a:ahLst/>
              <a:cxnLst/>
              <a:rect r="r" b="b" t="t" l="l"/>
              <a:pathLst>
                <a:path h="1039622" w="1039622">
                  <a:moveTo>
                    <a:pt x="0" y="173228"/>
                  </a:moveTo>
                  <a:cubicBezTo>
                    <a:pt x="0" y="77597"/>
                    <a:pt x="77597" y="0"/>
                    <a:pt x="173228" y="0"/>
                  </a:cubicBezTo>
                  <a:lnTo>
                    <a:pt x="866394" y="0"/>
                  </a:lnTo>
                  <a:cubicBezTo>
                    <a:pt x="962152" y="0"/>
                    <a:pt x="1039622" y="77597"/>
                    <a:pt x="1039622" y="173228"/>
                  </a:cubicBezTo>
                  <a:lnTo>
                    <a:pt x="1039622" y="866394"/>
                  </a:lnTo>
                  <a:cubicBezTo>
                    <a:pt x="1039622" y="962152"/>
                    <a:pt x="962025" y="1039622"/>
                    <a:pt x="866394" y="1039622"/>
                  </a:cubicBezTo>
                  <a:lnTo>
                    <a:pt x="173228" y="1039622"/>
                  </a:lnTo>
                  <a:cubicBezTo>
                    <a:pt x="77597" y="1039749"/>
                    <a:pt x="0" y="962152"/>
                    <a:pt x="0" y="866394"/>
                  </a:cubicBezTo>
                  <a:close/>
                </a:path>
              </a:pathLst>
            </a:custGeom>
            <a:solidFill>
              <a:srgbClr val="1E2A5A"/>
            </a:solidFill>
            <a:ln w="25400" cap="sq">
              <a:solidFill>
                <a:srgbClr val="1E2A5A"/>
              </a:solidFill>
              <a:prstDash val="solid"/>
              <a:miter/>
            </a:ln>
          </p:spPr>
        </p:sp>
        <p:sp>
          <p:nvSpPr>
            <p:cNvPr name="TextBox 52" id="52"/>
            <p:cNvSpPr txBox="true"/>
            <p:nvPr/>
          </p:nvSpPr>
          <p:spPr>
            <a:xfrm>
              <a:off x="0" y="-19050"/>
              <a:ext cx="1039736" cy="10587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0"/>
                </a:lnSpc>
              </a:pPr>
              <a:r>
                <a:rPr lang="en-US" b="true" sz="300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3</a:t>
              </a:r>
            </a:p>
          </p:txBody>
        </p:sp>
      </p:grpSp>
      <p:sp>
        <p:nvSpPr>
          <p:cNvPr name="Freeform 53" id="53"/>
          <p:cNvSpPr/>
          <p:nvPr/>
        </p:nvSpPr>
        <p:spPr>
          <a:xfrm flipH="false" flipV="false" rot="0">
            <a:off x="9144000" y="2796421"/>
            <a:ext cx="1532258" cy="1532258"/>
          </a:xfrm>
          <a:custGeom>
            <a:avLst/>
            <a:gdLst/>
            <a:ahLst/>
            <a:cxnLst/>
            <a:rect r="r" b="b" t="t" l="l"/>
            <a:pathLst>
              <a:path h="1532258" w="1532258">
                <a:moveTo>
                  <a:pt x="0" y="0"/>
                </a:moveTo>
                <a:lnTo>
                  <a:pt x="1532258" y="0"/>
                </a:lnTo>
                <a:lnTo>
                  <a:pt x="1532258" y="1532258"/>
                </a:lnTo>
                <a:lnTo>
                  <a:pt x="0" y="153225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54" id="54"/>
          <p:cNvGrpSpPr/>
          <p:nvPr/>
        </p:nvGrpSpPr>
        <p:grpSpPr>
          <a:xfrm rot="0">
            <a:off x="9121383" y="4820288"/>
            <a:ext cx="7995628" cy="3204685"/>
            <a:chOff x="0" y="0"/>
            <a:chExt cx="2105844" cy="844032"/>
          </a:xfrm>
        </p:grpSpPr>
        <p:sp>
          <p:nvSpPr>
            <p:cNvPr name="Freeform 55" id="55"/>
            <p:cNvSpPr/>
            <p:nvPr/>
          </p:nvSpPr>
          <p:spPr>
            <a:xfrm flipH="false" flipV="false" rot="0">
              <a:off x="0" y="0"/>
              <a:ext cx="2105844" cy="844032"/>
            </a:xfrm>
            <a:custGeom>
              <a:avLst/>
              <a:gdLst/>
              <a:ahLst/>
              <a:cxnLst/>
              <a:rect r="r" b="b" t="t" l="l"/>
              <a:pathLst>
                <a:path h="844032" w="2105844">
                  <a:moveTo>
                    <a:pt x="24207" y="0"/>
                  </a:moveTo>
                  <a:lnTo>
                    <a:pt x="2081638" y="0"/>
                  </a:lnTo>
                  <a:cubicBezTo>
                    <a:pt x="2095007" y="0"/>
                    <a:pt x="2105844" y="10838"/>
                    <a:pt x="2105844" y="24207"/>
                  </a:cubicBezTo>
                  <a:lnTo>
                    <a:pt x="2105844" y="819826"/>
                  </a:lnTo>
                  <a:cubicBezTo>
                    <a:pt x="2105844" y="826246"/>
                    <a:pt x="2103294" y="832403"/>
                    <a:pt x="2098754" y="836942"/>
                  </a:cubicBezTo>
                  <a:cubicBezTo>
                    <a:pt x="2094215" y="841482"/>
                    <a:pt x="2088058" y="844032"/>
                    <a:pt x="2081638" y="844032"/>
                  </a:cubicBezTo>
                  <a:lnTo>
                    <a:pt x="24207" y="844032"/>
                  </a:lnTo>
                  <a:cubicBezTo>
                    <a:pt x="10838" y="844032"/>
                    <a:pt x="0" y="833195"/>
                    <a:pt x="0" y="819826"/>
                  </a:cubicBezTo>
                  <a:lnTo>
                    <a:pt x="0" y="24207"/>
                  </a:lnTo>
                  <a:cubicBezTo>
                    <a:pt x="0" y="10838"/>
                    <a:pt x="10838" y="0"/>
                    <a:pt x="24207" y="0"/>
                  </a:cubicBezTo>
                  <a:close/>
                </a:path>
              </a:pathLst>
            </a:custGeom>
            <a:solidFill>
              <a:srgbClr val="F1EDFF"/>
            </a:solidFill>
          </p:spPr>
        </p:sp>
        <p:sp>
          <p:nvSpPr>
            <p:cNvPr name="TextBox 56" id="56"/>
            <p:cNvSpPr txBox="true"/>
            <p:nvPr/>
          </p:nvSpPr>
          <p:spPr>
            <a:xfrm>
              <a:off x="0" y="-19050"/>
              <a:ext cx="2105844" cy="8630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57" id="57"/>
          <p:cNvGrpSpPr/>
          <p:nvPr/>
        </p:nvGrpSpPr>
        <p:grpSpPr>
          <a:xfrm rot="0">
            <a:off x="9401732" y="5011422"/>
            <a:ext cx="779802" cy="779783"/>
            <a:chOff x="0" y="0"/>
            <a:chExt cx="1039736" cy="1039711"/>
          </a:xfrm>
        </p:grpSpPr>
        <p:sp>
          <p:nvSpPr>
            <p:cNvPr name="Freeform 58" id="58"/>
            <p:cNvSpPr/>
            <p:nvPr/>
          </p:nvSpPr>
          <p:spPr>
            <a:xfrm flipH="false" flipV="false" rot="0">
              <a:off x="0" y="0"/>
              <a:ext cx="1039622" cy="1039622"/>
            </a:xfrm>
            <a:custGeom>
              <a:avLst/>
              <a:gdLst/>
              <a:ahLst/>
              <a:cxnLst/>
              <a:rect r="r" b="b" t="t" l="l"/>
              <a:pathLst>
                <a:path h="1039622" w="1039622">
                  <a:moveTo>
                    <a:pt x="0" y="173228"/>
                  </a:moveTo>
                  <a:cubicBezTo>
                    <a:pt x="0" y="77597"/>
                    <a:pt x="77597" y="0"/>
                    <a:pt x="173228" y="0"/>
                  </a:cubicBezTo>
                  <a:lnTo>
                    <a:pt x="866394" y="0"/>
                  </a:lnTo>
                  <a:cubicBezTo>
                    <a:pt x="962152" y="0"/>
                    <a:pt x="1039622" y="77597"/>
                    <a:pt x="1039622" y="173228"/>
                  </a:cubicBezTo>
                  <a:lnTo>
                    <a:pt x="1039622" y="866394"/>
                  </a:lnTo>
                  <a:cubicBezTo>
                    <a:pt x="1039622" y="962152"/>
                    <a:pt x="962025" y="1039622"/>
                    <a:pt x="866394" y="1039622"/>
                  </a:cubicBezTo>
                  <a:lnTo>
                    <a:pt x="173228" y="1039622"/>
                  </a:lnTo>
                  <a:cubicBezTo>
                    <a:pt x="77597" y="1039749"/>
                    <a:pt x="0" y="962152"/>
                    <a:pt x="0" y="866394"/>
                  </a:cubicBezTo>
                  <a:close/>
                </a:path>
              </a:pathLst>
            </a:custGeom>
            <a:solidFill>
              <a:srgbClr val="1E2A5A"/>
            </a:solidFill>
            <a:ln w="25400" cap="sq">
              <a:solidFill>
                <a:srgbClr val="1E2A5A"/>
              </a:solidFill>
              <a:prstDash val="solid"/>
              <a:miter/>
            </a:ln>
          </p:spPr>
        </p:sp>
        <p:sp>
          <p:nvSpPr>
            <p:cNvPr name="TextBox 59" id="59"/>
            <p:cNvSpPr txBox="true"/>
            <p:nvPr/>
          </p:nvSpPr>
          <p:spPr>
            <a:xfrm>
              <a:off x="0" y="-19050"/>
              <a:ext cx="1039736" cy="10587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0"/>
                </a:lnSpc>
              </a:pPr>
              <a:r>
                <a:rPr lang="en-US" b="true" sz="300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4</a:t>
              </a:r>
            </a:p>
          </p:txBody>
        </p:sp>
      </p:grpSp>
      <p:sp>
        <p:nvSpPr>
          <p:cNvPr name="Freeform 60" id="60"/>
          <p:cNvSpPr/>
          <p:nvPr/>
        </p:nvSpPr>
        <p:spPr>
          <a:xfrm flipH="false" flipV="false" rot="0">
            <a:off x="9215467" y="6062834"/>
            <a:ext cx="1649172" cy="1649172"/>
          </a:xfrm>
          <a:custGeom>
            <a:avLst/>
            <a:gdLst/>
            <a:ahLst/>
            <a:cxnLst/>
            <a:rect r="r" b="b" t="t" l="l"/>
            <a:pathLst>
              <a:path h="1649172" w="1649172">
                <a:moveTo>
                  <a:pt x="0" y="0"/>
                </a:moveTo>
                <a:lnTo>
                  <a:pt x="1649172" y="0"/>
                </a:lnTo>
                <a:lnTo>
                  <a:pt x="1649172" y="1649172"/>
                </a:lnTo>
                <a:lnTo>
                  <a:pt x="0" y="164917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AutoShape 61" id="61"/>
          <p:cNvSpPr/>
          <p:nvPr/>
        </p:nvSpPr>
        <p:spPr>
          <a:xfrm flipH="true">
            <a:off x="2051302" y="2995179"/>
            <a:ext cx="0" cy="1158359"/>
          </a:xfrm>
          <a:prstGeom prst="line">
            <a:avLst/>
          </a:prstGeom>
          <a:ln cap="rnd" w="9525">
            <a:solidFill>
              <a:srgbClr val="4C648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2" id="62"/>
          <p:cNvSpPr/>
          <p:nvPr/>
        </p:nvSpPr>
        <p:spPr>
          <a:xfrm flipH="true">
            <a:off x="1783202" y="6422631"/>
            <a:ext cx="0" cy="1158359"/>
          </a:xfrm>
          <a:prstGeom prst="line">
            <a:avLst/>
          </a:prstGeom>
          <a:ln cap="rnd" w="9525">
            <a:solidFill>
              <a:srgbClr val="4C648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3" id="63"/>
          <p:cNvSpPr/>
          <p:nvPr/>
        </p:nvSpPr>
        <p:spPr>
          <a:xfrm>
            <a:off x="10859876" y="3082750"/>
            <a:ext cx="0" cy="1158359"/>
          </a:xfrm>
          <a:prstGeom prst="line">
            <a:avLst/>
          </a:prstGeom>
          <a:ln cap="rnd" w="9525">
            <a:solidFill>
              <a:srgbClr val="4C648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4" id="64"/>
          <p:cNvSpPr/>
          <p:nvPr/>
        </p:nvSpPr>
        <p:spPr>
          <a:xfrm>
            <a:off x="11126461" y="6344288"/>
            <a:ext cx="0" cy="1158359"/>
          </a:xfrm>
          <a:prstGeom prst="line">
            <a:avLst/>
          </a:prstGeom>
          <a:ln cap="rnd" w="9525">
            <a:solidFill>
              <a:srgbClr val="4C6483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5" id="65"/>
          <p:cNvSpPr/>
          <p:nvPr/>
        </p:nvSpPr>
        <p:spPr>
          <a:xfrm flipH="false" flipV="false" rot="0">
            <a:off x="2064780" y="8377398"/>
            <a:ext cx="936324" cy="1001416"/>
          </a:xfrm>
          <a:custGeom>
            <a:avLst/>
            <a:gdLst/>
            <a:ahLst/>
            <a:cxnLst/>
            <a:rect r="r" b="b" t="t" l="l"/>
            <a:pathLst>
              <a:path h="1001416" w="936324">
                <a:moveTo>
                  <a:pt x="0" y="0"/>
                </a:moveTo>
                <a:lnTo>
                  <a:pt x="936324" y="0"/>
                </a:lnTo>
                <a:lnTo>
                  <a:pt x="936324" y="1001416"/>
                </a:lnTo>
                <a:lnTo>
                  <a:pt x="0" y="100141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6" id="66"/>
          <p:cNvSpPr txBox="true"/>
          <p:nvPr/>
        </p:nvSpPr>
        <p:spPr>
          <a:xfrm rot="0">
            <a:off x="1405933" y="2018543"/>
            <a:ext cx="5635368" cy="857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b="true" sz="2799">
                <a:solidFill>
                  <a:srgbClr val="1E2A5A"/>
                </a:solidFill>
                <a:latin typeface="Arial Bold"/>
                <a:ea typeface="Arial Bold"/>
                <a:cs typeface="Arial Bold"/>
                <a:sym typeface="Arial Bold"/>
              </a:rPr>
              <a:t>M</a:t>
            </a:r>
            <a:r>
              <a:rPr lang="en-US" b="true" sz="2799">
                <a:solidFill>
                  <a:srgbClr val="1E2A5A"/>
                </a:solidFill>
                <a:latin typeface="Arial Bold"/>
                <a:ea typeface="Arial Bold"/>
                <a:cs typeface="Arial Bold"/>
                <a:sym typeface="Arial Bold"/>
              </a:rPr>
              <a:t>ulti-positive clinical language supervision</a:t>
            </a:r>
          </a:p>
        </p:txBody>
      </p:sp>
      <p:sp>
        <p:nvSpPr>
          <p:cNvPr name="TextBox 67" id="67"/>
          <p:cNvSpPr txBox="true"/>
          <p:nvPr/>
        </p:nvSpPr>
        <p:spPr>
          <a:xfrm rot="0">
            <a:off x="2250595" y="2976129"/>
            <a:ext cx="6677835" cy="1352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  <a:spcBef>
                <a:spcPct val="0"/>
              </a:spcBef>
            </a:pPr>
            <a:r>
              <a:rPr lang="en-US" sz="2199">
                <a:solidFill>
                  <a:srgbClr val="1E2A5A"/>
                </a:solidFill>
                <a:latin typeface="Arimo"/>
                <a:ea typeface="Arimo"/>
                <a:cs typeface="Arimo"/>
                <a:sym typeface="Arimo"/>
              </a:rPr>
              <a:t>M</a:t>
            </a:r>
            <a:r>
              <a:rPr lang="en-US" sz="2199">
                <a:solidFill>
                  <a:srgbClr val="1E2A5A"/>
                </a:solidFill>
                <a:latin typeface="Arimo"/>
                <a:ea typeface="Arimo"/>
                <a:cs typeface="Arimo"/>
                <a:sym typeface="Arimo"/>
              </a:rPr>
              <a:t>ultiple captions generated from existing labels, morphology, location, symptoms, and descriptors teach the visual space what clinical evidence to retain.</a:t>
            </a:r>
          </a:p>
        </p:txBody>
      </p:sp>
      <p:sp>
        <p:nvSpPr>
          <p:cNvPr name="TextBox 68" id="68"/>
          <p:cNvSpPr txBox="true"/>
          <p:nvPr/>
        </p:nvSpPr>
        <p:spPr>
          <a:xfrm rot="0">
            <a:off x="1778440" y="5048888"/>
            <a:ext cx="6609255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b="true" sz="2799">
                <a:solidFill>
                  <a:srgbClr val="1E2A5A"/>
                </a:solidFill>
                <a:latin typeface="Arial Bold"/>
                <a:ea typeface="Arial Bold"/>
                <a:cs typeface="Arial Bold"/>
                <a:sym typeface="Arial Bold"/>
              </a:rPr>
              <a:t>Tax</a:t>
            </a:r>
            <a:r>
              <a:rPr lang="en-US" b="true" sz="2799">
                <a:solidFill>
                  <a:srgbClr val="1E2A5A"/>
                </a:solidFill>
                <a:latin typeface="Arial Bold"/>
                <a:ea typeface="Arial Bold"/>
                <a:cs typeface="Arial Bold"/>
                <a:sym typeface="Arial Bold"/>
              </a:rPr>
              <a:t>onomy-guided sibling negatives</a:t>
            </a:r>
          </a:p>
        </p:txBody>
      </p:sp>
      <p:sp>
        <p:nvSpPr>
          <p:cNvPr name="TextBox 69" id="69"/>
          <p:cNvSpPr txBox="true"/>
          <p:nvPr/>
        </p:nvSpPr>
        <p:spPr>
          <a:xfrm rot="0">
            <a:off x="10626205" y="2037283"/>
            <a:ext cx="5635368" cy="857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b="true" sz="2799">
                <a:solidFill>
                  <a:srgbClr val="1E2A5A"/>
                </a:solidFill>
                <a:latin typeface="Arial Bold"/>
                <a:ea typeface="Arial Bold"/>
                <a:cs typeface="Arial Bold"/>
                <a:sym typeface="Arial Bold"/>
              </a:rPr>
              <a:t>Pro</a:t>
            </a:r>
            <a:r>
              <a:rPr lang="en-US" b="true" sz="2799">
                <a:solidFill>
                  <a:srgbClr val="1E2A5A"/>
                </a:solidFill>
                <a:latin typeface="Arial Bold"/>
                <a:ea typeface="Arial Bold"/>
                <a:cs typeface="Arial Bold"/>
                <a:sym typeface="Arial Bold"/>
              </a:rPr>
              <a:t>totype gallery instead of fixed output head</a:t>
            </a:r>
          </a:p>
        </p:txBody>
      </p:sp>
      <p:sp>
        <p:nvSpPr>
          <p:cNvPr name="TextBox 70" id="70"/>
          <p:cNvSpPr txBox="true"/>
          <p:nvPr/>
        </p:nvSpPr>
        <p:spPr>
          <a:xfrm rot="0">
            <a:off x="11106284" y="3134363"/>
            <a:ext cx="5983290" cy="1019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  <a:spcBef>
                <a:spcPct val="0"/>
              </a:spcBef>
            </a:pPr>
            <a:r>
              <a:rPr lang="en-US" sz="2199">
                <a:solidFill>
                  <a:srgbClr val="1E2A5A"/>
                </a:solidFill>
                <a:latin typeface="Arimo"/>
                <a:ea typeface="Arimo"/>
                <a:cs typeface="Arimo"/>
                <a:sym typeface="Arimo"/>
              </a:rPr>
              <a:t>Af</a:t>
            </a:r>
            <a:r>
              <a:rPr lang="en-US" sz="2199">
                <a:solidFill>
                  <a:srgbClr val="1E2A5A"/>
                </a:solidFill>
                <a:latin typeface="Arimo"/>
                <a:ea typeface="Arimo"/>
                <a:cs typeface="Arimo"/>
                <a:sym typeface="Arimo"/>
              </a:rPr>
              <a:t>ter training, labelled captions are averaged into class prototypes. Image - prototype similarities become class scores.</a:t>
            </a:r>
          </a:p>
        </p:txBody>
      </p:sp>
      <p:sp>
        <p:nvSpPr>
          <p:cNvPr name="TextBox 71" id="71"/>
          <p:cNvSpPr txBox="true"/>
          <p:nvPr/>
        </p:nvSpPr>
        <p:spPr>
          <a:xfrm rot="0">
            <a:off x="10626205" y="5048888"/>
            <a:ext cx="5635368" cy="857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b="true" sz="2799">
                <a:solidFill>
                  <a:srgbClr val="1E2A5A"/>
                </a:solidFill>
                <a:latin typeface="Arial Bold"/>
                <a:ea typeface="Arial Bold"/>
                <a:cs typeface="Arial Bold"/>
                <a:sym typeface="Arial Bold"/>
              </a:rPr>
              <a:t>G</a:t>
            </a:r>
            <a:r>
              <a:rPr lang="en-US" b="true" sz="2799">
                <a:solidFill>
                  <a:srgbClr val="1E2A5A"/>
                </a:solidFill>
                <a:latin typeface="Arial Bold"/>
                <a:ea typeface="Arial Bold"/>
                <a:cs typeface="Arial Bold"/>
                <a:sym typeface="Arial Bold"/>
              </a:rPr>
              <a:t>allery replacement for new vocabularies</a:t>
            </a:r>
          </a:p>
        </p:txBody>
      </p:sp>
      <p:sp>
        <p:nvSpPr>
          <p:cNvPr name="TextBox 72" id="72"/>
          <p:cNvSpPr txBox="true"/>
          <p:nvPr/>
        </p:nvSpPr>
        <p:spPr>
          <a:xfrm rot="0">
            <a:off x="11388283" y="6403581"/>
            <a:ext cx="5221212" cy="1019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  <a:spcBef>
                <a:spcPct val="0"/>
              </a:spcBef>
            </a:pPr>
            <a:r>
              <a:rPr lang="en-US" sz="2199">
                <a:solidFill>
                  <a:srgbClr val="1E2A5A"/>
                </a:solidFill>
                <a:latin typeface="Arimo"/>
                <a:ea typeface="Arimo"/>
                <a:cs typeface="Arimo"/>
                <a:sym typeface="Arimo"/>
              </a:rPr>
              <a:t>The encod</a:t>
            </a:r>
            <a:r>
              <a:rPr lang="en-US" sz="2199">
                <a:solidFill>
                  <a:srgbClr val="1E2A5A"/>
                </a:solidFill>
                <a:latin typeface="Arimo"/>
                <a:ea typeface="Arimo"/>
                <a:cs typeface="Arimo"/>
                <a:sym typeface="Arimo"/>
              </a:rPr>
              <a:t>ers stay frozen; replacing the caption gallery changes the disease vocabulary available for prediction.</a:t>
            </a:r>
          </a:p>
        </p:txBody>
      </p:sp>
      <p:sp>
        <p:nvSpPr>
          <p:cNvPr name="TextBox 73" id="73"/>
          <p:cNvSpPr txBox="true"/>
          <p:nvPr/>
        </p:nvSpPr>
        <p:spPr>
          <a:xfrm rot="0">
            <a:off x="3432687" y="8537945"/>
            <a:ext cx="12500490" cy="752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  <a:spcBef>
                <a:spcPct val="0"/>
              </a:spcBef>
            </a:pPr>
            <a:r>
              <a:rPr lang="en-US" b="true" sz="2499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Inventive mechanism: c</a:t>
            </a:r>
            <a:r>
              <a:rPr lang="en-US" b="true" sz="2499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oncept-derived language and taxonomy-guided pair weighting act during representation learning, not only after feature extraction.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376914" y="40529"/>
            <a:ext cx="858974" cy="962339"/>
            <a:chOff x="0" y="0"/>
            <a:chExt cx="1145299" cy="128311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45286" cy="1283081"/>
            </a:xfrm>
            <a:custGeom>
              <a:avLst/>
              <a:gdLst/>
              <a:ahLst/>
              <a:cxnLst/>
              <a:rect r="r" b="b" t="t" l="l"/>
              <a:pathLst>
                <a:path h="1283081" w="1145286">
                  <a:moveTo>
                    <a:pt x="0" y="0"/>
                  </a:moveTo>
                  <a:lnTo>
                    <a:pt x="1145286" y="0"/>
                  </a:lnTo>
                  <a:lnTo>
                    <a:pt x="1145286" y="1283081"/>
                  </a:lnTo>
                  <a:lnTo>
                    <a:pt x="0" y="12830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" b="-4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7325632" y="66932"/>
            <a:ext cx="962368" cy="962368"/>
            <a:chOff x="0" y="0"/>
            <a:chExt cx="1283157" cy="128315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83208" cy="1283208"/>
            </a:xfrm>
            <a:custGeom>
              <a:avLst/>
              <a:gdLst/>
              <a:ahLst/>
              <a:cxnLst/>
              <a:rect r="r" b="b" t="t" l="l"/>
              <a:pathLst>
                <a:path h="1283208" w="1283208">
                  <a:moveTo>
                    <a:pt x="0" y="0"/>
                  </a:moveTo>
                  <a:lnTo>
                    <a:pt x="1283208" y="0"/>
                  </a:lnTo>
                  <a:lnTo>
                    <a:pt x="1283208" y="1283208"/>
                  </a:lnTo>
                  <a:lnTo>
                    <a:pt x="0" y="12832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3" b="3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480070" y="-43906"/>
            <a:ext cx="16733968" cy="769206"/>
            <a:chOff x="0" y="0"/>
            <a:chExt cx="22311957" cy="102560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311954" cy="1025608"/>
            </a:xfrm>
            <a:custGeom>
              <a:avLst/>
              <a:gdLst/>
              <a:ahLst/>
              <a:cxnLst/>
              <a:rect r="r" b="b" t="t" l="l"/>
              <a:pathLst>
                <a:path h="1025608" w="22311954">
                  <a:moveTo>
                    <a:pt x="0" y="0"/>
                  </a:moveTo>
                  <a:lnTo>
                    <a:pt x="22311954" y="0"/>
                  </a:lnTo>
                  <a:lnTo>
                    <a:pt x="22311954" y="1025608"/>
                  </a:lnTo>
                  <a:lnTo>
                    <a:pt x="0" y="102560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383773" r="0" b="-364014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-19050"/>
              <a:ext cx="22311957" cy="104465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560"/>
                </a:lnSpc>
              </a:pPr>
              <a:r>
                <a:rPr lang="en-US" b="true" sz="3800">
                  <a:solidFill>
                    <a:srgbClr val="1E2A5A"/>
                  </a:solidFill>
                  <a:latin typeface="Arimo Bold"/>
                  <a:ea typeface="Arimo Bold"/>
                  <a:cs typeface="Arimo Bold"/>
                  <a:sym typeface="Arimo Bold"/>
                </a:rPr>
                <a:t>Method I: taxonomy-guided training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480070" y="549240"/>
            <a:ext cx="16596798" cy="480060"/>
            <a:chOff x="0" y="0"/>
            <a:chExt cx="22129064" cy="64008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2129069" cy="640080"/>
            </a:xfrm>
            <a:custGeom>
              <a:avLst/>
              <a:gdLst/>
              <a:ahLst/>
              <a:cxnLst/>
              <a:rect r="r" b="b" t="t" l="l"/>
              <a:pathLst>
                <a:path h="640080" w="22129069">
                  <a:moveTo>
                    <a:pt x="0" y="0"/>
                  </a:moveTo>
                  <a:lnTo>
                    <a:pt x="22129069" y="0"/>
                  </a:lnTo>
                  <a:lnTo>
                    <a:pt x="22129069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623643" r="0" b="-623643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19050"/>
              <a:ext cx="22129064" cy="6591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64748B"/>
                  </a:solidFill>
                  <a:latin typeface="Arial"/>
                  <a:ea typeface="Arial"/>
                  <a:cs typeface="Arial"/>
                  <a:sym typeface="Arial"/>
                </a:rPr>
                <a:t>Clinical captions provide positives; the disease taxonomy chooses weighted negatives.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480070" y="1104012"/>
            <a:ext cx="7041659" cy="8798940"/>
            <a:chOff x="0" y="0"/>
            <a:chExt cx="8488655" cy="10607040"/>
          </a:xfrm>
        </p:grpSpPr>
        <p:sp>
          <p:nvSpPr>
            <p:cNvPr name="Freeform 13" id="13" descr="/mnt/data/training.png"/>
            <p:cNvSpPr/>
            <p:nvPr/>
          </p:nvSpPr>
          <p:spPr>
            <a:xfrm flipH="false" flipV="false" rot="0">
              <a:off x="0" y="0"/>
              <a:ext cx="8488680" cy="10607040"/>
            </a:xfrm>
            <a:custGeom>
              <a:avLst/>
              <a:gdLst/>
              <a:ahLst/>
              <a:cxnLst/>
              <a:rect r="r" b="b" t="t" l="l"/>
              <a:pathLst>
                <a:path h="10607040" w="8488680">
                  <a:moveTo>
                    <a:pt x="0" y="0"/>
                  </a:moveTo>
                  <a:lnTo>
                    <a:pt x="8488680" y="0"/>
                  </a:lnTo>
                  <a:lnTo>
                    <a:pt x="8488680" y="10607040"/>
                  </a:lnTo>
                  <a:lnTo>
                    <a:pt x="0" y="106070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8204416" y="1104012"/>
            <a:ext cx="8872452" cy="652797"/>
            <a:chOff x="0" y="0"/>
            <a:chExt cx="11829936" cy="87039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1829796" cy="870306"/>
            </a:xfrm>
            <a:custGeom>
              <a:avLst/>
              <a:gdLst/>
              <a:ahLst/>
              <a:cxnLst/>
              <a:rect r="r" b="b" t="t" l="l"/>
              <a:pathLst>
                <a:path h="870306" w="11829796">
                  <a:moveTo>
                    <a:pt x="0" y="145008"/>
                  </a:moveTo>
                  <a:cubicBezTo>
                    <a:pt x="0" y="64892"/>
                    <a:pt x="63881" y="0"/>
                    <a:pt x="142748" y="0"/>
                  </a:cubicBezTo>
                  <a:lnTo>
                    <a:pt x="11687048" y="0"/>
                  </a:lnTo>
                  <a:cubicBezTo>
                    <a:pt x="11765915" y="0"/>
                    <a:pt x="11829796" y="64892"/>
                    <a:pt x="11829796" y="145008"/>
                  </a:cubicBezTo>
                  <a:lnTo>
                    <a:pt x="11829796" y="725298"/>
                  </a:lnTo>
                  <a:cubicBezTo>
                    <a:pt x="11829796" y="805413"/>
                    <a:pt x="11765915" y="870306"/>
                    <a:pt x="11687048" y="870306"/>
                  </a:cubicBezTo>
                  <a:lnTo>
                    <a:pt x="142748" y="870306"/>
                  </a:lnTo>
                  <a:cubicBezTo>
                    <a:pt x="63881" y="870434"/>
                    <a:pt x="0" y="805413"/>
                    <a:pt x="0" y="725298"/>
                  </a:cubicBezTo>
                  <a:close/>
                </a:path>
              </a:pathLst>
            </a:custGeom>
            <a:solidFill>
              <a:srgbClr val="1E2A5A"/>
            </a:solidFill>
            <a:ln w="25400" cap="sq">
              <a:solidFill>
                <a:srgbClr val="1E2A5A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11829936" cy="8894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19"/>
                </a:lnSpc>
              </a:pPr>
              <a:r>
                <a:rPr lang="en-US" b="true" sz="2599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Pair semantics used by HierarchicalInfoNCE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480070" y="7449817"/>
            <a:ext cx="1945691" cy="546611"/>
            <a:chOff x="0" y="0"/>
            <a:chExt cx="2594254" cy="728815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594229" cy="728726"/>
            </a:xfrm>
            <a:custGeom>
              <a:avLst/>
              <a:gdLst/>
              <a:ahLst/>
              <a:cxnLst/>
              <a:rect r="r" b="b" t="t" l="l"/>
              <a:pathLst>
                <a:path h="728726" w="2594229">
                  <a:moveTo>
                    <a:pt x="0" y="121412"/>
                  </a:moveTo>
                  <a:cubicBezTo>
                    <a:pt x="0" y="54356"/>
                    <a:pt x="54356" y="0"/>
                    <a:pt x="121412" y="0"/>
                  </a:cubicBezTo>
                  <a:lnTo>
                    <a:pt x="2472817" y="0"/>
                  </a:lnTo>
                  <a:cubicBezTo>
                    <a:pt x="2539873" y="0"/>
                    <a:pt x="2594229" y="54356"/>
                    <a:pt x="2594229" y="121412"/>
                  </a:cubicBezTo>
                  <a:lnTo>
                    <a:pt x="2594229" y="607314"/>
                  </a:lnTo>
                  <a:cubicBezTo>
                    <a:pt x="2594229" y="674370"/>
                    <a:pt x="2539873" y="728726"/>
                    <a:pt x="2472817" y="728726"/>
                  </a:cubicBezTo>
                  <a:lnTo>
                    <a:pt x="121412" y="728726"/>
                  </a:lnTo>
                  <a:cubicBezTo>
                    <a:pt x="54356" y="728853"/>
                    <a:pt x="0" y="674370"/>
                    <a:pt x="0" y="607314"/>
                  </a:cubicBezTo>
                  <a:close/>
                </a:path>
              </a:pathLst>
            </a:custGeom>
            <a:solidFill>
              <a:srgbClr val="F1EDFF"/>
            </a:solidFill>
            <a:ln w="25400" cap="sq">
              <a:solidFill>
                <a:srgbClr val="DDD6FE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19050"/>
              <a:ext cx="2594254" cy="747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  <a:r>
                <a:rPr lang="en-US" b="true" sz="2199">
                  <a:solidFill>
                    <a:srgbClr val="4D3C78"/>
                  </a:solidFill>
                  <a:latin typeface="Arial Bold"/>
                  <a:ea typeface="Arial Bold"/>
                  <a:cs typeface="Arial Bold"/>
                  <a:sym typeface="Arial Bold"/>
                </a:rPr>
                <a:t>Loss idea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754399" y="9806940"/>
            <a:ext cx="11796074" cy="246888"/>
            <a:chOff x="0" y="0"/>
            <a:chExt cx="15728099" cy="329184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5728099" cy="329184"/>
            </a:xfrm>
            <a:custGeom>
              <a:avLst/>
              <a:gdLst/>
              <a:ahLst/>
              <a:cxnLst/>
              <a:rect r="r" b="b" t="t" l="l"/>
              <a:pathLst>
                <a:path h="329184" w="15728099">
                  <a:moveTo>
                    <a:pt x="0" y="0"/>
                  </a:moveTo>
                  <a:lnTo>
                    <a:pt x="15728099" y="0"/>
                  </a:lnTo>
                  <a:lnTo>
                    <a:pt x="15728099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880976" r="0" b="-880976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19050"/>
              <a:ext cx="15728099" cy="34823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439"/>
                </a:lnSpc>
              </a:pPr>
              <a:r>
                <a:rPr lang="en-US" sz="1200">
                  <a:solidFill>
                    <a:srgbClr val="94A3B8"/>
                  </a:solidFill>
                  <a:latin typeface="Arial"/>
                  <a:ea typeface="Arial"/>
                  <a:cs typeface="Arial"/>
                  <a:sym typeface="Arial"/>
                </a:rPr>
                <a:t>Taxonomy-guided language supervision for hierarchical skin disease classification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7214037" y="9765792"/>
            <a:ext cx="411490" cy="274320"/>
            <a:chOff x="0" y="0"/>
            <a:chExt cx="548653" cy="36576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548653" cy="365760"/>
            </a:xfrm>
            <a:custGeom>
              <a:avLst/>
              <a:gdLst/>
              <a:ahLst/>
              <a:cxnLst/>
              <a:rect r="r" b="b" t="t" l="l"/>
              <a:pathLst>
                <a:path h="365760" w="548653">
                  <a:moveTo>
                    <a:pt x="0" y="0"/>
                  </a:moveTo>
                  <a:lnTo>
                    <a:pt x="548653" y="0"/>
                  </a:lnTo>
                  <a:lnTo>
                    <a:pt x="548653" y="365760"/>
                  </a:lnTo>
                  <a:lnTo>
                    <a:pt x="0" y="36576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35533" t="0" r="-35533" b="0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19050"/>
              <a:ext cx="548653" cy="3848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94A3B8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8160760" y="1855470"/>
            <a:ext cx="9646056" cy="1023614"/>
            <a:chOff x="0" y="0"/>
            <a:chExt cx="2540525" cy="269594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540525" cy="269594"/>
            </a:xfrm>
            <a:custGeom>
              <a:avLst/>
              <a:gdLst/>
              <a:ahLst/>
              <a:cxnLst/>
              <a:rect r="r" b="b" t="t" l="l"/>
              <a:pathLst>
                <a:path h="269594" w="2540525">
                  <a:moveTo>
                    <a:pt x="15249" y="0"/>
                  </a:moveTo>
                  <a:lnTo>
                    <a:pt x="2525276" y="0"/>
                  </a:lnTo>
                  <a:cubicBezTo>
                    <a:pt x="2529320" y="0"/>
                    <a:pt x="2533199" y="1607"/>
                    <a:pt x="2536059" y="4466"/>
                  </a:cubicBezTo>
                  <a:cubicBezTo>
                    <a:pt x="2538918" y="7326"/>
                    <a:pt x="2540525" y="11205"/>
                    <a:pt x="2540525" y="15249"/>
                  </a:cubicBezTo>
                  <a:lnTo>
                    <a:pt x="2540525" y="254344"/>
                  </a:lnTo>
                  <a:cubicBezTo>
                    <a:pt x="2540525" y="258389"/>
                    <a:pt x="2538918" y="262267"/>
                    <a:pt x="2536059" y="265127"/>
                  </a:cubicBezTo>
                  <a:cubicBezTo>
                    <a:pt x="2533199" y="267987"/>
                    <a:pt x="2529320" y="269594"/>
                    <a:pt x="2525276" y="269594"/>
                  </a:cubicBezTo>
                  <a:lnTo>
                    <a:pt x="15249" y="269594"/>
                  </a:lnTo>
                  <a:cubicBezTo>
                    <a:pt x="6827" y="269594"/>
                    <a:pt x="0" y="262766"/>
                    <a:pt x="0" y="254344"/>
                  </a:cubicBezTo>
                  <a:lnTo>
                    <a:pt x="0" y="15249"/>
                  </a:lnTo>
                  <a:cubicBezTo>
                    <a:pt x="0" y="11205"/>
                    <a:pt x="1607" y="7326"/>
                    <a:pt x="4466" y="4466"/>
                  </a:cubicBezTo>
                  <a:cubicBezTo>
                    <a:pt x="7326" y="1607"/>
                    <a:pt x="11205" y="0"/>
                    <a:pt x="15249" y="0"/>
                  </a:cubicBezTo>
                  <a:close/>
                </a:path>
              </a:pathLst>
            </a:custGeom>
            <a:solidFill>
              <a:srgbClr val="E2F6E3"/>
            </a:solidFill>
            <a:ln w="19050" cap="sq">
              <a:solidFill>
                <a:srgbClr val="B0F5AA"/>
              </a:solidFill>
              <a:prstDash val="solid"/>
              <a:miter/>
            </a:ln>
          </p:spPr>
        </p:sp>
        <p:sp>
          <p:nvSpPr>
            <p:cNvPr name="TextBox 28" id="28"/>
            <p:cNvSpPr txBox="true"/>
            <p:nvPr/>
          </p:nvSpPr>
          <p:spPr>
            <a:xfrm>
              <a:off x="0" y="-19050"/>
              <a:ext cx="2540525" cy="2886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8160760" y="2974334"/>
            <a:ext cx="9646056" cy="1023614"/>
            <a:chOff x="0" y="0"/>
            <a:chExt cx="2540525" cy="269594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2540525" cy="269594"/>
            </a:xfrm>
            <a:custGeom>
              <a:avLst/>
              <a:gdLst/>
              <a:ahLst/>
              <a:cxnLst/>
              <a:rect r="r" b="b" t="t" l="l"/>
              <a:pathLst>
                <a:path h="269594" w="2540525">
                  <a:moveTo>
                    <a:pt x="15249" y="0"/>
                  </a:moveTo>
                  <a:lnTo>
                    <a:pt x="2525276" y="0"/>
                  </a:lnTo>
                  <a:cubicBezTo>
                    <a:pt x="2529320" y="0"/>
                    <a:pt x="2533199" y="1607"/>
                    <a:pt x="2536059" y="4466"/>
                  </a:cubicBezTo>
                  <a:cubicBezTo>
                    <a:pt x="2538918" y="7326"/>
                    <a:pt x="2540525" y="11205"/>
                    <a:pt x="2540525" y="15249"/>
                  </a:cubicBezTo>
                  <a:lnTo>
                    <a:pt x="2540525" y="254344"/>
                  </a:lnTo>
                  <a:cubicBezTo>
                    <a:pt x="2540525" y="258389"/>
                    <a:pt x="2538918" y="262267"/>
                    <a:pt x="2536059" y="265127"/>
                  </a:cubicBezTo>
                  <a:cubicBezTo>
                    <a:pt x="2533199" y="267987"/>
                    <a:pt x="2529320" y="269594"/>
                    <a:pt x="2525276" y="269594"/>
                  </a:cubicBezTo>
                  <a:lnTo>
                    <a:pt x="15249" y="269594"/>
                  </a:lnTo>
                  <a:cubicBezTo>
                    <a:pt x="6827" y="269594"/>
                    <a:pt x="0" y="262766"/>
                    <a:pt x="0" y="254344"/>
                  </a:cubicBezTo>
                  <a:lnTo>
                    <a:pt x="0" y="15249"/>
                  </a:lnTo>
                  <a:cubicBezTo>
                    <a:pt x="0" y="11205"/>
                    <a:pt x="1607" y="7326"/>
                    <a:pt x="4466" y="4466"/>
                  </a:cubicBezTo>
                  <a:cubicBezTo>
                    <a:pt x="7326" y="1607"/>
                    <a:pt x="11205" y="0"/>
                    <a:pt x="15249" y="0"/>
                  </a:cubicBezTo>
                  <a:close/>
                </a:path>
              </a:pathLst>
            </a:custGeom>
            <a:solidFill>
              <a:srgbClr val="FED7AA"/>
            </a:solidFill>
            <a:ln w="19050" cap="sq">
              <a:solidFill>
                <a:srgbClr val="F4B183"/>
              </a:solidFill>
              <a:prstDash val="solid"/>
              <a:miter/>
            </a:ln>
          </p:spPr>
        </p:sp>
        <p:sp>
          <p:nvSpPr>
            <p:cNvPr name="TextBox 31" id="31"/>
            <p:cNvSpPr txBox="true"/>
            <p:nvPr/>
          </p:nvSpPr>
          <p:spPr>
            <a:xfrm>
              <a:off x="0" y="-19050"/>
              <a:ext cx="2540525" cy="2886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8160760" y="4119886"/>
            <a:ext cx="9646056" cy="1023614"/>
            <a:chOff x="0" y="0"/>
            <a:chExt cx="2540525" cy="269594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2540525" cy="269594"/>
            </a:xfrm>
            <a:custGeom>
              <a:avLst/>
              <a:gdLst/>
              <a:ahLst/>
              <a:cxnLst/>
              <a:rect r="r" b="b" t="t" l="l"/>
              <a:pathLst>
                <a:path h="269594" w="2540525">
                  <a:moveTo>
                    <a:pt x="15249" y="0"/>
                  </a:moveTo>
                  <a:lnTo>
                    <a:pt x="2525276" y="0"/>
                  </a:lnTo>
                  <a:cubicBezTo>
                    <a:pt x="2529320" y="0"/>
                    <a:pt x="2533199" y="1607"/>
                    <a:pt x="2536059" y="4466"/>
                  </a:cubicBezTo>
                  <a:cubicBezTo>
                    <a:pt x="2538918" y="7326"/>
                    <a:pt x="2540525" y="11205"/>
                    <a:pt x="2540525" y="15249"/>
                  </a:cubicBezTo>
                  <a:lnTo>
                    <a:pt x="2540525" y="254344"/>
                  </a:lnTo>
                  <a:cubicBezTo>
                    <a:pt x="2540525" y="258389"/>
                    <a:pt x="2538918" y="262267"/>
                    <a:pt x="2536059" y="265127"/>
                  </a:cubicBezTo>
                  <a:cubicBezTo>
                    <a:pt x="2533199" y="267987"/>
                    <a:pt x="2529320" y="269594"/>
                    <a:pt x="2525276" y="269594"/>
                  </a:cubicBezTo>
                  <a:lnTo>
                    <a:pt x="15249" y="269594"/>
                  </a:lnTo>
                  <a:cubicBezTo>
                    <a:pt x="6827" y="269594"/>
                    <a:pt x="0" y="262766"/>
                    <a:pt x="0" y="254344"/>
                  </a:cubicBezTo>
                  <a:lnTo>
                    <a:pt x="0" y="15249"/>
                  </a:lnTo>
                  <a:cubicBezTo>
                    <a:pt x="0" y="11205"/>
                    <a:pt x="1607" y="7326"/>
                    <a:pt x="4466" y="4466"/>
                  </a:cubicBezTo>
                  <a:cubicBezTo>
                    <a:pt x="7326" y="1607"/>
                    <a:pt x="11205" y="0"/>
                    <a:pt x="15249" y="0"/>
                  </a:cubicBezTo>
                  <a:close/>
                </a:path>
              </a:pathLst>
            </a:custGeom>
            <a:solidFill>
              <a:srgbClr val="DBEAFE"/>
            </a:solidFill>
            <a:ln w="19050" cap="sq">
              <a:solidFill>
                <a:srgbClr val="93C5FD"/>
              </a:solidFill>
              <a:prstDash val="solid"/>
              <a:miter/>
            </a:ln>
          </p:spPr>
        </p:sp>
        <p:sp>
          <p:nvSpPr>
            <p:cNvPr name="TextBox 34" id="34"/>
            <p:cNvSpPr txBox="true"/>
            <p:nvPr/>
          </p:nvSpPr>
          <p:spPr>
            <a:xfrm>
              <a:off x="0" y="-19050"/>
              <a:ext cx="2540525" cy="2886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8502080" y="2090888"/>
            <a:ext cx="552777" cy="552777"/>
            <a:chOff x="0" y="0"/>
            <a:chExt cx="812800" cy="81280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ED957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8502080" y="3260084"/>
            <a:ext cx="552777" cy="552777"/>
            <a:chOff x="0" y="0"/>
            <a:chExt cx="812800" cy="81280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751F"/>
            </a:solidFill>
          </p:spPr>
        </p:sp>
        <p:sp>
          <p:nvSpPr>
            <p:cNvPr name="TextBox 40" id="40"/>
            <p:cNvSpPr txBox="true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8502080" y="4331322"/>
            <a:ext cx="552777" cy="552777"/>
            <a:chOff x="0" y="0"/>
            <a:chExt cx="812800" cy="81280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C6483"/>
            </a:solidFill>
          </p:spPr>
        </p:sp>
        <p:sp>
          <p:nvSpPr>
            <p:cNvPr name="TextBox 43" id="43"/>
            <p:cNvSpPr txBox="true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8160760" y="5543550"/>
            <a:ext cx="9646056" cy="1906267"/>
            <a:chOff x="0" y="0"/>
            <a:chExt cx="2540525" cy="502062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2540525" cy="502062"/>
            </a:xfrm>
            <a:custGeom>
              <a:avLst/>
              <a:gdLst/>
              <a:ahLst/>
              <a:cxnLst/>
              <a:rect r="r" b="b" t="t" l="l"/>
              <a:pathLst>
                <a:path h="502062" w="2540525">
                  <a:moveTo>
                    <a:pt x="15249" y="0"/>
                  </a:moveTo>
                  <a:lnTo>
                    <a:pt x="2525276" y="0"/>
                  </a:lnTo>
                  <a:cubicBezTo>
                    <a:pt x="2529320" y="0"/>
                    <a:pt x="2533199" y="1607"/>
                    <a:pt x="2536059" y="4466"/>
                  </a:cubicBezTo>
                  <a:cubicBezTo>
                    <a:pt x="2538918" y="7326"/>
                    <a:pt x="2540525" y="11205"/>
                    <a:pt x="2540525" y="15249"/>
                  </a:cubicBezTo>
                  <a:lnTo>
                    <a:pt x="2540525" y="486813"/>
                  </a:lnTo>
                  <a:cubicBezTo>
                    <a:pt x="2540525" y="490857"/>
                    <a:pt x="2538918" y="494736"/>
                    <a:pt x="2536059" y="497596"/>
                  </a:cubicBezTo>
                  <a:cubicBezTo>
                    <a:pt x="2533199" y="500455"/>
                    <a:pt x="2529320" y="502062"/>
                    <a:pt x="2525276" y="502062"/>
                  </a:cubicBezTo>
                  <a:lnTo>
                    <a:pt x="15249" y="502062"/>
                  </a:lnTo>
                  <a:cubicBezTo>
                    <a:pt x="11205" y="502062"/>
                    <a:pt x="7326" y="500455"/>
                    <a:pt x="4466" y="497596"/>
                  </a:cubicBezTo>
                  <a:cubicBezTo>
                    <a:pt x="1607" y="494736"/>
                    <a:pt x="0" y="490857"/>
                    <a:pt x="0" y="486813"/>
                  </a:cubicBezTo>
                  <a:lnTo>
                    <a:pt x="0" y="15249"/>
                  </a:lnTo>
                  <a:cubicBezTo>
                    <a:pt x="0" y="11205"/>
                    <a:pt x="1607" y="7326"/>
                    <a:pt x="4466" y="4466"/>
                  </a:cubicBezTo>
                  <a:cubicBezTo>
                    <a:pt x="7326" y="1607"/>
                    <a:pt x="11205" y="0"/>
                    <a:pt x="15249" y="0"/>
                  </a:cubicBezTo>
                  <a:close/>
                </a:path>
              </a:pathLst>
            </a:custGeom>
            <a:solidFill>
              <a:srgbClr val="E5DEF7"/>
            </a:solidFill>
            <a:ln w="19050" cap="sq">
              <a:solidFill>
                <a:srgbClr val="644DC8"/>
              </a:solidFill>
              <a:prstDash val="solid"/>
              <a:miter/>
            </a:ln>
          </p:spPr>
        </p:sp>
        <p:sp>
          <p:nvSpPr>
            <p:cNvPr name="TextBox 46" id="46"/>
            <p:cNvSpPr txBox="true"/>
            <p:nvPr/>
          </p:nvSpPr>
          <p:spPr>
            <a:xfrm>
              <a:off x="0" y="-19050"/>
              <a:ext cx="2540525" cy="5211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Freeform 47" id="47"/>
          <p:cNvSpPr/>
          <p:nvPr/>
        </p:nvSpPr>
        <p:spPr>
          <a:xfrm flipH="false" flipV="false" rot="0">
            <a:off x="8502080" y="6061941"/>
            <a:ext cx="713819" cy="763443"/>
          </a:xfrm>
          <a:custGeom>
            <a:avLst/>
            <a:gdLst/>
            <a:ahLst/>
            <a:cxnLst/>
            <a:rect r="r" b="b" t="t" l="l"/>
            <a:pathLst>
              <a:path h="763443" w="713819">
                <a:moveTo>
                  <a:pt x="0" y="0"/>
                </a:moveTo>
                <a:lnTo>
                  <a:pt x="713819" y="0"/>
                </a:lnTo>
                <a:lnTo>
                  <a:pt x="713819" y="763443"/>
                </a:lnTo>
                <a:lnTo>
                  <a:pt x="0" y="76344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8" id="48"/>
          <p:cNvSpPr/>
          <p:nvPr/>
        </p:nvSpPr>
        <p:spPr>
          <a:xfrm flipH="false" flipV="false" rot="0">
            <a:off x="11608150" y="5591175"/>
            <a:ext cx="5198250" cy="1731667"/>
          </a:xfrm>
          <a:custGeom>
            <a:avLst/>
            <a:gdLst/>
            <a:ahLst/>
            <a:cxnLst/>
            <a:rect r="r" b="b" t="t" l="l"/>
            <a:pathLst>
              <a:path h="1731667" w="5198250">
                <a:moveTo>
                  <a:pt x="0" y="0"/>
                </a:moveTo>
                <a:lnTo>
                  <a:pt x="5198251" y="0"/>
                </a:lnTo>
                <a:lnTo>
                  <a:pt x="5198251" y="1731667"/>
                </a:lnTo>
                <a:lnTo>
                  <a:pt x="0" y="173166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grpSp>
        <p:nvGrpSpPr>
          <p:cNvPr name="Group 49" id="49"/>
          <p:cNvGrpSpPr/>
          <p:nvPr/>
        </p:nvGrpSpPr>
        <p:grpSpPr>
          <a:xfrm rot="0">
            <a:off x="8160760" y="7554592"/>
            <a:ext cx="9646056" cy="1906267"/>
            <a:chOff x="0" y="0"/>
            <a:chExt cx="2540525" cy="502062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2540525" cy="502062"/>
            </a:xfrm>
            <a:custGeom>
              <a:avLst/>
              <a:gdLst/>
              <a:ahLst/>
              <a:cxnLst/>
              <a:rect r="r" b="b" t="t" l="l"/>
              <a:pathLst>
                <a:path h="502062" w="2540525">
                  <a:moveTo>
                    <a:pt x="15249" y="0"/>
                  </a:moveTo>
                  <a:lnTo>
                    <a:pt x="2525276" y="0"/>
                  </a:lnTo>
                  <a:cubicBezTo>
                    <a:pt x="2529320" y="0"/>
                    <a:pt x="2533199" y="1607"/>
                    <a:pt x="2536059" y="4466"/>
                  </a:cubicBezTo>
                  <a:cubicBezTo>
                    <a:pt x="2538918" y="7326"/>
                    <a:pt x="2540525" y="11205"/>
                    <a:pt x="2540525" y="15249"/>
                  </a:cubicBezTo>
                  <a:lnTo>
                    <a:pt x="2540525" y="486813"/>
                  </a:lnTo>
                  <a:cubicBezTo>
                    <a:pt x="2540525" y="490857"/>
                    <a:pt x="2538918" y="494736"/>
                    <a:pt x="2536059" y="497596"/>
                  </a:cubicBezTo>
                  <a:cubicBezTo>
                    <a:pt x="2533199" y="500455"/>
                    <a:pt x="2529320" y="502062"/>
                    <a:pt x="2525276" y="502062"/>
                  </a:cubicBezTo>
                  <a:lnTo>
                    <a:pt x="15249" y="502062"/>
                  </a:lnTo>
                  <a:cubicBezTo>
                    <a:pt x="11205" y="502062"/>
                    <a:pt x="7326" y="500455"/>
                    <a:pt x="4466" y="497596"/>
                  </a:cubicBezTo>
                  <a:cubicBezTo>
                    <a:pt x="1607" y="494736"/>
                    <a:pt x="0" y="490857"/>
                    <a:pt x="0" y="486813"/>
                  </a:cubicBezTo>
                  <a:lnTo>
                    <a:pt x="0" y="15249"/>
                  </a:lnTo>
                  <a:cubicBezTo>
                    <a:pt x="0" y="11205"/>
                    <a:pt x="1607" y="7326"/>
                    <a:pt x="4466" y="4466"/>
                  </a:cubicBezTo>
                  <a:cubicBezTo>
                    <a:pt x="7326" y="1607"/>
                    <a:pt x="11205" y="0"/>
                    <a:pt x="15249" y="0"/>
                  </a:cubicBezTo>
                  <a:close/>
                </a:path>
              </a:pathLst>
            </a:custGeom>
            <a:solidFill>
              <a:srgbClr val="E2F6E3"/>
            </a:solidFill>
            <a:ln w="19050" cap="sq">
              <a:solidFill>
                <a:srgbClr val="B0F5AA"/>
              </a:solidFill>
              <a:prstDash val="solid"/>
              <a:miter/>
            </a:ln>
          </p:spPr>
        </p:sp>
        <p:sp>
          <p:nvSpPr>
            <p:cNvPr name="TextBox 51" id="51"/>
            <p:cNvSpPr txBox="true"/>
            <p:nvPr/>
          </p:nvSpPr>
          <p:spPr>
            <a:xfrm>
              <a:off x="0" y="-19050"/>
              <a:ext cx="2540525" cy="5211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Freeform 52" id="52"/>
          <p:cNvSpPr/>
          <p:nvPr/>
        </p:nvSpPr>
        <p:spPr>
          <a:xfrm flipH="false" flipV="false" rot="0">
            <a:off x="8517175" y="8319036"/>
            <a:ext cx="683629" cy="618684"/>
          </a:xfrm>
          <a:custGeom>
            <a:avLst/>
            <a:gdLst/>
            <a:ahLst/>
            <a:cxnLst/>
            <a:rect r="r" b="b" t="t" l="l"/>
            <a:pathLst>
              <a:path h="618684" w="683629">
                <a:moveTo>
                  <a:pt x="0" y="0"/>
                </a:moveTo>
                <a:lnTo>
                  <a:pt x="683629" y="0"/>
                </a:lnTo>
                <a:lnTo>
                  <a:pt x="683629" y="618684"/>
                </a:lnTo>
                <a:lnTo>
                  <a:pt x="0" y="61868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3" id="53"/>
          <p:cNvSpPr txBox="true"/>
          <p:nvPr/>
        </p:nvSpPr>
        <p:spPr>
          <a:xfrm rot="0">
            <a:off x="9408295" y="2164709"/>
            <a:ext cx="7667268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b="true" sz="2799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Same  subclass                               </a:t>
            </a:r>
            <a:r>
              <a:rPr lang="en-US" sz="27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Positive pair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9408295" y="3307872"/>
            <a:ext cx="7759541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b="true" sz="2799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Same parent, different subclass  </a:t>
            </a:r>
            <a:r>
              <a:rPr lang="en-US" sz="27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Weighted pair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9408295" y="4379111"/>
            <a:ext cx="8318421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b="true" sz="2799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Different parent                             </a:t>
            </a:r>
            <a:r>
              <a:rPr lang="en-US" sz="27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Ordinary negative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9408295" y="6172200"/>
            <a:ext cx="2605359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39"/>
              </a:lnSpc>
              <a:spcBef>
                <a:spcPct val="0"/>
              </a:spcBef>
            </a:pPr>
            <a:r>
              <a:rPr lang="en-US" b="true" sz="3199">
                <a:solidFill>
                  <a:srgbClr val="4D3C78"/>
                </a:solidFill>
                <a:latin typeface="Arimo Bold"/>
                <a:ea typeface="Arimo Bold"/>
                <a:cs typeface="Arimo Bold"/>
                <a:sym typeface="Arimo Bold"/>
              </a:rPr>
              <a:t>Loss Idea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9408295" y="8290461"/>
            <a:ext cx="2835858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39"/>
              </a:lnSpc>
              <a:spcBef>
                <a:spcPct val="0"/>
              </a:spcBef>
            </a:pPr>
            <a:r>
              <a:rPr lang="en-US" b="true" sz="3199">
                <a:solidFill>
                  <a:srgbClr val="1D5A20"/>
                </a:solidFill>
                <a:latin typeface="Arimo Bold"/>
                <a:ea typeface="Arimo Bold"/>
                <a:cs typeface="Arimo Bold"/>
                <a:sym typeface="Arimo Bold"/>
              </a:rPr>
              <a:t>Interpretation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12320587" y="7693849"/>
            <a:ext cx="5406128" cy="17670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68"/>
              </a:lnSpc>
              <a:spcBef>
                <a:spcPct val="0"/>
              </a:spcBef>
            </a:pPr>
            <a:r>
              <a:rPr lang="en-US" sz="2307">
                <a:solidFill>
                  <a:srgbClr val="1E2A5A"/>
                </a:solidFill>
                <a:latin typeface="Arimo"/>
                <a:ea typeface="Arimo"/>
                <a:cs typeface="Arimo"/>
                <a:sym typeface="Arimo"/>
              </a:rPr>
              <a:t>A</a:t>
            </a:r>
            <a:r>
              <a:rPr lang="en-US" sz="2307">
                <a:solidFill>
                  <a:srgbClr val="1E2A5A"/>
                </a:solidFill>
                <a:latin typeface="Arimo"/>
                <a:ea typeface="Arimo"/>
                <a:cs typeface="Arimo"/>
                <a:sym typeface="Arimo"/>
              </a:rPr>
              <a:t> sibling diagnosis is not assumed to be always visually hardest. It is structurally important because it shares the parent but differs in the required diagnosis.</a:t>
            </a:r>
          </a:p>
          <a:p>
            <a:pPr algn="l">
              <a:lnSpc>
                <a:spcPts val="2768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376914" y="40529"/>
            <a:ext cx="858974" cy="962339"/>
            <a:chOff x="0" y="0"/>
            <a:chExt cx="1145299" cy="128311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45286" cy="1283081"/>
            </a:xfrm>
            <a:custGeom>
              <a:avLst/>
              <a:gdLst/>
              <a:ahLst/>
              <a:cxnLst/>
              <a:rect r="r" b="b" t="t" l="l"/>
              <a:pathLst>
                <a:path h="1283081" w="1145286">
                  <a:moveTo>
                    <a:pt x="0" y="0"/>
                  </a:moveTo>
                  <a:lnTo>
                    <a:pt x="1145286" y="0"/>
                  </a:lnTo>
                  <a:lnTo>
                    <a:pt x="1145286" y="1283081"/>
                  </a:lnTo>
                  <a:lnTo>
                    <a:pt x="0" y="12830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" b="-4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7325632" y="66932"/>
            <a:ext cx="962368" cy="962368"/>
            <a:chOff x="0" y="0"/>
            <a:chExt cx="1283157" cy="128315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83208" cy="1283208"/>
            </a:xfrm>
            <a:custGeom>
              <a:avLst/>
              <a:gdLst/>
              <a:ahLst/>
              <a:cxnLst/>
              <a:rect r="r" b="b" t="t" l="l"/>
              <a:pathLst>
                <a:path h="1283208" w="1283208">
                  <a:moveTo>
                    <a:pt x="0" y="0"/>
                  </a:moveTo>
                  <a:lnTo>
                    <a:pt x="1283208" y="0"/>
                  </a:lnTo>
                  <a:lnTo>
                    <a:pt x="1283208" y="1283208"/>
                  </a:lnTo>
                  <a:lnTo>
                    <a:pt x="0" y="12832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3" b="3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685814" y="170429"/>
            <a:ext cx="16733968" cy="832439"/>
            <a:chOff x="0" y="0"/>
            <a:chExt cx="22311957" cy="110991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311954" cy="1109918"/>
            </a:xfrm>
            <a:custGeom>
              <a:avLst/>
              <a:gdLst/>
              <a:ahLst/>
              <a:cxnLst/>
              <a:rect r="r" b="b" t="t" l="l"/>
              <a:pathLst>
                <a:path h="1109918" w="22311954">
                  <a:moveTo>
                    <a:pt x="0" y="0"/>
                  </a:moveTo>
                  <a:lnTo>
                    <a:pt x="22311954" y="0"/>
                  </a:lnTo>
                  <a:lnTo>
                    <a:pt x="22311954" y="1109918"/>
                  </a:lnTo>
                  <a:lnTo>
                    <a:pt x="0" y="110991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354621" r="0" b="-328767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-19050"/>
              <a:ext cx="22311957" cy="112896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919"/>
                </a:lnSpc>
              </a:pPr>
              <a:r>
                <a:rPr lang="en-US" b="true" sz="4099">
                  <a:solidFill>
                    <a:srgbClr val="1E2A5A"/>
                  </a:solidFill>
                  <a:latin typeface="Arimo Bold"/>
                  <a:ea typeface="Arimo Bold"/>
                  <a:cs typeface="Arimo Bold"/>
                  <a:sym typeface="Arimo Bold"/>
                </a:rPr>
                <a:t>Method II: prototypes turn embeddings into class scores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685814" y="968541"/>
            <a:ext cx="16596798" cy="480060"/>
            <a:chOff x="0" y="0"/>
            <a:chExt cx="22129064" cy="64008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2129069" cy="640080"/>
            </a:xfrm>
            <a:custGeom>
              <a:avLst/>
              <a:gdLst/>
              <a:ahLst/>
              <a:cxnLst/>
              <a:rect r="r" b="b" t="t" l="l"/>
              <a:pathLst>
                <a:path h="640080" w="22129069">
                  <a:moveTo>
                    <a:pt x="0" y="0"/>
                  </a:moveTo>
                  <a:lnTo>
                    <a:pt x="22129069" y="0"/>
                  </a:lnTo>
                  <a:lnTo>
                    <a:pt x="22129069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623643" r="0" b="-623643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0"/>
              <a:ext cx="22129064" cy="6400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99"/>
                </a:lnSpc>
              </a:pPr>
              <a:r>
                <a:rPr lang="en-US" b="true" sz="1999">
                  <a:solidFill>
                    <a:srgbClr val="64748B"/>
                  </a:solidFill>
                  <a:latin typeface="Arimo Bold"/>
                  <a:ea typeface="Arimo Bold"/>
                  <a:cs typeface="Arimo Bold"/>
                  <a:sym typeface="Arimo Bold"/>
                </a:rPr>
                <a:t>The network does not output disease logits; the labelled gallery creates the classifier.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>
            <a:off x="685822" y="1453364"/>
            <a:ext cx="16759371" cy="25448"/>
          </a:xfrm>
          <a:prstGeom prst="line">
            <a:avLst/>
          </a:prstGeom>
          <a:ln cap="rnd" w="9525">
            <a:solidFill>
              <a:srgbClr val="64748B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3" id="13"/>
          <p:cNvGrpSpPr/>
          <p:nvPr/>
        </p:nvGrpSpPr>
        <p:grpSpPr>
          <a:xfrm rot="0">
            <a:off x="754399" y="9806940"/>
            <a:ext cx="11796074" cy="246888"/>
            <a:chOff x="0" y="0"/>
            <a:chExt cx="15728099" cy="329184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5728099" cy="329184"/>
            </a:xfrm>
            <a:custGeom>
              <a:avLst/>
              <a:gdLst/>
              <a:ahLst/>
              <a:cxnLst/>
              <a:rect r="r" b="b" t="t" l="l"/>
              <a:pathLst>
                <a:path h="329184" w="15728099">
                  <a:moveTo>
                    <a:pt x="0" y="0"/>
                  </a:moveTo>
                  <a:lnTo>
                    <a:pt x="15728099" y="0"/>
                  </a:lnTo>
                  <a:lnTo>
                    <a:pt x="15728099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880976" r="0" b="-880976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19050"/>
              <a:ext cx="15728099" cy="34823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439"/>
                </a:lnSpc>
              </a:pPr>
              <a:r>
                <a:rPr lang="en-US" sz="1200">
                  <a:solidFill>
                    <a:srgbClr val="94A3B8"/>
                  </a:solidFill>
                  <a:latin typeface="Arial"/>
                  <a:ea typeface="Arial"/>
                  <a:cs typeface="Arial"/>
                  <a:sym typeface="Arial"/>
                </a:rPr>
                <a:t>Taxonomy-guided language supervision for hierarchical skin disease classification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7214037" y="9765792"/>
            <a:ext cx="411490" cy="274320"/>
            <a:chOff x="0" y="0"/>
            <a:chExt cx="548653" cy="36576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548653" cy="365760"/>
            </a:xfrm>
            <a:custGeom>
              <a:avLst/>
              <a:gdLst/>
              <a:ahLst/>
              <a:cxnLst/>
              <a:rect r="r" b="b" t="t" l="l"/>
              <a:pathLst>
                <a:path h="365760" w="548653">
                  <a:moveTo>
                    <a:pt x="0" y="0"/>
                  </a:moveTo>
                  <a:lnTo>
                    <a:pt x="548653" y="0"/>
                  </a:lnTo>
                  <a:lnTo>
                    <a:pt x="548653" y="365760"/>
                  </a:lnTo>
                  <a:lnTo>
                    <a:pt x="0" y="36576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35533" t="0" r="-35533" b="0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19050"/>
              <a:ext cx="548653" cy="3848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94A3B8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754399" y="1611740"/>
            <a:ext cx="16690793" cy="717727"/>
            <a:chOff x="0" y="0"/>
            <a:chExt cx="4395929" cy="189031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395929" cy="189031"/>
            </a:xfrm>
            <a:custGeom>
              <a:avLst/>
              <a:gdLst/>
              <a:ahLst/>
              <a:cxnLst/>
              <a:rect r="r" b="b" t="t" l="l"/>
              <a:pathLst>
                <a:path h="189031" w="4395929">
                  <a:moveTo>
                    <a:pt x="11132" y="0"/>
                  </a:moveTo>
                  <a:lnTo>
                    <a:pt x="4384797" y="0"/>
                  </a:lnTo>
                  <a:cubicBezTo>
                    <a:pt x="4387749" y="0"/>
                    <a:pt x="4390581" y="1173"/>
                    <a:pt x="4392668" y="3261"/>
                  </a:cubicBezTo>
                  <a:cubicBezTo>
                    <a:pt x="4394756" y="5348"/>
                    <a:pt x="4395929" y="8180"/>
                    <a:pt x="4395929" y="11132"/>
                  </a:cubicBezTo>
                  <a:lnTo>
                    <a:pt x="4395929" y="177899"/>
                  </a:lnTo>
                  <a:cubicBezTo>
                    <a:pt x="4395929" y="180851"/>
                    <a:pt x="4394756" y="183683"/>
                    <a:pt x="4392668" y="185770"/>
                  </a:cubicBezTo>
                  <a:cubicBezTo>
                    <a:pt x="4390581" y="187858"/>
                    <a:pt x="4387749" y="189031"/>
                    <a:pt x="4384797" y="189031"/>
                  </a:cubicBezTo>
                  <a:lnTo>
                    <a:pt x="11132" y="189031"/>
                  </a:lnTo>
                  <a:cubicBezTo>
                    <a:pt x="8180" y="189031"/>
                    <a:pt x="5348" y="187858"/>
                    <a:pt x="3261" y="185770"/>
                  </a:cubicBezTo>
                  <a:cubicBezTo>
                    <a:pt x="1173" y="183683"/>
                    <a:pt x="0" y="180851"/>
                    <a:pt x="0" y="177899"/>
                  </a:cubicBezTo>
                  <a:lnTo>
                    <a:pt x="0" y="11132"/>
                  </a:lnTo>
                  <a:cubicBezTo>
                    <a:pt x="0" y="8180"/>
                    <a:pt x="1173" y="5348"/>
                    <a:pt x="3261" y="3261"/>
                  </a:cubicBezTo>
                  <a:cubicBezTo>
                    <a:pt x="5348" y="1173"/>
                    <a:pt x="8180" y="0"/>
                    <a:pt x="11132" y="0"/>
                  </a:cubicBezTo>
                  <a:close/>
                </a:path>
              </a:pathLst>
            </a:custGeom>
            <a:solidFill>
              <a:srgbClr val="CED7F9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19050"/>
              <a:ext cx="4395929" cy="2080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59142" y="2361852"/>
            <a:ext cx="17979418" cy="2703286"/>
            <a:chOff x="0" y="0"/>
            <a:chExt cx="4735320" cy="711977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735320" cy="711977"/>
            </a:xfrm>
            <a:custGeom>
              <a:avLst/>
              <a:gdLst/>
              <a:ahLst/>
              <a:cxnLst/>
              <a:rect r="r" b="b" t="t" l="l"/>
              <a:pathLst>
                <a:path h="711977" w="4735320">
                  <a:moveTo>
                    <a:pt x="11626" y="0"/>
                  </a:moveTo>
                  <a:lnTo>
                    <a:pt x="4723694" y="0"/>
                  </a:lnTo>
                  <a:cubicBezTo>
                    <a:pt x="4726777" y="0"/>
                    <a:pt x="4729735" y="1225"/>
                    <a:pt x="4731915" y="3405"/>
                  </a:cubicBezTo>
                  <a:cubicBezTo>
                    <a:pt x="4734096" y="5586"/>
                    <a:pt x="4735320" y="8543"/>
                    <a:pt x="4735320" y="11626"/>
                  </a:cubicBezTo>
                  <a:lnTo>
                    <a:pt x="4735320" y="700350"/>
                  </a:lnTo>
                  <a:cubicBezTo>
                    <a:pt x="4735320" y="703434"/>
                    <a:pt x="4734096" y="706391"/>
                    <a:pt x="4731915" y="708571"/>
                  </a:cubicBezTo>
                  <a:cubicBezTo>
                    <a:pt x="4729735" y="710752"/>
                    <a:pt x="4726777" y="711977"/>
                    <a:pt x="4723694" y="711977"/>
                  </a:cubicBezTo>
                  <a:lnTo>
                    <a:pt x="11626" y="711977"/>
                  </a:lnTo>
                  <a:cubicBezTo>
                    <a:pt x="8543" y="711977"/>
                    <a:pt x="5586" y="710752"/>
                    <a:pt x="3405" y="708571"/>
                  </a:cubicBezTo>
                  <a:cubicBezTo>
                    <a:pt x="1225" y="706391"/>
                    <a:pt x="0" y="703434"/>
                    <a:pt x="0" y="700350"/>
                  </a:cubicBezTo>
                  <a:lnTo>
                    <a:pt x="0" y="11626"/>
                  </a:lnTo>
                  <a:cubicBezTo>
                    <a:pt x="0" y="8543"/>
                    <a:pt x="1225" y="5586"/>
                    <a:pt x="3405" y="3405"/>
                  </a:cubicBezTo>
                  <a:cubicBezTo>
                    <a:pt x="5586" y="1225"/>
                    <a:pt x="8543" y="0"/>
                    <a:pt x="11626" y="0"/>
                  </a:cubicBezTo>
                  <a:close/>
                </a:path>
              </a:pathLst>
            </a:custGeom>
            <a:solidFill>
              <a:srgbClr val="FFF2DB"/>
            </a:solidFill>
            <a:ln w="19050" cap="rnd">
              <a:solidFill>
                <a:srgbClr val="FED7AA"/>
              </a:solidFill>
              <a:prstDash val="solid"/>
              <a:round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19050"/>
              <a:ext cx="4735320" cy="7310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511328" y="3329591"/>
            <a:ext cx="3083123" cy="1534560"/>
            <a:chOff x="0" y="0"/>
            <a:chExt cx="812016" cy="404164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016" cy="404164"/>
            </a:xfrm>
            <a:custGeom>
              <a:avLst/>
              <a:gdLst/>
              <a:ahLst/>
              <a:cxnLst/>
              <a:rect r="r" b="b" t="t" l="l"/>
              <a:pathLst>
                <a:path h="404164" w="812016">
                  <a:moveTo>
                    <a:pt x="55243" y="0"/>
                  </a:moveTo>
                  <a:lnTo>
                    <a:pt x="756773" y="0"/>
                  </a:lnTo>
                  <a:cubicBezTo>
                    <a:pt x="787283" y="0"/>
                    <a:pt x="812016" y="24733"/>
                    <a:pt x="812016" y="55243"/>
                  </a:cubicBezTo>
                  <a:lnTo>
                    <a:pt x="812016" y="348921"/>
                  </a:lnTo>
                  <a:cubicBezTo>
                    <a:pt x="812016" y="363572"/>
                    <a:pt x="806196" y="377623"/>
                    <a:pt x="795836" y="387984"/>
                  </a:cubicBezTo>
                  <a:cubicBezTo>
                    <a:pt x="785476" y="398344"/>
                    <a:pt x="771424" y="404164"/>
                    <a:pt x="756773" y="404164"/>
                  </a:cubicBezTo>
                  <a:lnTo>
                    <a:pt x="55243" y="404164"/>
                  </a:lnTo>
                  <a:cubicBezTo>
                    <a:pt x="40592" y="404164"/>
                    <a:pt x="26541" y="398344"/>
                    <a:pt x="16180" y="387984"/>
                  </a:cubicBezTo>
                  <a:cubicBezTo>
                    <a:pt x="5820" y="377623"/>
                    <a:pt x="0" y="363572"/>
                    <a:pt x="0" y="348921"/>
                  </a:cubicBezTo>
                  <a:lnTo>
                    <a:pt x="0" y="55243"/>
                  </a:lnTo>
                  <a:cubicBezTo>
                    <a:pt x="0" y="40592"/>
                    <a:pt x="5820" y="26541"/>
                    <a:pt x="16180" y="16180"/>
                  </a:cubicBezTo>
                  <a:cubicBezTo>
                    <a:pt x="26541" y="5820"/>
                    <a:pt x="40592" y="0"/>
                    <a:pt x="55243" y="0"/>
                  </a:cubicBezTo>
                  <a:close/>
                </a:path>
              </a:pathLst>
            </a:custGeom>
            <a:solidFill>
              <a:srgbClr val="FFEDC8"/>
            </a:solidFill>
            <a:ln w="19050" cap="rnd">
              <a:solidFill>
                <a:srgbClr val="F4B183"/>
              </a:solidFill>
              <a:prstDash val="solid"/>
              <a:round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19050"/>
              <a:ext cx="812016" cy="42321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4208319" y="3329591"/>
            <a:ext cx="3104179" cy="1534560"/>
            <a:chOff x="0" y="0"/>
            <a:chExt cx="817562" cy="404164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7562" cy="404164"/>
            </a:xfrm>
            <a:custGeom>
              <a:avLst/>
              <a:gdLst/>
              <a:ahLst/>
              <a:cxnLst/>
              <a:rect r="r" b="b" t="t" l="l"/>
              <a:pathLst>
                <a:path h="404164" w="817562">
                  <a:moveTo>
                    <a:pt x="54869" y="0"/>
                  </a:moveTo>
                  <a:lnTo>
                    <a:pt x="762693" y="0"/>
                  </a:lnTo>
                  <a:cubicBezTo>
                    <a:pt x="777245" y="0"/>
                    <a:pt x="791201" y="5781"/>
                    <a:pt x="801491" y="16071"/>
                  </a:cubicBezTo>
                  <a:cubicBezTo>
                    <a:pt x="811781" y="26361"/>
                    <a:pt x="817562" y="40317"/>
                    <a:pt x="817562" y="54869"/>
                  </a:cubicBezTo>
                  <a:lnTo>
                    <a:pt x="817562" y="349295"/>
                  </a:lnTo>
                  <a:cubicBezTo>
                    <a:pt x="817562" y="363847"/>
                    <a:pt x="811781" y="377803"/>
                    <a:pt x="801491" y="388093"/>
                  </a:cubicBezTo>
                  <a:cubicBezTo>
                    <a:pt x="791201" y="398383"/>
                    <a:pt x="777245" y="404164"/>
                    <a:pt x="762693" y="404164"/>
                  </a:cubicBezTo>
                  <a:lnTo>
                    <a:pt x="54869" y="404164"/>
                  </a:lnTo>
                  <a:cubicBezTo>
                    <a:pt x="40317" y="404164"/>
                    <a:pt x="26361" y="398383"/>
                    <a:pt x="16071" y="388093"/>
                  </a:cubicBezTo>
                  <a:cubicBezTo>
                    <a:pt x="5781" y="377803"/>
                    <a:pt x="0" y="363847"/>
                    <a:pt x="0" y="349295"/>
                  </a:cubicBezTo>
                  <a:lnTo>
                    <a:pt x="0" y="54869"/>
                  </a:lnTo>
                  <a:cubicBezTo>
                    <a:pt x="0" y="40317"/>
                    <a:pt x="5781" y="26361"/>
                    <a:pt x="16071" y="16071"/>
                  </a:cubicBezTo>
                  <a:cubicBezTo>
                    <a:pt x="26361" y="5781"/>
                    <a:pt x="40317" y="0"/>
                    <a:pt x="54869" y="0"/>
                  </a:cubicBezTo>
                  <a:close/>
                </a:path>
              </a:pathLst>
            </a:custGeom>
            <a:solidFill>
              <a:srgbClr val="E2F1FE"/>
            </a:solidFill>
            <a:ln w="19050" cap="rnd">
              <a:solidFill>
                <a:srgbClr val="93C5FD"/>
              </a:solidFill>
              <a:prstDash val="solid"/>
              <a:round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0" y="-19050"/>
              <a:ext cx="817562" cy="42321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7922099" y="3301016"/>
            <a:ext cx="2870725" cy="1534560"/>
            <a:chOff x="0" y="0"/>
            <a:chExt cx="756076" cy="404164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756076" cy="404164"/>
            </a:xfrm>
            <a:custGeom>
              <a:avLst/>
              <a:gdLst/>
              <a:ahLst/>
              <a:cxnLst/>
              <a:rect r="r" b="b" t="t" l="l"/>
              <a:pathLst>
                <a:path h="404164" w="756076">
                  <a:moveTo>
                    <a:pt x="59331" y="0"/>
                  </a:moveTo>
                  <a:lnTo>
                    <a:pt x="696745" y="0"/>
                  </a:lnTo>
                  <a:cubicBezTo>
                    <a:pt x="712480" y="0"/>
                    <a:pt x="727572" y="6251"/>
                    <a:pt x="738698" y="17378"/>
                  </a:cubicBezTo>
                  <a:cubicBezTo>
                    <a:pt x="749825" y="28504"/>
                    <a:pt x="756076" y="43595"/>
                    <a:pt x="756076" y="59331"/>
                  </a:cubicBezTo>
                  <a:lnTo>
                    <a:pt x="756076" y="344833"/>
                  </a:lnTo>
                  <a:cubicBezTo>
                    <a:pt x="756076" y="360569"/>
                    <a:pt x="749825" y="375660"/>
                    <a:pt x="738698" y="386786"/>
                  </a:cubicBezTo>
                  <a:cubicBezTo>
                    <a:pt x="727572" y="397913"/>
                    <a:pt x="712480" y="404164"/>
                    <a:pt x="696745" y="404164"/>
                  </a:cubicBezTo>
                  <a:lnTo>
                    <a:pt x="59331" y="404164"/>
                  </a:lnTo>
                  <a:cubicBezTo>
                    <a:pt x="43595" y="404164"/>
                    <a:pt x="28504" y="397913"/>
                    <a:pt x="17378" y="386786"/>
                  </a:cubicBezTo>
                  <a:cubicBezTo>
                    <a:pt x="6251" y="375660"/>
                    <a:pt x="0" y="360569"/>
                    <a:pt x="0" y="344833"/>
                  </a:cubicBezTo>
                  <a:lnTo>
                    <a:pt x="0" y="59331"/>
                  </a:lnTo>
                  <a:cubicBezTo>
                    <a:pt x="0" y="43595"/>
                    <a:pt x="6251" y="28504"/>
                    <a:pt x="17378" y="17378"/>
                  </a:cubicBezTo>
                  <a:cubicBezTo>
                    <a:pt x="28504" y="6251"/>
                    <a:pt x="43595" y="0"/>
                    <a:pt x="59331" y="0"/>
                  </a:cubicBezTo>
                  <a:close/>
                </a:path>
              </a:pathLst>
            </a:custGeom>
            <a:solidFill>
              <a:srgbClr val="DDF6EA"/>
            </a:solidFill>
            <a:ln w="19050" cap="rnd">
              <a:solidFill>
                <a:srgbClr val="2E7D32"/>
              </a:solidFill>
              <a:prstDash val="solid"/>
              <a:round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0" y="-19050"/>
              <a:ext cx="756076" cy="42321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11473165" y="3310541"/>
            <a:ext cx="3017211" cy="1534560"/>
            <a:chOff x="0" y="0"/>
            <a:chExt cx="794656" cy="404164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794656" cy="404164"/>
            </a:xfrm>
            <a:custGeom>
              <a:avLst/>
              <a:gdLst/>
              <a:ahLst/>
              <a:cxnLst/>
              <a:rect r="r" b="b" t="t" l="l"/>
              <a:pathLst>
                <a:path h="404164" w="794656">
                  <a:moveTo>
                    <a:pt x="56450" y="0"/>
                  </a:moveTo>
                  <a:lnTo>
                    <a:pt x="738206" y="0"/>
                  </a:lnTo>
                  <a:cubicBezTo>
                    <a:pt x="769383" y="0"/>
                    <a:pt x="794656" y="25274"/>
                    <a:pt x="794656" y="56450"/>
                  </a:cubicBezTo>
                  <a:lnTo>
                    <a:pt x="794656" y="347714"/>
                  </a:lnTo>
                  <a:cubicBezTo>
                    <a:pt x="794656" y="378890"/>
                    <a:pt x="769383" y="404164"/>
                    <a:pt x="738206" y="404164"/>
                  </a:cubicBezTo>
                  <a:lnTo>
                    <a:pt x="56450" y="404164"/>
                  </a:lnTo>
                  <a:cubicBezTo>
                    <a:pt x="25274" y="404164"/>
                    <a:pt x="0" y="378890"/>
                    <a:pt x="0" y="347714"/>
                  </a:cubicBezTo>
                  <a:lnTo>
                    <a:pt x="0" y="56450"/>
                  </a:lnTo>
                  <a:cubicBezTo>
                    <a:pt x="0" y="25274"/>
                    <a:pt x="25274" y="0"/>
                    <a:pt x="56450" y="0"/>
                  </a:cubicBezTo>
                  <a:close/>
                </a:path>
              </a:pathLst>
            </a:custGeom>
            <a:solidFill>
              <a:srgbClr val="F9D2D2"/>
            </a:solidFill>
            <a:ln w="19050" cap="rnd">
              <a:solidFill>
                <a:srgbClr val="B91C1C"/>
              </a:solidFill>
              <a:prstDash val="solid"/>
              <a:round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0" y="-19050"/>
              <a:ext cx="794656" cy="42321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15088488" y="3310541"/>
            <a:ext cx="2952860" cy="1534560"/>
            <a:chOff x="0" y="0"/>
            <a:chExt cx="777708" cy="404164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777708" cy="404164"/>
            </a:xfrm>
            <a:custGeom>
              <a:avLst/>
              <a:gdLst/>
              <a:ahLst/>
              <a:cxnLst/>
              <a:rect r="r" b="b" t="t" l="l"/>
              <a:pathLst>
                <a:path h="404164" w="777708">
                  <a:moveTo>
                    <a:pt x="57680" y="0"/>
                  </a:moveTo>
                  <a:lnTo>
                    <a:pt x="720027" y="0"/>
                  </a:lnTo>
                  <a:cubicBezTo>
                    <a:pt x="735325" y="0"/>
                    <a:pt x="749997" y="6077"/>
                    <a:pt x="760814" y="16894"/>
                  </a:cubicBezTo>
                  <a:cubicBezTo>
                    <a:pt x="771631" y="27711"/>
                    <a:pt x="777708" y="42383"/>
                    <a:pt x="777708" y="57680"/>
                  </a:cubicBezTo>
                  <a:lnTo>
                    <a:pt x="777708" y="346483"/>
                  </a:lnTo>
                  <a:cubicBezTo>
                    <a:pt x="777708" y="378340"/>
                    <a:pt x="751884" y="404164"/>
                    <a:pt x="720027" y="404164"/>
                  </a:cubicBezTo>
                  <a:lnTo>
                    <a:pt x="57680" y="404164"/>
                  </a:lnTo>
                  <a:cubicBezTo>
                    <a:pt x="42383" y="404164"/>
                    <a:pt x="27711" y="398087"/>
                    <a:pt x="16894" y="387270"/>
                  </a:cubicBezTo>
                  <a:cubicBezTo>
                    <a:pt x="6077" y="376453"/>
                    <a:pt x="0" y="361781"/>
                    <a:pt x="0" y="346483"/>
                  </a:cubicBezTo>
                  <a:lnTo>
                    <a:pt x="0" y="57680"/>
                  </a:lnTo>
                  <a:cubicBezTo>
                    <a:pt x="0" y="42383"/>
                    <a:pt x="6077" y="27711"/>
                    <a:pt x="16894" y="16894"/>
                  </a:cubicBezTo>
                  <a:cubicBezTo>
                    <a:pt x="27711" y="6077"/>
                    <a:pt x="42383" y="0"/>
                    <a:pt x="57680" y="0"/>
                  </a:cubicBezTo>
                  <a:close/>
                </a:path>
              </a:pathLst>
            </a:custGeom>
            <a:solidFill>
              <a:srgbClr val="E3DAF9"/>
            </a:solidFill>
            <a:ln w="19050" cap="rnd">
              <a:solidFill>
                <a:srgbClr val="61589B"/>
              </a:solidFill>
              <a:prstDash val="solid"/>
              <a:round/>
            </a:ln>
          </p:spPr>
        </p:sp>
        <p:sp>
          <p:nvSpPr>
            <p:cNvPr name="TextBox 39" id="39"/>
            <p:cNvSpPr txBox="true"/>
            <p:nvPr/>
          </p:nvSpPr>
          <p:spPr>
            <a:xfrm>
              <a:off x="0" y="-19050"/>
              <a:ext cx="777708" cy="42321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Freeform 40" id="40"/>
          <p:cNvSpPr/>
          <p:nvPr/>
        </p:nvSpPr>
        <p:spPr>
          <a:xfrm flipH="false" flipV="false" rot="0">
            <a:off x="488532" y="3660495"/>
            <a:ext cx="808088" cy="872753"/>
          </a:xfrm>
          <a:custGeom>
            <a:avLst/>
            <a:gdLst/>
            <a:ahLst/>
            <a:cxnLst/>
            <a:rect r="r" b="b" t="t" l="l"/>
            <a:pathLst>
              <a:path h="872753" w="808088">
                <a:moveTo>
                  <a:pt x="0" y="0"/>
                </a:moveTo>
                <a:lnTo>
                  <a:pt x="808088" y="0"/>
                </a:lnTo>
                <a:lnTo>
                  <a:pt x="808088" y="872753"/>
                </a:lnTo>
                <a:lnTo>
                  <a:pt x="0" y="87275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32507" r="-429364" b="-194253"/>
            </a:stretch>
          </a:blipFill>
        </p:spPr>
      </p:sp>
      <p:sp>
        <p:nvSpPr>
          <p:cNvPr name="Freeform 41" id="41"/>
          <p:cNvSpPr/>
          <p:nvPr/>
        </p:nvSpPr>
        <p:spPr>
          <a:xfrm flipH="false" flipV="false" rot="0">
            <a:off x="4526438" y="3713495"/>
            <a:ext cx="644127" cy="819753"/>
          </a:xfrm>
          <a:custGeom>
            <a:avLst/>
            <a:gdLst/>
            <a:ahLst/>
            <a:cxnLst/>
            <a:rect r="r" b="b" t="t" l="l"/>
            <a:pathLst>
              <a:path h="819753" w="644127">
                <a:moveTo>
                  <a:pt x="0" y="0"/>
                </a:moveTo>
                <a:lnTo>
                  <a:pt x="644127" y="0"/>
                </a:lnTo>
                <a:lnTo>
                  <a:pt x="644127" y="819753"/>
                </a:lnTo>
                <a:lnTo>
                  <a:pt x="0" y="81975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24712" t="-31903" r="-354460" b="-171489"/>
            </a:stretch>
          </a:blipFill>
        </p:spPr>
      </p:sp>
      <p:sp>
        <p:nvSpPr>
          <p:cNvPr name="Freeform 42" id="42"/>
          <p:cNvSpPr/>
          <p:nvPr/>
        </p:nvSpPr>
        <p:spPr>
          <a:xfrm flipH="false" flipV="false" rot="0">
            <a:off x="8012001" y="3458837"/>
            <a:ext cx="964315" cy="1180818"/>
          </a:xfrm>
          <a:custGeom>
            <a:avLst/>
            <a:gdLst/>
            <a:ahLst/>
            <a:cxnLst/>
            <a:rect r="r" b="b" t="t" l="l"/>
            <a:pathLst>
              <a:path h="1180818" w="964315">
                <a:moveTo>
                  <a:pt x="0" y="0"/>
                </a:moveTo>
                <a:lnTo>
                  <a:pt x="964315" y="0"/>
                </a:lnTo>
                <a:lnTo>
                  <a:pt x="964315" y="1180818"/>
                </a:lnTo>
                <a:lnTo>
                  <a:pt x="0" y="118081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50926" t="0" r="-152980" b="-119900"/>
            </a:stretch>
          </a:blipFill>
        </p:spPr>
      </p:sp>
      <p:sp>
        <p:nvSpPr>
          <p:cNvPr name="Freeform 43" id="43"/>
          <p:cNvSpPr/>
          <p:nvPr/>
        </p:nvSpPr>
        <p:spPr>
          <a:xfrm flipH="false" flipV="false" rot="0">
            <a:off x="11473165" y="3507281"/>
            <a:ext cx="773667" cy="1025967"/>
          </a:xfrm>
          <a:custGeom>
            <a:avLst/>
            <a:gdLst/>
            <a:ahLst/>
            <a:cxnLst/>
            <a:rect r="r" b="b" t="t" l="l"/>
            <a:pathLst>
              <a:path h="1025967" w="773667">
                <a:moveTo>
                  <a:pt x="0" y="0"/>
                </a:moveTo>
                <a:lnTo>
                  <a:pt x="773668" y="0"/>
                </a:lnTo>
                <a:lnTo>
                  <a:pt x="773668" y="1025967"/>
                </a:lnTo>
                <a:lnTo>
                  <a:pt x="0" y="102596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68094" t="0" r="-79713" b="-125124"/>
            </a:stretch>
          </a:blipFill>
        </p:spPr>
      </p:sp>
      <p:sp>
        <p:nvSpPr>
          <p:cNvPr name="Freeform 44" id="44"/>
          <p:cNvSpPr/>
          <p:nvPr/>
        </p:nvSpPr>
        <p:spPr>
          <a:xfrm flipH="false" flipV="false" rot="0">
            <a:off x="15002763" y="3243436"/>
            <a:ext cx="904204" cy="1289812"/>
          </a:xfrm>
          <a:custGeom>
            <a:avLst/>
            <a:gdLst/>
            <a:ahLst/>
            <a:cxnLst/>
            <a:rect r="r" b="b" t="t" l="l"/>
            <a:pathLst>
              <a:path h="1289812" w="904204">
                <a:moveTo>
                  <a:pt x="0" y="0"/>
                </a:moveTo>
                <a:lnTo>
                  <a:pt x="904205" y="0"/>
                </a:lnTo>
                <a:lnTo>
                  <a:pt x="904205" y="1289812"/>
                </a:lnTo>
                <a:lnTo>
                  <a:pt x="0" y="128981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407889" t="0" r="0" b="-137365"/>
            </a:stretch>
          </a:blipFill>
        </p:spPr>
      </p:sp>
      <p:sp>
        <p:nvSpPr>
          <p:cNvPr name="Freeform 45" id="45"/>
          <p:cNvSpPr/>
          <p:nvPr/>
        </p:nvSpPr>
        <p:spPr>
          <a:xfrm flipH="false" flipV="false" rot="0">
            <a:off x="16191415" y="3849986"/>
            <a:ext cx="1085437" cy="985590"/>
          </a:xfrm>
          <a:custGeom>
            <a:avLst/>
            <a:gdLst/>
            <a:ahLst/>
            <a:cxnLst/>
            <a:rect r="r" b="b" t="t" l="l"/>
            <a:pathLst>
              <a:path h="985590" w="1085437">
                <a:moveTo>
                  <a:pt x="0" y="0"/>
                </a:moveTo>
                <a:lnTo>
                  <a:pt x="1085437" y="0"/>
                </a:lnTo>
                <a:lnTo>
                  <a:pt x="1085437" y="985590"/>
                </a:lnTo>
                <a:lnTo>
                  <a:pt x="0" y="98559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259386" r="-389491" b="0"/>
            </a:stretch>
          </a:blipFill>
        </p:spPr>
      </p:sp>
      <p:sp>
        <p:nvSpPr>
          <p:cNvPr name="Freeform 46" id="46"/>
          <p:cNvSpPr/>
          <p:nvPr/>
        </p:nvSpPr>
        <p:spPr>
          <a:xfrm flipH="false" flipV="false" rot="0">
            <a:off x="3236945" y="3847754"/>
            <a:ext cx="1053466" cy="685494"/>
          </a:xfrm>
          <a:custGeom>
            <a:avLst/>
            <a:gdLst/>
            <a:ahLst/>
            <a:cxnLst/>
            <a:rect r="r" b="b" t="t" l="l"/>
            <a:pathLst>
              <a:path h="685494" w="1053466">
                <a:moveTo>
                  <a:pt x="0" y="0"/>
                </a:moveTo>
                <a:lnTo>
                  <a:pt x="1053467" y="0"/>
                </a:lnTo>
                <a:lnTo>
                  <a:pt x="1053467" y="685494"/>
                </a:lnTo>
                <a:lnTo>
                  <a:pt x="0" y="68549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206117" t="-255760" r="-41124" b="0"/>
            </a:stretch>
          </a:blipFill>
        </p:spPr>
      </p:sp>
      <p:sp>
        <p:nvSpPr>
          <p:cNvPr name="TextBox 47" id="47"/>
          <p:cNvSpPr txBox="true"/>
          <p:nvPr/>
        </p:nvSpPr>
        <p:spPr>
          <a:xfrm rot="0">
            <a:off x="9010881" y="3725396"/>
            <a:ext cx="1570792" cy="638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true">
                <a:solidFill>
                  <a:srgbClr val="1E2A5A"/>
                </a:solidFill>
                <a:latin typeface="Arimo Bold"/>
                <a:ea typeface="Arimo Bold"/>
                <a:cs typeface="Arimo Bold"/>
                <a:sym typeface="Arimo Bold"/>
              </a:rPr>
              <a:t>Caption </a:t>
            </a:r>
          </a:p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b="true" sz="2100">
                <a:solidFill>
                  <a:srgbClr val="1E2A5A"/>
                </a:solidFill>
                <a:latin typeface="Arimo Bold"/>
                <a:ea typeface="Arimo Bold"/>
                <a:cs typeface="Arimo Bold"/>
                <a:sym typeface="Arimo Bold"/>
              </a:rPr>
              <a:t>embeddings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12212344" y="3748691"/>
            <a:ext cx="2169557" cy="638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true">
                <a:solidFill>
                  <a:srgbClr val="1E2A5A"/>
                </a:solidFill>
                <a:latin typeface="Arimo Bold"/>
                <a:ea typeface="Arimo Bold"/>
                <a:cs typeface="Arimo Bold"/>
                <a:sym typeface="Arimo Bold"/>
              </a:rPr>
              <a:t>Average by class</a:t>
            </a:r>
          </a:p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b="true" sz="2100">
                <a:solidFill>
                  <a:srgbClr val="1E2A5A"/>
                </a:solidFill>
                <a:latin typeface="Arimo Bold"/>
                <a:ea typeface="Arimo Bold"/>
                <a:cs typeface="Arimo Bold"/>
                <a:sym typeface="Arimo Bold"/>
              </a:rPr>
              <a:t>+ normalize</a:t>
            </a:r>
          </a:p>
        </p:txBody>
      </p:sp>
      <p:sp>
        <p:nvSpPr>
          <p:cNvPr name="Freeform 49" id="49"/>
          <p:cNvSpPr/>
          <p:nvPr/>
        </p:nvSpPr>
        <p:spPr>
          <a:xfrm flipH="false" flipV="false" rot="0">
            <a:off x="7007075" y="3847754"/>
            <a:ext cx="1053466" cy="685494"/>
          </a:xfrm>
          <a:custGeom>
            <a:avLst/>
            <a:gdLst/>
            <a:ahLst/>
            <a:cxnLst/>
            <a:rect r="r" b="b" t="t" l="l"/>
            <a:pathLst>
              <a:path h="685494" w="1053466">
                <a:moveTo>
                  <a:pt x="0" y="0"/>
                </a:moveTo>
                <a:lnTo>
                  <a:pt x="1053466" y="0"/>
                </a:lnTo>
                <a:lnTo>
                  <a:pt x="1053466" y="685494"/>
                </a:lnTo>
                <a:lnTo>
                  <a:pt x="0" y="68549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206117" t="-255760" r="-41124" b="0"/>
            </a:stretch>
          </a:blipFill>
        </p:spPr>
      </p:sp>
      <p:sp>
        <p:nvSpPr>
          <p:cNvPr name="Freeform 50" id="50"/>
          <p:cNvSpPr/>
          <p:nvPr/>
        </p:nvSpPr>
        <p:spPr>
          <a:xfrm flipH="false" flipV="false" rot="0">
            <a:off x="10444502" y="3786038"/>
            <a:ext cx="1053466" cy="685494"/>
          </a:xfrm>
          <a:custGeom>
            <a:avLst/>
            <a:gdLst/>
            <a:ahLst/>
            <a:cxnLst/>
            <a:rect r="r" b="b" t="t" l="l"/>
            <a:pathLst>
              <a:path h="685494" w="1053466">
                <a:moveTo>
                  <a:pt x="0" y="0"/>
                </a:moveTo>
                <a:lnTo>
                  <a:pt x="1053467" y="0"/>
                </a:lnTo>
                <a:lnTo>
                  <a:pt x="1053467" y="685493"/>
                </a:lnTo>
                <a:lnTo>
                  <a:pt x="0" y="68549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206117" t="-255760" r="-41124" b="0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0">
            <a:off x="14189933" y="3786038"/>
            <a:ext cx="1053466" cy="685494"/>
          </a:xfrm>
          <a:custGeom>
            <a:avLst/>
            <a:gdLst/>
            <a:ahLst/>
            <a:cxnLst/>
            <a:rect r="r" b="b" t="t" l="l"/>
            <a:pathLst>
              <a:path h="685494" w="1053466">
                <a:moveTo>
                  <a:pt x="0" y="0"/>
                </a:moveTo>
                <a:lnTo>
                  <a:pt x="1053466" y="0"/>
                </a:lnTo>
                <a:lnTo>
                  <a:pt x="1053466" y="685493"/>
                </a:lnTo>
                <a:lnTo>
                  <a:pt x="0" y="68549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206117" t="-255760" r="-41124" b="0"/>
            </a:stretch>
          </a:blipFill>
        </p:spPr>
      </p:sp>
      <p:grpSp>
        <p:nvGrpSpPr>
          <p:cNvPr name="Group 52" id="52"/>
          <p:cNvGrpSpPr/>
          <p:nvPr/>
        </p:nvGrpSpPr>
        <p:grpSpPr>
          <a:xfrm rot="0">
            <a:off x="606727" y="2491391"/>
            <a:ext cx="689893" cy="689893"/>
            <a:chOff x="0" y="0"/>
            <a:chExt cx="812800" cy="812800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D7AA"/>
            </a:solidFill>
          </p:spPr>
        </p:sp>
        <p:sp>
          <p:nvSpPr>
            <p:cNvPr name="TextBox 54" id="54"/>
            <p:cNvSpPr txBox="true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99"/>
                </a:lnSpc>
              </a:pP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159142" y="5316525"/>
            <a:ext cx="17979418" cy="2703286"/>
            <a:chOff x="0" y="0"/>
            <a:chExt cx="4735320" cy="711977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4735320" cy="711977"/>
            </a:xfrm>
            <a:custGeom>
              <a:avLst/>
              <a:gdLst/>
              <a:ahLst/>
              <a:cxnLst/>
              <a:rect r="r" b="b" t="t" l="l"/>
              <a:pathLst>
                <a:path h="711977" w="4735320">
                  <a:moveTo>
                    <a:pt x="11626" y="0"/>
                  </a:moveTo>
                  <a:lnTo>
                    <a:pt x="4723694" y="0"/>
                  </a:lnTo>
                  <a:cubicBezTo>
                    <a:pt x="4726777" y="0"/>
                    <a:pt x="4729735" y="1225"/>
                    <a:pt x="4731915" y="3405"/>
                  </a:cubicBezTo>
                  <a:cubicBezTo>
                    <a:pt x="4734096" y="5586"/>
                    <a:pt x="4735320" y="8543"/>
                    <a:pt x="4735320" y="11626"/>
                  </a:cubicBezTo>
                  <a:lnTo>
                    <a:pt x="4735320" y="700350"/>
                  </a:lnTo>
                  <a:cubicBezTo>
                    <a:pt x="4735320" y="703434"/>
                    <a:pt x="4734096" y="706391"/>
                    <a:pt x="4731915" y="708571"/>
                  </a:cubicBezTo>
                  <a:cubicBezTo>
                    <a:pt x="4729735" y="710752"/>
                    <a:pt x="4726777" y="711977"/>
                    <a:pt x="4723694" y="711977"/>
                  </a:cubicBezTo>
                  <a:lnTo>
                    <a:pt x="11626" y="711977"/>
                  </a:lnTo>
                  <a:cubicBezTo>
                    <a:pt x="8543" y="711977"/>
                    <a:pt x="5586" y="710752"/>
                    <a:pt x="3405" y="708571"/>
                  </a:cubicBezTo>
                  <a:cubicBezTo>
                    <a:pt x="1225" y="706391"/>
                    <a:pt x="0" y="703434"/>
                    <a:pt x="0" y="700350"/>
                  </a:cubicBezTo>
                  <a:lnTo>
                    <a:pt x="0" y="11626"/>
                  </a:lnTo>
                  <a:cubicBezTo>
                    <a:pt x="0" y="8543"/>
                    <a:pt x="1225" y="5586"/>
                    <a:pt x="3405" y="3405"/>
                  </a:cubicBezTo>
                  <a:cubicBezTo>
                    <a:pt x="5586" y="1225"/>
                    <a:pt x="8543" y="0"/>
                    <a:pt x="11626" y="0"/>
                  </a:cubicBezTo>
                  <a:close/>
                </a:path>
              </a:pathLst>
            </a:custGeom>
            <a:solidFill>
              <a:srgbClr val="E2F1FE"/>
            </a:solidFill>
            <a:ln w="19050" cap="rnd">
              <a:solidFill>
                <a:srgbClr val="93C5FD"/>
              </a:solidFill>
              <a:prstDash val="solid"/>
              <a:round/>
            </a:ln>
          </p:spPr>
        </p:sp>
        <p:sp>
          <p:nvSpPr>
            <p:cNvPr name="TextBox 57" id="57"/>
            <p:cNvSpPr txBox="true"/>
            <p:nvPr/>
          </p:nvSpPr>
          <p:spPr>
            <a:xfrm>
              <a:off x="0" y="-19050"/>
              <a:ext cx="4735320" cy="7310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606727" y="5541388"/>
            <a:ext cx="689893" cy="689893"/>
            <a:chOff x="0" y="0"/>
            <a:chExt cx="812800" cy="812800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FDBFE"/>
            </a:solidFill>
          </p:spPr>
        </p:sp>
        <p:sp>
          <p:nvSpPr>
            <p:cNvPr name="TextBox 60" id="60"/>
            <p:cNvSpPr txBox="true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99"/>
                </a:lnSpc>
              </a:pP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406508" y="6393206"/>
            <a:ext cx="3017211" cy="1317610"/>
            <a:chOff x="0" y="0"/>
            <a:chExt cx="794656" cy="347025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794656" cy="347025"/>
            </a:xfrm>
            <a:custGeom>
              <a:avLst/>
              <a:gdLst/>
              <a:ahLst/>
              <a:cxnLst/>
              <a:rect r="r" b="b" t="t" l="l"/>
              <a:pathLst>
                <a:path h="347025" w="794656">
                  <a:moveTo>
                    <a:pt x="56450" y="0"/>
                  </a:moveTo>
                  <a:lnTo>
                    <a:pt x="738206" y="0"/>
                  </a:lnTo>
                  <a:cubicBezTo>
                    <a:pt x="769383" y="0"/>
                    <a:pt x="794656" y="25274"/>
                    <a:pt x="794656" y="56450"/>
                  </a:cubicBezTo>
                  <a:lnTo>
                    <a:pt x="794656" y="290575"/>
                  </a:lnTo>
                  <a:cubicBezTo>
                    <a:pt x="794656" y="321751"/>
                    <a:pt x="769383" y="347025"/>
                    <a:pt x="738206" y="347025"/>
                  </a:cubicBezTo>
                  <a:lnTo>
                    <a:pt x="56450" y="347025"/>
                  </a:lnTo>
                  <a:cubicBezTo>
                    <a:pt x="25274" y="347025"/>
                    <a:pt x="0" y="321751"/>
                    <a:pt x="0" y="290575"/>
                  </a:cubicBezTo>
                  <a:lnTo>
                    <a:pt x="0" y="56450"/>
                  </a:lnTo>
                  <a:cubicBezTo>
                    <a:pt x="0" y="25274"/>
                    <a:pt x="25274" y="0"/>
                    <a:pt x="56450" y="0"/>
                  </a:cubicBezTo>
                  <a:close/>
                </a:path>
              </a:pathLst>
            </a:custGeom>
            <a:solidFill>
              <a:srgbClr val="F9D2D2"/>
            </a:solidFill>
            <a:ln w="19050" cap="rnd">
              <a:solidFill>
                <a:srgbClr val="B91C1C"/>
              </a:solidFill>
              <a:prstDash val="solid"/>
              <a:round/>
            </a:ln>
          </p:spPr>
        </p:sp>
        <p:sp>
          <p:nvSpPr>
            <p:cNvPr name="TextBox 63" id="63"/>
            <p:cNvSpPr txBox="true"/>
            <p:nvPr/>
          </p:nvSpPr>
          <p:spPr>
            <a:xfrm>
              <a:off x="0" y="-19050"/>
              <a:ext cx="794656" cy="3660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Freeform 64" id="64"/>
          <p:cNvSpPr/>
          <p:nvPr/>
        </p:nvSpPr>
        <p:spPr>
          <a:xfrm flipH="false" flipV="false" rot="0">
            <a:off x="395187" y="6536081"/>
            <a:ext cx="922235" cy="956779"/>
          </a:xfrm>
          <a:custGeom>
            <a:avLst/>
            <a:gdLst/>
            <a:ahLst/>
            <a:cxnLst/>
            <a:rect r="r" b="b" t="t" l="l"/>
            <a:pathLst>
              <a:path h="956779" w="922235">
                <a:moveTo>
                  <a:pt x="0" y="0"/>
                </a:moveTo>
                <a:lnTo>
                  <a:pt x="922235" y="0"/>
                </a:lnTo>
                <a:lnTo>
                  <a:pt x="922235" y="956779"/>
                </a:lnTo>
                <a:lnTo>
                  <a:pt x="0" y="95677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99816" r="-347319" b="-87629"/>
            </a:stretch>
          </a:blipFill>
        </p:spPr>
      </p:sp>
      <p:sp>
        <p:nvSpPr>
          <p:cNvPr name="Freeform 65" id="65"/>
          <p:cNvSpPr/>
          <p:nvPr/>
        </p:nvSpPr>
        <p:spPr>
          <a:xfrm flipH="false" flipV="false" rot="0">
            <a:off x="1749691" y="6922513"/>
            <a:ext cx="560833" cy="560833"/>
          </a:xfrm>
          <a:custGeom>
            <a:avLst/>
            <a:gdLst/>
            <a:ahLst/>
            <a:cxnLst/>
            <a:rect r="r" b="b" t="t" l="l"/>
            <a:pathLst>
              <a:path h="560833" w="560833">
                <a:moveTo>
                  <a:pt x="0" y="0"/>
                </a:moveTo>
                <a:lnTo>
                  <a:pt x="560832" y="0"/>
                </a:lnTo>
                <a:lnTo>
                  <a:pt x="560832" y="560833"/>
                </a:lnTo>
                <a:lnTo>
                  <a:pt x="0" y="56083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grpSp>
        <p:nvGrpSpPr>
          <p:cNvPr name="Group 66" id="66"/>
          <p:cNvGrpSpPr/>
          <p:nvPr/>
        </p:nvGrpSpPr>
        <p:grpSpPr>
          <a:xfrm rot="0">
            <a:off x="4157096" y="6393206"/>
            <a:ext cx="3104179" cy="1317610"/>
            <a:chOff x="0" y="0"/>
            <a:chExt cx="817562" cy="347025"/>
          </a:xfrm>
        </p:grpSpPr>
        <p:sp>
          <p:nvSpPr>
            <p:cNvPr name="Freeform 67" id="67"/>
            <p:cNvSpPr/>
            <p:nvPr/>
          </p:nvSpPr>
          <p:spPr>
            <a:xfrm flipH="false" flipV="false" rot="0">
              <a:off x="0" y="0"/>
              <a:ext cx="817562" cy="347025"/>
            </a:xfrm>
            <a:custGeom>
              <a:avLst/>
              <a:gdLst/>
              <a:ahLst/>
              <a:cxnLst/>
              <a:rect r="r" b="b" t="t" l="l"/>
              <a:pathLst>
                <a:path h="347025" w="817562">
                  <a:moveTo>
                    <a:pt x="54869" y="0"/>
                  </a:moveTo>
                  <a:lnTo>
                    <a:pt x="762693" y="0"/>
                  </a:lnTo>
                  <a:cubicBezTo>
                    <a:pt x="777245" y="0"/>
                    <a:pt x="791201" y="5781"/>
                    <a:pt x="801491" y="16071"/>
                  </a:cubicBezTo>
                  <a:cubicBezTo>
                    <a:pt x="811781" y="26361"/>
                    <a:pt x="817562" y="40317"/>
                    <a:pt x="817562" y="54869"/>
                  </a:cubicBezTo>
                  <a:lnTo>
                    <a:pt x="817562" y="292156"/>
                  </a:lnTo>
                  <a:cubicBezTo>
                    <a:pt x="817562" y="306708"/>
                    <a:pt x="811781" y="320664"/>
                    <a:pt x="801491" y="330954"/>
                  </a:cubicBezTo>
                  <a:cubicBezTo>
                    <a:pt x="791201" y="341244"/>
                    <a:pt x="777245" y="347025"/>
                    <a:pt x="762693" y="347025"/>
                  </a:cubicBezTo>
                  <a:lnTo>
                    <a:pt x="54869" y="347025"/>
                  </a:lnTo>
                  <a:cubicBezTo>
                    <a:pt x="40317" y="347025"/>
                    <a:pt x="26361" y="341244"/>
                    <a:pt x="16071" y="330954"/>
                  </a:cubicBezTo>
                  <a:cubicBezTo>
                    <a:pt x="5781" y="320664"/>
                    <a:pt x="0" y="306708"/>
                    <a:pt x="0" y="292156"/>
                  </a:cubicBezTo>
                  <a:lnTo>
                    <a:pt x="0" y="54869"/>
                  </a:lnTo>
                  <a:cubicBezTo>
                    <a:pt x="0" y="40317"/>
                    <a:pt x="5781" y="26361"/>
                    <a:pt x="16071" y="16071"/>
                  </a:cubicBezTo>
                  <a:cubicBezTo>
                    <a:pt x="26361" y="5781"/>
                    <a:pt x="40317" y="0"/>
                    <a:pt x="54869" y="0"/>
                  </a:cubicBezTo>
                  <a:close/>
                </a:path>
              </a:pathLst>
            </a:custGeom>
            <a:solidFill>
              <a:srgbClr val="DBEAFE"/>
            </a:solidFill>
            <a:ln w="19050" cap="rnd">
              <a:solidFill>
                <a:srgbClr val="93C5FD"/>
              </a:solidFill>
              <a:prstDash val="solid"/>
              <a:round/>
            </a:ln>
          </p:spPr>
        </p:sp>
        <p:sp>
          <p:nvSpPr>
            <p:cNvPr name="TextBox 68" id="68"/>
            <p:cNvSpPr txBox="true"/>
            <p:nvPr/>
          </p:nvSpPr>
          <p:spPr>
            <a:xfrm>
              <a:off x="0" y="-19050"/>
              <a:ext cx="817562" cy="3660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Freeform 69" id="69"/>
          <p:cNvSpPr/>
          <p:nvPr/>
        </p:nvSpPr>
        <p:spPr>
          <a:xfrm flipH="false" flipV="false" rot="0">
            <a:off x="4475215" y="6668635"/>
            <a:ext cx="644127" cy="819753"/>
          </a:xfrm>
          <a:custGeom>
            <a:avLst/>
            <a:gdLst/>
            <a:ahLst/>
            <a:cxnLst/>
            <a:rect r="r" b="b" t="t" l="l"/>
            <a:pathLst>
              <a:path h="819753" w="644127">
                <a:moveTo>
                  <a:pt x="0" y="0"/>
                </a:moveTo>
                <a:lnTo>
                  <a:pt x="644127" y="0"/>
                </a:lnTo>
                <a:lnTo>
                  <a:pt x="644127" y="819753"/>
                </a:lnTo>
                <a:lnTo>
                  <a:pt x="0" y="81975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24712" t="-31903" r="-354460" b="-171489"/>
            </a:stretch>
          </a:blipFill>
        </p:spPr>
      </p:sp>
      <p:grpSp>
        <p:nvGrpSpPr>
          <p:cNvPr name="Group 70" id="70"/>
          <p:cNvGrpSpPr/>
          <p:nvPr/>
        </p:nvGrpSpPr>
        <p:grpSpPr>
          <a:xfrm rot="0">
            <a:off x="7894945" y="6393206"/>
            <a:ext cx="2870725" cy="1317610"/>
            <a:chOff x="0" y="0"/>
            <a:chExt cx="756076" cy="347025"/>
          </a:xfrm>
        </p:grpSpPr>
        <p:sp>
          <p:nvSpPr>
            <p:cNvPr name="Freeform 71" id="71"/>
            <p:cNvSpPr/>
            <p:nvPr/>
          </p:nvSpPr>
          <p:spPr>
            <a:xfrm flipH="false" flipV="false" rot="0">
              <a:off x="0" y="0"/>
              <a:ext cx="756076" cy="347025"/>
            </a:xfrm>
            <a:custGeom>
              <a:avLst/>
              <a:gdLst/>
              <a:ahLst/>
              <a:cxnLst/>
              <a:rect r="r" b="b" t="t" l="l"/>
              <a:pathLst>
                <a:path h="347025" w="756076">
                  <a:moveTo>
                    <a:pt x="59331" y="0"/>
                  </a:moveTo>
                  <a:lnTo>
                    <a:pt x="696745" y="0"/>
                  </a:lnTo>
                  <a:cubicBezTo>
                    <a:pt x="712480" y="0"/>
                    <a:pt x="727572" y="6251"/>
                    <a:pt x="738698" y="17378"/>
                  </a:cubicBezTo>
                  <a:cubicBezTo>
                    <a:pt x="749825" y="28504"/>
                    <a:pt x="756076" y="43595"/>
                    <a:pt x="756076" y="59331"/>
                  </a:cubicBezTo>
                  <a:lnTo>
                    <a:pt x="756076" y="287694"/>
                  </a:lnTo>
                  <a:cubicBezTo>
                    <a:pt x="756076" y="303429"/>
                    <a:pt x="749825" y="318521"/>
                    <a:pt x="738698" y="329647"/>
                  </a:cubicBezTo>
                  <a:cubicBezTo>
                    <a:pt x="727572" y="340774"/>
                    <a:pt x="712480" y="347025"/>
                    <a:pt x="696745" y="347025"/>
                  </a:cubicBezTo>
                  <a:lnTo>
                    <a:pt x="59331" y="347025"/>
                  </a:lnTo>
                  <a:cubicBezTo>
                    <a:pt x="43595" y="347025"/>
                    <a:pt x="28504" y="340774"/>
                    <a:pt x="17378" y="329647"/>
                  </a:cubicBezTo>
                  <a:cubicBezTo>
                    <a:pt x="6251" y="318521"/>
                    <a:pt x="0" y="303429"/>
                    <a:pt x="0" y="287694"/>
                  </a:cubicBezTo>
                  <a:lnTo>
                    <a:pt x="0" y="59331"/>
                  </a:lnTo>
                  <a:cubicBezTo>
                    <a:pt x="0" y="43595"/>
                    <a:pt x="6251" y="28504"/>
                    <a:pt x="17378" y="17378"/>
                  </a:cubicBezTo>
                  <a:cubicBezTo>
                    <a:pt x="28504" y="6251"/>
                    <a:pt x="43595" y="0"/>
                    <a:pt x="59331" y="0"/>
                  </a:cubicBezTo>
                  <a:close/>
                </a:path>
              </a:pathLst>
            </a:custGeom>
            <a:solidFill>
              <a:srgbClr val="DDF6EA"/>
            </a:solidFill>
            <a:ln w="19050" cap="rnd">
              <a:solidFill>
                <a:srgbClr val="2E7D32"/>
              </a:solidFill>
              <a:prstDash val="solid"/>
              <a:round/>
            </a:ln>
          </p:spPr>
        </p:sp>
        <p:sp>
          <p:nvSpPr>
            <p:cNvPr name="TextBox 72" id="72"/>
            <p:cNvSpPr txBox="true"/>
            <p:nvPr/>
          </p:nvSpPr>
          <p:spPr>
            <a:xfrm>
              <a:off x="0" y="-19050"/>
              <a:ext cx="756076" cy="3660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Freeform 73" id="73"/>
          <p:cNvSpPr/>
          <p:nvPr/>
        </p:nvSpPr>
        <p:spPr>
          <a:xfrm flipH="false" flipV="false" rot="0">
            <a:off x="9330307" y="6969504"/>
            <a:ext cx="624973" cy="741312"/>
          </a:xfrm>
          <a:custGeom>
            <a:avLst/>
            <a:gdLst/>
            <a:ahLst/>
            <a:cxnLst/>
            <a:rect r="r" b="b" t="t" l="l"/>
            <a:pathLst>
              <a:path h="741312" w="624973">
                <a:moveTo>
                  <a:pt x="0" y="0"/>
                </a:moveTo>
                <a:lnTo>
                  <a:pt x="624973" y="0"/>
                </a:lnTo>
                <a:lnTo>
                  <a:pt x="624973" y="741312"/>
                </a:lnTo>
                <a:lnTo>
                  <a:pt x="0" y="74131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412838" t="-258207" r="-124493" b="0"/>
            </a:stretch>
          </a:blipFill>
        </p:spPr>
      </p:sp>
      <p:sp>
        <p:nvSpPr>
          <p:cNvPr name="Freeform 74" id="74"/>
          <p:cNvSpPr/>
          <p:nvPr/>
        </p:nvSpPr>
        <p:spPr>
          <a:xfrm flipH="false" flipV="false" rot="0">
            <a:off x="8103459" y="6514293"/>
            <a:ext cx="790770" cy="1000355"/>
          </a:xfrm>
          <a:custGeom>
            <a:avLst/>
            <a:gdLst/>
            <a:ahLst/>
            <a:cxnLst/>
            <a:rect r="r" b="b" t="t" l="l"/>
            <a:pathLst>
              <a:path h="1000355" w="790770">
                <a:moveTo>
                  <a:pt x="0" y="0"/>
                </a:moveTo>
                <a:lnTo>
                  <a:pt x="790771" y="0"/>
                </a:lnTo>
                <a:lnTo>
                  <a:pt x="790771" y="1000355"/>
                </a:lnTo>
                <a:lnTo>
                  <a:pt x="0" y="100035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204360" t="-102117" r="-216742" b="-72500"/>
            </a:stretch>
          </a:blipFill>
        </p:spPr>
      </p:sp>
      <p:grpSp>
        <p:nvGrpSpPr>
          <p:cNvPr name="Group 75" id="75"/>
          <p:cNvGrpSpPr/>
          <p:nvPr/>
        </p:nvGrpSpPr>
        <p:grpSpPr>
          <a:xfrm rot="0">
            <a:off x="11203820" y="6393206"/>
            <a:ext cx="3317327" cy="1274078"/>
            <a:chOff x="0" y="0"/>
            <a:chExt cx="873699" cy="335560"/>
          </a:xfrm>
        </p:grpSpPr>
        <p:sp>
          <p:nvSpPr>
            <p:cNvPr name="Freeform 76" id="76"/>
            <p:cNvSpPr/>
            <p:nvPr/>
          </p:nvSpPr>
          <p:spPr>
            <a:xfrm flipH="false" flipV="false" rot="0">
              <a:off x="0" y="0"/>
              <a:ext cx="873699" cy="335560"/>
            </a:xfrm>
            <a:custGeom>
              <a:avLst/>
              <a:gdLst/>
              <a:ahLst/>
              <a:cxnLst/>
              <a:rect r="r" b="b" t="t" l="l"/>
              <a:pathLst>
                <a:path h="335560" w="873699">
                  <a:moveTo>
                    <a:pt x="51343" y="0"/>
                  </a:moveTo>
                  <a:lnTo>
                    <a:pt x="822356" y="0"/>
                  </a:lnTo>
                  <a:cubicBezTo>
                    <a:pt x="850712" y="0"/>
                    <a:pt x="873699" y="22987"/>
                    <a:pt x="873699" y="51343"/>
                  </a:cubicBezTo>
                  <a:lnTo>
                    <a:pt x="873699" y="284216"/>
                  </a:lnTo>
                  <a:cubicBezTo>
                    <a:pt x="873699" y="297833"/>
                    <a:pt x="868290" y="310893"/>
                    <a:pt x="858661" y="320521"/>
                  </a:cubicBezTo>
                  <a:cubicBezTo>
                    <a:pt x="849032" y="330150"/>
                    <a:pt x="835973" y="335560"/>
                    <a:pt x="822356" y="335560"/>
                  </a:cubicBezTo>
                  <a:lnTo>
                    <a:pt x="51343" y="335560"/>
                  </a:lnTo>
                  <a:cubicBezTo>
                    <a:pt x="22987" y="335560"/>
                    <a:pt x="0" y="312572"/>
                    <a:pt x="0" y="284216"/>
                  </a:cubicBezTo>
                  <a:lnTo>
                    <a:pt x="0" y="51343"/>
                  </a:lnTo>
                  <a:cubicBezTo>
                    <a:pt x="0" y="37726"/>
                    <a:pt x="5409" y="24667"/>
                    <a:pt x="15038" y="15038"/>
                  </a:cubicBezTo>
                  <a:cubicBezTo>
                    <a:pt x="24667" y="5409"/>
                    <a:pt x="37726" y="0"/>
                    <a:pt x="51343" y="0"/>
                  </a:cubicBezTo>
                  <a:close/>
                </a:path>
              </a:pathLst>
            </a:custGeom>
            <a:solidFill>
              <a:srgbClr val="E3DAF9"/>
            </a:solidFill>
            <a:ln w="19050" cap="rnd">
              <a:solidFill>
                <a:srgbClr val="61589B"/>
              </a:solidFill>
              <a:prstDash val="solid"/>
              <a:round/>
            </a:ln>
          </p:spPr>
        </p:sp>
        <p:sp>
          <p:nvSpPr>
            <p:cNvPr name="TextBox 77" id="77"/>
            <p:cNvSpPr txBox="true"/>
            <p:nvPr/>
          </p:nvSpPr>
          <p:spPr>
            <a:xfrm>
              <a:off x="0" y="-19050"/>
              <a:ext cx="873699" cy="3546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Freeform 78" id="78"/>
          <p:cNvSpPr/>
          <p:nvPr/>
        </p:nvSpPr>
        <p:spPr>
          <a:xfrm flipH="false" flipV="false" rot="0">
            <a:off x="11229703" y="6491495"/>
            <a:ext cx="821610" cy="953361"/>
          </a:xfrm>
          <a:custGeom>
            <a:avLst/>
            <a:gdLst/>
            <a:ahLst/>
            <a:cxnLst/>
            <a:rect r="r" b="b" t="t" l="l"/>
            <a:pathLst>
              <a:path h="953361" w="821610">
                <a:moveTo>
                  <a:pt x="0" y="0"/>
                </a:moveTo>
                <a:lnTo>
                  <a:pt x="821610" y="0"/>
                </a:lnTo>
                <a:lnTo>
                  <a:pt x="821610" y="953361"/>
                </a:lnTo>
                <a:lnTo>
                  <a:pt x="0" y="95336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58829" t="-88002" r="-74240" b="-60811"/>
            </a:stretch>
          </a:blipFill>
        </p:spPr>
      </p:sp>
      <p:grpSp>
        <p:nvGrpSpPr>
          <p:cNvPr name="Group 79" id="79"/>
          <p:cNvGrpSpPr/>
          <p:nvPr/>
        </p:nvGrpSpPr>
        <p:grpSpPr>
          <a:xfrm rot="0">
            <a:off x="14949771" y="6393206"/>
            <a:ext cx="3091577" cy="1274078"/>
            <a:chOff x="0" y="0"/>
            <a:chExt cx="814242" cy="335560"/>
          </a:xfrm>
        </p:grpSpPr>
        <p:sp>
          <p:nvSpPr>
            <p:cNvPr name="Freeform 80" id="80"/>
            <p:cNvSpPr/>
            <p:nvPr/>
          </p:nvSpPr>
          <p:spPr>
            <a:xfrm flipH="false" flipV="false" rot="0">
              <a:off x="0" y="0"/>
              <a:ext cx="814242" cy="335560"/>
            </a:xfrm>
            <a:custGeom>
              <a:avLst/>
              <a:gdLst/>
              <a:ahLst/>
              <a:cxnLst/>
              <a:rect r="r" b="b" t="t" l="l"/>
              <a:pathLst>
                <a:path h="335560" w="814242">
                  <a:moveTo>
                    <a:pt x="55092" y="0"/>
                  </a:moveTo>
                  <a:lnTo>
                    <a:pt x="759150" y="0"/>
                  </a:lnTo>
                  <a:cubicBezTo>
                    <a:pt x="773761" y="0"/>
                    <a:pt x="787774" y="5804"/>
                    <a:pt x="798106" y="16136"/>
                  </a:cubicBezTo>
                  <a:cubicBezTo>
                    <a:pt x="808438" y="26468"/>
                    <a:pt x="814242" y="40481"/>
                    <a:pt x="814242" y="55092"/>
                  </a:cubicBezTo>
                  <a:lnTo>
                    <a:pt x="814242" y="280467"/>
                  </a:lnTo>
                  <a:cubicBezTo>
                    <a:pt x="814242" y="310894"/>
                    <a:pt x="789577" y="335560"/>
                    <a:pt x="759150" y="335560"/>
                  </a:cubicBezTo>
                  <a:lnTo>
                    <a:pt x="55092" y="335560"/>
                  </a:lnTo>
                  <a:cubicBezTo>
                    <a:pt x="24666" y="335560"/>
                    <a:pt x="0" y="310894"/>
                    <a:pt x="0" y="280467"/>
                  </a:cubicBezTo>
                  <a:lnTo>
                    <a:pt x="0" y="55092"/>
                  </a:lnTo>
                  <a:cubicBezTo>
                    <a:pt x="0" y="40481"/>
                    <a:pt x="5804" y="26468"/>
                    <a:pt x="16136" y="16136"/>
                  </a:cubicBezTo>
                  <a:cubicBezTo>
                    <a:pt x="26468" y="5804"/>
                    <a:pt x="40481" y="0"/>
                    <a:pt x="55092" y="0"/>
                  </a:cubicBezTo>
                  <a:close/>
                </a:path>
              </a:pathLst>
            </a:custGeom>
            <a:solidFill>
              <a:srgbClr val="B0F5AA"/>
            </a:solidFill>
            <a:ln w="19050" cap="rnd">
              <a:solidFill>
                <a:srgbClr val="61589B"/>
              </a:solidFill>
              <a:prstDash val="solid"/>
              <a:round/>
            </a:ln>
          </p:spPr>
        </p:sp>
        <p:sp>
          <p:nvSpPr>
            <p:cNvPr name="TextBox 81" id="81"/>
            <p:cNvSpPr txBox="true"/>
            <p:nvPr/>
          </p:nvSpPr>
          <p:spPr>
            <a:xfrm>
              <a:off x="0" y="-19050"/>
              <a:ext cx="814242" cy="3546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Freeform 82" id="82"/>
          <p:cNvSpPr/>
          <p:nvPr/>
        </p:nvSpPr>
        <p:spPr>
          <a:xfrm flipH="false" flipV="false" rot="0">
            <a:off x="15002763" y="6688874"/>
            <a:ext cx="595296" cy="712497"/>
          </a:xfrm>
          <a:custGeom>
            <a:avLst/>
            <a:gdLst/>
            <a:ahLst/>
            <a:cxnLst/>
            <a:rect r="r" b="b" t="t" l="l"/>
            <a:pathLst>
              <a:path h="712497" w="595296">
                <a:moveTo>
                  <a:pt x="0" y="0"/>
                </a:moveTo>
                <a:lnTo>
                  <a:pt x="595296" y="0"/>
                </a:lnTo>
                <a:lnTo>
                  <a:pt x="595296" y="712497"/>
                </a:lnTo>
                <a:lnTo>
                  <a:pt x="0" y="71249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424596" t="-111610" r="0" b="-80592"/>
            </a:stretch>
          </a:blipFill>
        </p:spPr>
      </p:sp>
      <p:sp>
        <p:nvSpPr>
          <p:cNvPr name="TextBox 83" id="83"/>
          <p:cNvSpPr txBox="true"/>
          <p:nvPr/>
        </p:nvSpPr>
        <p:spPr>
          <a:xfrm rot="0">
            <a:off x="892576" y="6526556"/>
            <a:ext cx="2835895" cy="638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true">
                <a:solidFill>
                  <a:srgbClr val="1E2A5A"/>
                </a:solidFill>
                <a:latin typeface="Arimo Bold"/>
                <a:ea typeface="Arimo Bold"/>
                <a:cs typeface="Arimo Bold"/>
                <a:sym typeface="Arimo Bold"/>
              </a:rPr>
              <a:t>Test skin image  </a:t>
            </a:r>
          </a:p>
          <a:p>
            <a:pPr algn="ctr">
              <a:lnSpc>
                <a:spcPts val="2520"/>
              </a:lnSpc>
              <a:spcBef>
                <a:spcPct val="0"/>
              </a:spcBef>
            </a:pPr>
          </a:p>
        </p:txBody>
      </p:sp>
      <p:sp>
        <p:nvSpPr>
          <p:cNvPr name="TextBox 84" id="84"/>
          <p:cNvSpPr txBox="true"/>
          <p:nvPr/>
        </p:nvSpPr>
        <p:spPr>
          <a:xfrm rot="0">
            <a:off x="5385252" y="6722881"/>
            <a:ext cx="1719143" cy="638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2100" b="true">
                <a:solidFill>
                  <a:srgbClr val="1E2A5A"/>
                </a:solidFill>
                <a:latin typeface="Arimo Bold"/>
                <a:ea typeface="Arimo Bold"/>
                <a:cs typeface="Arimo Bold"/>
                <a:sym typeface="Arimo Bold"/>
              </a:rPr>
              <a:t>Frozen image</a:t>
            </a:r>
          </a:p>
          <a:p>
            <a:pPr algn="just">
              <a:lnSpc>
                <a:spcPts val="2520"/>
              </a:lnSpc>
              <a:spcBef>
                <a:spcPct val="0"/>
              </a:spcBef>
            </a:pPr>
            <a:r>
              <a:rPr lang="en-US" b="true" sz="2100">
                <a:solidFill>
                  <a:srgbClr val="1E2A5A"/>
                </a:solidFill>
                <a:latin typeface="Arimo Bold"/>
                <a:ea typeface="Arimo Bold"/>
                <a:cs typeface="Arimo Bold"/>
                <a:sym typeface="Arimo Bold"/>
              </a:rPr>
              <a:t>encoder</a:t>
            </a:r>
          </a:p>
        </p:txBody>
      </p:sp>
      <p:sp>
        <p:nvSpPr>
          <p:cNvPr name="TextBox 85" id="85"/>
          <p:cNvSpPr txBox="true"/>
          <p:nvPr/>
        </p:nvSpPr>
        <p:spPr>
          <a:xfrm rot="0">
            <a:off x="9017859" y="6484363"/>
            <a:ext cx="1570792" cy="638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true">
                <a:solidFill>
                  <a:srgbClr val="1E2A5A"/>
                </a:solidFill>
                <a:latin typeface="Arimo Bold"/>
                <a:ea typeface="Arimo Bold"/>
                <a:cs typeface="Arimo Bold"/>
                <a:sym typeface="Arimo Bold"/>
              </a:rPr>
              <a:t>Caption </a:t>
            </a:r>
          </a:p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b="true" sz="2100">
                <a:solidFill>
                  <a:srgbClr val="1E2A5A"/>
                </a:solidFill>
                <a:latin typeface="Arimo Bold"/>
                <a:ea typeface="Arimo Bold"/>
                <a:cs typeface="Arimo Bold"/>
                <a:sym typeface="Arimo Bold"/>
              </a:rPr>
              <a:t>embeddings</a:t>
            </a:r>
          </a:p>
        </p:txBody>
      </p:sp>
      <p:sp>
        <p:nvSpPr>
          <p:cNvPr name="TextBox 86" id="86"/>
          <p:cNvSpPr txBox="true"/>
          <p:nvPr/>
        </p:nvSpPr>
        <p:spPr>
          <a:xfrm rot="0">
            <a:off x="12016824" y="6679349"/>
            <a:ext cx="2386370" cy="638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true">
                <a:solidFill>
                  <a:srgbClr val="1E2A5A"/>
                </a:solidFill>
                <a:latin typeface="Arimo Bold"/>
                <a:ea typeface="Arimo Bold"/>
                <a:cs typeface="Arimo Bold"/>
                <a:sym typeface="Arimo Bold"/>
              </a:rPr>
              <a:t>Cosine Similarities</a:t>
            </a:r>
          </a:p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b="true" sz="2100">
                <a:solidFill>
                  <a:srgbClr val="1E2A5A"/>
                </a:solidFill>
                <a:latin typeface="Arimo Bold"/>
                <a:ea typeface="Arimo Bold"/>
                <a:cs typeface="Arimo Bold"/>
                <a:sym typeface="Arimo Bold"/>
              </a:rPr>
              <a:t>(class scores)</a:t>
            </a:r>
          </a:p>
        </p:txBody>
      </p:sp>
      <p:sp>
        <p:nvSpPr>
          <p:cNvPr name="TextBox 87" id="87"/>
          <p:cNvSpPr txBox="true"/>
          <p:nvPr/>
        </p:nvSpPr>
        <p:spPr>
          <a:xfrm rot="0">
            <a:off x="15507241" y="6754020"/>
            <a:ext cx="2517439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40"/>
              </a:lnSpc>
            </a:pPr>
            <a:r>
              <a:rPr lang="en-US" sz="1700" b="true">
                <a:solidFill>
                  <a:srgbClr val="1E2A5A"/>
                </a:solidFill>
                <a:latin typeface="Arimo Bold"/>
                <a:ea typeface="Arimo Bold"/>
                <a:cs typeface="Arimo Bold"/>
                <a:sym typeface="Arimo Bold"/>
              </a:rPr>
              <a:t>MC predictions</a:t>
            </a:r>
          </a:p>
          <a:p>
            <a:pPr algn="l">
              <a:lnSpc>
                <a:spcPts val="2040"/>
              </a:lnSpc>
              <a:spcBef>
                <a:spcPct val="0"/>
              </a:spcBef>
            </a:pPr>
            <a:r>
              <a:rPr lang="en-US" b="true" sz="1700">
                <a:solidFill>
                  <a:srgbClr val="1E2A5A"/>
                </a:solidFill>
                <a:latin typeface="Arimo Bold"/>
                <a:ea typeface="Arimo Bold"/>
                <a:cs typeface="Arimo Bold"/>
                <a:sym typeface="Arimo Bold"/>
              </a:rPr>
              <a:t>restricted SC prediction</a:t>
            </a:r>
          </a:p>
        </p:txBody>
      </p:sp>
      <p:sp>
        <p:nvSpPr>
          <p:cNvPr name="Freeform 88" id="88"/>
          <p:cNvSpPr/>
          <p:nvPr/>
        </p:nvSpPr>
        <p:spPr>
          <a:xfrm flipH="false" flipV="false" rot="0">
            <a:off x="16896331" y="6688874"/>
            <a:ext cx="772563" cy="502709"/>
          </a:xfrm>
          <a:custGeom>
            <a:avLst/>
            <a:gdLst/>
            <a:ahLst/>
            <a:cxnLst/>
            <a:rect r="r" b="b" t="t" l="l"/>
            <a:pathLst>
              <a:path h="502709" w="772563">
                <a:moveTo>
                  <a:pt x="0" y="0"/>
                </a:moveTo>
                <a:lnTo>
                  <a:pt x="772563" y="0"/>
                </a:lnTo>
                <a:lnTo>
                  <a:pt x="772563" y="502709"/>
                </a:lnTo>
                <a:lnTo>
                  <a:pt x="0" y="50270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206117" t="-255760" r="-41124" b="0"/>
            </a:stretch>
          </a:blipFill>
        </p:spPr>
      </p:sp>
      <p:sp>
        <p:nvSpPr>
          <p:cNvPr name="Freeform 89" id="89"/>
          <p:cNvSpPr/>
          <p:nvPr/>
        </p:nvSpPr>
        <p:spPr>
          <a:xfrm flipH="false" flipV="false" rot="0">
            <a:off x="14330384" y="6827157"/>
            <a:ext cx="772563" cy="502709"/>
          </a:xfrm>
          <a:custGeom>
            <a:avLst/>
            <a:gdLst/>
            <a:ahLst/>
            <a:cxnLst/>
            <a:rect r="r" b="b" t="t" l="l"/>
            <a:pathLst>
              <a:path h="502709" w="772563">
                <a:moveTo>
                  <a:pt x="0" y="0"/>
                </a:moveTo>
                <a:lnTo>
                  <a:pt x="772563" y="0"/>
                </a:lnTo>
                <a:lnTo>
                  <a:pt x="772563" y="502708"/>
                </a:lnTo>
                <a:lnTo>
                  <a:pt x="0" y="50270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206117" t="-255760" r="-41124" b="0"/>
            </a:stretch>
          </a:blipFill>
        </p:spPr>
      </p:sp>
      <p:sp>
        <p:nvSpPr>
          <p:cNvPr name="Freeform 90" id="90"/>
          <p:cNvSpPr/>
          <p:nvPr/>
        </p:nvSpPr>
        <p:spPr>
          <a:xfrm flipH="false" flipV="false" rot="0">
            <a:off x="10444502" y="6785952"/>
            <a:ext cx="899209" cy="585118"/>
          </a:xfrm>
          <a:custGeom>
            <a:avLst/>
            <a:gdLst/>
            <a:ahLst/>
            <a:cxnLst/>
            <a:rect r="r" b="b" t="t" l="l"/>
            <a:pathLst>
              <a:path h="585118" w="899209">
                <a:moveTo>
                  <a:pt x="0" y="0"/>
                </a:moveTo>
                <a:lnTo>
                  <a:pt x="899210" y="0"/>
                </a:lnTo>
                <a:lnTo>
                  <a:pt x="899210" y="585118"/>
                </a:lnTo>
                <a:lnTo>
                  <a:pt x="0" y="58511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206117" t="-255760" r="-41124" b="0"/>
            </a:stretch>
          </a:blipFill>
        </p:spPr>
      </p:sp>
      <p:sp>
        <p:nvSpPr>
          <p:cNvPr name="Freeform 91" id="91"/>
          <p:cNvSpPr/>
          <p:nvPr/>
        </p:nvSpPr>
        <p:spPr>
          <a:xfrm flipH="false" flipV="false" rot="0">
            <a:off x="6995735" y="6785952"/>
            <a:ext cx="899209" cy="585118"/>
          </a:xfrm>
          <a:custGeom>
            <a:avLst/>
            <a:gdLst/>
            <a:ahLst/>
            <a:cxnLst/>
            <a:rect r="r" b="b" t="t" l="l"/>
            <a:pathLst>
              <a:path h="585118" w="899209">
                <a:moveTo>
                  <a:pt x="0" y="0"/>
                </a:moveTo>
                <a:lnTo>
                  <a:pt x="899210" y="0"/>
                </a:lnTo>
                <a:lnTo>
                  <a:pt x="899210" y="585118"/>
                </a:lnTo>
                <a:lnTo>
                  <a:pt x="0" y="58511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206117" t="-255760" r="-41124" b="0"/>
            </a:stretch>
          </a:blipFill>
        </p:spPr>
      </p:sp>
      <p:sp>
        <p:nvSpPr>
          <p:cNvPr name="Freeform 92" id="92"/>
          <p:cNvSpPr/>
          <p:nvPr/>
        </p:nvSpPr>
        <p:spPr>
          <a:xfrm flipH="false" flipV="false" rot="0">
            <a:off x="3339140" y="6785952"/>
            <a:ext cx="1012249" cy="585118"/>
          </a:xfrm>
          <a:custGeom>
            <a:avLst/>
            <a:gdLst/>
            <a:ahLst/>
            <a:cxnLst/>
            <a:rect r="r" b="b" t="t" l="l"/>
            <a:pathLst>
              <a:path h="585118" w="1012249">
                <a:moveTo>
                  <a:pt x="0" y="0"/>
                </a:moveTo>
                <a:lnTo>
                  <a:pt x="1012250" y="0"/>
                </a:lnTo>
                <a:lnTo>
                  <a:pt x="1012250" y="585118"/>
                </a:lnTo>
                <a:lnTo>
                  <a:pt x="0" y="58511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83100" t="-255760" r="-25364" b="0"/>
            </a:stretch>
          </a:blipFill>
        </p:spPr>
      </p:sp>
      <p:sp>
        <p:nvSpPr>
          <p:cNvPr name="Freeform 93" id="93"/>
          <p:cNvSpPr/>
          <p:nvPr/>
        </p:nvSpPr>
        <p:spPr>
          <a:xfrm flipH="false" flipV="false" rot="0">
            <a:off x="12712690" y="4607105"/>
            <a:ext cx="3616913" cy="1712244"/>
          </a:xfrm>
          <a:custGeom>
            <a:avLst/>
            <a:gdLst/>
            <a:ahLst/>
            <a:cxnLst/>
            <a:rect r="r" b="b" t="t" l="l"/>
            <a:pathLst>
              <a:path h="1712244" w="3616913">
                <a:moveTo>
                  <a:pt x="0" y="0"/>
                </a:moveTo>
                <a:lnTo>
                  <a:pt x="3616913" y="0"/>
                </a:lnTo>
                <a:lnTo>
                  <a:pt x="3616913" y="1712244"/>
                </a:lnTo>
                <a:lnTo>
                  <a:pt x="0" y="171224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238343" t="-278624" r="0" b="-97850"/>
            </a:stretch>
          </a:blipFill>
        </p:spPr>
      </p:sp>
      <p:sp>
        <p:nvSpPr>
          <p:cNvPr name="Freeform 94" id="94"/>
          <p:cNvSpPr/>
          <p:nvPr/>
        </p:nvSpPr>
        <p:spPr>
          <a:xfrm flipH="false" flipV="false" rot="0">
            <a:off x="159142" y="8118432"/>
            <a:ext cx="7525384" cy="1688508"/>
          </a:xfrm>
          <a:custGeom>
            <a:avLst/>
            <a:gdLst/>
            <a:ahLst/>
            <a:cxnLst/>
            <a:rect r="r" b="b" t="t" l="l"/>
            <a:pathLst>
              <a:path h="1688508" w="7525384">
                <a:moveTo>
                  <a:pt x="0" y="0"/>
                </a:moveTo>
                <a:lnTo>
                  <a:pt x="7525383" y="0"/>
                </a:lnTo>
                <a:lnTo>
                  <a:pt x="7525383" y="1688508"/>
                </a:lnTo>
                <a:lnTo>
                  <a:pt x="0" y="168850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grpSp>
        <p:nvGrpSpPr>
          <p:cNvPr name="Group 95" id="95"/>
          <p:cNvGrpSpPr/>
          <p:nvPr/>
        </p:nvGrpSpPr>
        <p:grpSpPr>
          <a:xfrm rot="0">
            <a:off x="9246592" y="8153162"/>
            <a:ext cx="6660376" cy="1862566"/>
            <a:chOff x="0" y="0"/>
            <a:chExt cx="1754173" cy="490552"/>
          </a:xfrm>
        </p:grpSpPr>
        <p:sp>
          <p:nvSpPr>
            <p:cNvPr name="Freeform 96" id="96"/>
            <p:cNvSpPr/>
            <p:nvPr/>
          </p:nvSpPr>
          <p:spPr>
            <a:xfrm flipH="false" flipV="false" rot="0">
              <a:off x="0" y="0"/>
              <a:ext cx="1754173" cy="490552"/>
            </a:xfrm>
            <a:custGeom>
              <a:avLst/>
              <a:gdLst/>
              <a:ahLst/>
              <a:cxnLst/>
              <a:rect r="r" b="b" t="t" l="l"/>
              <a:pathLst>
                <a:path h="490552" w="1754173">
                  <a:moveTo>
                    <a:pt x="23248" y="0"/>
                  </a:moveTo>
                  <a:lnTo>
                    <a:pt x="1730925" y="0"/>
                  </a:lnTo>
                  <a:cubicBezTo>
                    <a:pt x="1737091" y="0"/>
                    <a:pt x="1743004" y="2449"/>
                    <a:pt x="1747364" y="6809"/>
                  </a:cubicBezTo>
                  <a:cubicBezTo>
                    <a:pt x="1751724" y="11169"/>
                    <a:pt x="1754173" y="17082"/>
                    <a:pt x="1754173" y="23248"/>
                  </a:cubicBezTo>
                  <a:lnTo>
                    <a:pt x="1754173" y="467305"/>
                  </a:lnTo>
                  <a:cubicBezTo>
                    <a:pt x="1754173" y="473470"/>
                    <a:pt x="1751724" y="479384"/>
                    <a:pt x="1747364" y="483743"/>
                  </a:cubicBezTo>
                  <a:cubicBezTo>
                    <a:pt x="1743004" y="488103"/>
                    <a:pt x="1737091" y="490552"/>
                    <a:pt x="1730925" y="490552"/>
                  </a:cubicBezTo>
                  <a:lnTo>
                    <a:pt x="23248" y="490552"/>
                  </a:lnTo>
                  <a:cubicBezTo>
                    <a:pt x="17082" y="490552"/>
                    <a:pt x="11169" y="488103"/>
                    <a:pt x="6809" y="483743"/>
                  </a:cubicBezTo>
                  <a:cubicBezTo>
                    <a:pt x="2449" y="479384"/>
                    <a:pt x="0" y="473470"/>
                    <a:pt x="0" y="467305"/>
                  </a:cubicBezTo>
                  <a:lnTo>
                    <a:pt x="0" y="23248"/>
                  </a:lnTo>
                  <a:cubicBezTo>
                    <a:pt x="0" y="17082"/>
                    <a:pt x="2449" y="11169"/>
                    <a:pt x="6809" y="6809"/>
                  </a:cubicBezTo>
                  <a:cubicBezTo>
                    <a:pt x="11169" y="2449"/>
                    <a:pt x="17082" y="0"/>
                    <a:pt x="23248" y="0"/>
                  </a:cubicBezTo>
                  <a:close/>
                </a:path>
              </a:pathLst>
            </a:custGeom>
            <a:solidFill>
              <a:srgbClr val="E2F6E3"/>
            </a:solidFill>
            <a:ln w="19050" cap="sq">
              <a:solidFill>
                <a:srgbClr val="2E7D32"/>
              </a:solidFill>
              <a:prstDash val="solid"/>
              <a:miter/>
            </a:ln>
          </p:spPr>
        </p:sp>
        <p:sp>
          <p:nvSpPr>
            <p:cNvPr name="TextBox 97" id="97"/>
            <p:cNvSpPr txBox="true"/>
            <p:nvPr/>
          </p:nvSpPr>
          <p:spPr>
            <a:xfrm>
              <a:off x="0" y="-19050"/>
              <a:ext cx="1754173" cy="5096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Freeform 98" id="98"/>
          <p:cNvSpPr/>
          <p:nvPr/>
        </p:nvSpPr>
        <p:spPr>
          <a:xfrm flipH="false" flipV="false" rot="0">
            <a:off x="9124751" y="8467487"/>
            <a:ext cx="1513778" cy="1168207"/>
          </a:xfrm>
          <a:custGeom>
            <a:avLst/>
            <a:gdLst/>
            <a:ahLst/>
            <a:cxnLst/>
            <a:rect r="r" b="b" t="t" l="l"/>
            <a:pathLst>
              <a:path h="1168207" w="1513778">
                <a:moveTo>
                  <a:pt x="0" y="0"/>
                </a:moveTo>
                <a:lnTo>
                  <a:pt x="1513778" y="0"/>
                </a:lnTo>
                <a:lnTo>
                  <a:pt x="1513778" y="1168207"/>
                </a:lnTo>
                <a:lnTo>
                  <a:pt x="0" y="116820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49752" t="-245139" r="-228596" b="-68094"/>
            </a:stretch>
          </a:blipFill>
        </p:spPr>
      </p:sp>
      <p:sp>
        <p:nvSpPr>
          <p:cNvPr name="TextBox 99" id="99"/>
          <p:cNvSpPr txBox="true"/>
          <p:nvPr/>
        </p:nvSpPr>
        <p:spPr>
          <a:xfrm rot="0">
            <a:off x="3098768" y="1784865"/>
            <a:ext cx="11253431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39"/>
              </a:lnSpc>
              <a:spcBef>
                <a:spcPct val="0"/>
              </a:spcBef>
            </a:pPr>
            <a:r>
              <a:rPr lang="en-US" b="true" sz="2199">
                <a:solidFill>
                  <a:srgbClr val="1E2A5A"/>
                </a:solidFill>
                <a:latin typeface="Arial Bold"/>
                <a:ea typeface="Arial Bold"/>
                <a:cs typeface="Arial Bold"/>
                <a:sym typeface="Arial Bold"/>
              </a:rPr>
              <a:t>Protoypes are computed after encoder training; they are not learned output neurons.</a:t>
            </a:r>
          </a:p>
        </p:txBody>
      </p:sp>
      <p:sp>
        <p:nvSpPr>
          <p:cNvPr name="TextBox 100" id="100"/>
          <p:cNvSpPr txBox="true"/>
          <p:nvPr/>
        </p:nvSpPr>
        <p:spPr>
          <a:xfrm rot="0">
            <a:off x="1407752" y="3753971"/>
            <a:ext cx="2015966" cy="638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true">
                <a:solidFill>
                  <a:srgbClr val="1E2A5A"/>
                </a:solidFill>
                <a:latin typeface="Arimo Bold"/>
                <a:ea typeface="Arimo Bold"/>
                <a:cs typeface="Arimo Bold"/>
                <a:sym typeface="Arimo Bold"/>
              </a:rPr>
              <a:t>Labelled gallery</a:t>
            </a:r>
          </a:p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b="true" sz="2100">
                <a:solidFill>
                  <a:srgbClr val="1E2A5A"/>
                </a:solidFill>
                <a:latin typeface="Arimo Bold"/>
                <a:ea typeface="Arimo Bold"/>
                <a:cs typeface="Arimo Bold"/>
                <a:sym typeface="Arimo Bold"/>
              </a:rPr>
              <a:t>captions</a:t>
            </a:r>
          </a:p>
        </p:txBody>
      </p:sp>
      <p:sp>
        <p:nvSpPr>
          <p:cNvPr name="TextBox 101" id="101"/>
          <p:cNvSpPr txBox="true"/>
          <p:nvPr/>
        </p:nvSpPr>
        <p:spPr>
          <a:xfrm rot="0">
            <a:off x="5436475" y="3767741"/>
            <a:ext cx="1422678" cy="638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2100" b="true">
                <a:solidFill>
                  <a:srgbClr val="1E2A5A"/>
                </a:solidFill>
                <a:latin typeface="Arimo Bold"/>
                <a:ea typeface="Arimo Bold"/>
                <a:cs typeface="Arimo Bold"/>
                <a:sym typeface="Arimo Bold"/>
              </a:rPr>
              <a:t>Frozen text</a:t>
            </a:r>
          </a:p>
          <a:p>
            <a:pPr algn="just">
              <a:lnSpc>
                <a:spcPts val="2520"/>
              </a:lnSpc>
              <a:spcBef>
                <a:spcPct val="0"/>
              </a:spcBef>
            </a:pPr>
            <a:r>
              <a:rPr lang="en-US" b="true" sz="2100">
                <a:solidFill>
                  <a:srgbClr val="1E2A5A"/>
                </a:solidFill>
                <a:latin typeface="Arimo Bold"/>
                <a:ea typeface="Arimo Bold"/>
                <a:cs typeface="Arimo Bold"/>
                <a:sym typeface="Arimo Bold"/>
              </a:rPr>
              <a:t>encoder</a:t>
            </a:r>
          </a:p>
        </p:txBody>
      </p:sp>
      <p:sp>
        <p:nvSpPr>
          <p:cNvPr name="TextBox 102" id="102"/>
          <p:cNvSpPr txBox="true"/>
          <p:nvPr/>
        </p:nvSpPr>
        <p:spPr>
          <a:xfrm rot="0">
            <a:off x="15906968" y="3546807"/>
            <a:ext cx="2030492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b="true" sz="2100">
                <a:solidFill>
                  <a:srgbClr val="1E2A5A"/>
                </a:solidFill>
                <a:latin typeface="Arimo Bold"/>
                <a:ea typeface="Arimo Bold"/>
                <a:cs typeface="Arimo Bold"/>
                <a:sym typeface="Arimo Bold"/>
              </a:rPr>
              <a:t>Class Prototype</a:t>
            </a:r>
          </a:p>
        </p:txBody>
      </p:sp>
      <p:sp>
        <p:nvSpPr>
          <p:cNvPr name="TextBox 103" id="103"/>
          <p:cNvSpPr txBox="true"/>
          <p:nvPr/>
        </p:nvSpPr>
        <p:spPr>
          <a:xfrm rot="0">
            <a:off x="856305" y="2612500"/>
            <a:ext cx="190738" cy="428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39"/>
              </a:lnSpc>
              <a:spcBef>
                <a:spcPct val="0"/>
              </a:spcBef>
            </a:pPr>
            <a:r>
              <a:rPr lang="en-US" b="true" sz="2699">
                <a:solidFill>
                  <a:srgbClr val="1E2A5A"/>
                </a:solidFill>
                <a:latin typeface="Arial Bold"/>
                <a:ea typeface="Arial Bold"/>
                <a:cs typeface="Arial Bold"/>
                <a:sym typeface="Arial Bold"/>
              </a:rPr>
              <a:t>1</a:t>
            </a:r>
          </a:p>
        </p:txBody>
      </p:sp>
      <p:sp>
        <p:nvSpPr>
          <p:cNvPr name="TextBox 104" id="104"/>
          <p:cNvSpPr txBox="true"/>
          <p:nvPr/>
        </p:nvSpPr>
        <p:spPr>
          <a:xfrm rot="0">
            <a:off x="1407752" y="2650600"/>
            <a:ext cx="9230777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  <a:spcBef>
                <a:spcPct val="0"/>
              </a:spcBef>
            </a:pPr>
            <a:r>
              <a:rPr lang="en-US" b="true" sz="2199">
                <a:solidFill>
                  <a:srgbClr val="1E2A5A"/>
                </a:solidFill>
                <a:latin typeface="Arial Bold"/>
                <a:ea typeface="Arial Bold"/>
                <a:cs typeface="Arial Bold"/>
                <a:sym typeface="Arial Bold"/>
              </a:rPr>
              <a:t>Prototype construction (from labelled gallery)</a:t>
            </a:r>
          </a:p>
        </p:txBody>
      </p:sp>
      <p:sp>
        <p:nvSpPr>
          <p:cNvPr name="TextBox 105" id="105"/>
          <p:cNvSpPr txBox="true"/>
          <p:nvPr/>
        </p:nvSpPr>
        <p:spPr>
          <a:xfrm rot="0">
            <a:off x="856305" y="5655688"/>
            <a:ext cx="190738" cy="428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39"/>
              </a:lnSpc>
              <a:spcBef>
                <a:spcPct val="0"/>
              </a:spcBef>
            </a:pPr>
            <a:r>
              <a:rPr lang="en-US" b="true" sz="2699">
                <a:solidFill>
                  <a:srgbClr val="1E2A5A"/>
                </a:solidFill>
                <a:latin typeface="Arial Bold"/>
                <a:ea typeface="Arial Bold"/>
                <a:cs typeface="Arial Bold"/>
                <a:sym typeface="Arial Bold"/>
              </a:rPr>
              <a:t>2</a:t>
            </a:r>
          </a:p>
        </p:txBody>
      </p:sp>
      <p:sp>
        <p:nvSpPr>
          <p:cNvPr name="TextBox 106" id="106"/>
          <p:cNvSpPr txBox="true"/>
          <p:nvPr/>
        </p:nvSpPr>
        <p:spPr>
          <a:xfrm rot="0">
            <a:off x="1407752" y="5693788"/>
            <a:ext cx="9230777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  <a:spcBef>
                <a:spcPct val="0"/>
              </a:spcBef>
            </a:pPr>
            <a:r>
              <a:rPr lang="en-US" b="true" sz="2199">
                <a:solidFill>
                  <a:srgbClr val="1E2A5A"/>
                </a:solidFill>
                <a:latin typeface="Arial Bold"/>
                <a:ea typeface="Arial Bold"/>
                <a:cs typeface="Arial Bold"/>
                <a:sym typeface="Arial Bold"/>
              </a:rPr>
              <a:t>Inference (test image)</a:t>
            </a:r>
          </a:p>
        </p:txBody>
      </p:sp>
      <p:sp>
        <p:nvSpPr>
          <p:cNvPr name="TextBox 107" id="107"/>
          <p:cNvSpPr txBox="true"/>
          <p:nvPr/>
        </p:nvSpPr>
        <p:spPr>
          <a:xfrm rot="0">
            <a:off x="10748754" y="8276987"/>
            <a:ext cx="1963936" cy="37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b="true" sz="2399">
                <a:solidFill>
                  <a:srgbClr val="25762B"/>
                </a:solidFill>
                <a:latin typeface="Arimo Bold"/>
                <a:ea typeface="Arimo Bold"/>
                <a:cs typeface="Arimo Bold"/>
                <a:sym typeface="Arimo Bold"/>
              </a:rPr>
              <a:t>Interpretation</a:t>
            </a:r>
          </a:p>
        </p:txBody>
      </p:sp>
      <p:sp>
        <p:nvSpPr>
          <p:cNvPr name="TextBox 108" id="108"/>
          <p:cNvSpPr txBox="true"/>
          <p:nvPr/>
        </p:nvSpPr>
        <p:spPr>
          <a:xfrm rot="0">
            <a:off x="10765670" y="8810387"/>
            <a:ext cx="4689196" cy="923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The class label c</a:t>
            </a:r>
            <a:r>
              <a:rPr lang="en-US" sz="2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omes from the labelled captions used to build each prototype - not from a learned output neuron.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376914" y="40529"/>
            <a:ext cx="858974" cy="962339"/>
            <a:chOff x="0" y="0"/>
            <a:chExt cx="1145299" cy="128311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45286" cy="1283081"/>
            </a:xfrm>
            <a:custGeom>
              <a:avLst/>
              <a:gdLst/>
              <a:ahLst/>
              <a:cxnLst/>
              <a:rect r="r" b="b" t="t" l="l"/>
              <a:pathLst>
                <a:path h="1283081" w="1145286">
                  <a:moveTo>
                    <a:pt x="0" y="0"/>
                  </a:moveTo>
                  <a:lnTo>
                    <a:pt x="1145286" y="0"/>
                  </a:lnTo>
                  <a:lnTo>
                    <a:pt x="1145286" y="1283081"/>
                  </a:lnTo>
                  <a:lnTo>
                    <a:pt x="0" y="12830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" b="-4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7325632" y="66932"/>
            <a:ext cx="962368" cy="962368"/>
            <a:chOff x="0" y="0"/>
            <a:chExt cx="1283157" cy="128315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83208" cy="1283208"/>
            </a:xfrm>
            <a:custGeom>
              <a:avLst/>
              <a:gdLst/>
              <a:ahLst/>
              <a:cxnLst/>
              <a:rect r="r" b="b" t="t" l="l"/>
              <a:pathLst>
                <a:path h="1283208" w="1283208">
                  <a:moveTo>
                    <a:pt x="0" y="0"/>
                  </a:moveTo>
                  <a:lnTo>
                    <a:pt x="1283208" y="0"/>
                  </a:lnTo>
                  <a:lnTo>
                    <a:pt x="1283208" y="1283208"/>
                  </a:lnTo>
                  <a:lnTo>
                    <a:pt x="0" y="12832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3" b="3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489206" y="424911"/>
            <a:ext cx="16733968" cy="769206"/>
            <a:chOff x="0" y="0"/>
            <a:chExt cx="22311957" cy="102560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311954" cy="1025608"/>
            </a:xfrm>
            <a:custGeom>
              <a:avLst/>
              <a:gdLst/>
              <a:ahLst/>
              <a:cxnLst/>
              <a:rect r="r" b="b" t="t" l="l"/>
              <a:pathLst>
                <a:path h="1025608" w="22311954">
                  <a:moveTo>
                    <a:pt x="0" y="0"/>
                  </a:moveTo>
                  <a:lnTo>
                    <a:pt x="22311954" y="0"/>
                  </a:lnTo>
                  <a:lnTo>
                    <a:pt x="22311954" y="1025608"/>
                  </a:lnTo>
                  <a:lnTo>
                    <a:pt x="0" y="102560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383773" r="0" b="-364014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-19050"/>
              <a:ext cx="22311957" cy="104465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560"/>
                </a:lnSpc>
              </a:pPr>
              <a:r>
                <a:rPr lang="en-US" b="true" sz="3800">
                  <a:solidFill>
                    <a:srgbClr val="1E2A5A"/>
                  </a:solidFill>
                  <a:latin typeface="Arimo Bold"/>
                  <a:ea typeface="Arimo Bold"/>
                  <a:cs typeface="Arimo Bold"/>
                  <a:sym typeface="Arimo Bold"/>
                </a:rPr>
                <a:t>Method III: gallery replacement changes the label vocabulary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489206" y="1152944"/>
            <a:ext cx="16596798" cy="480060"/>
            <a:chOff x="0" y="0"/>
            <a:chExt cx="22129064" cy="64008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2129069" cy="640080"/>
            </a:xfrm>
            <a:custGeom>
              <a:avLst/>
              <a:gdLst/>
              <a:ahLst/>
              <a:cxnLst/>
              <a:rect r="r" b="b" t="t" l="l"/>
              <a:pathLst>
                <a:path h="640080" w="22129069">
                  <a:moveTo>
                    <a:pt x="0" y="0"/>
                  </a:moveTo>
                  <a:lnTo>
                    <a:pt x="22129069" y="0"/>
                  </a:lnTo>
                  <a:lnTo>
                    <a:pt x="22129069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623643" r="0" b="-623643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19050"/>
              <a:ext cx="22129064" cy="6591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64748B"/>
                  </a:solidFill>
                  <a:latin typeface="Arial"/>
                  <a:ea typeface="Arial"/>
                  <a:cs typeface="Arial"/>
                  <a:sym typeface="Arial"/>
                </a:rPr>
                <a:t>The same frozen encoders can operate over a new disease vocabulary through new prototypes.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>
            <a:off x="12217462" y="1767836"/>
            <a:ext cx="0" cy="4313094"/>
          </a:xfrm>
          <a:prstGeom prst="line">
            <a:avLst/>
          </a:prstGeom>
          <a:ln cap="rnd" w="38100">
            <a:solidFill>
              <a:srgbClr val="020202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3" id="13"/>
          <p:cNvGrpSpPr/>
          <p:nvPr/>
        </p:nvGrpSpPr>
        <p:grpSpPr>
          <a:xfrm rot="0">
            <a:off x="1638828" y="1633004"/>
            <a:ext cx="6421374" cy="8023860"/>
            <a:chOff x="0" y="0"/>
            <a:chExt cx="8561832" cy="10698480"/>
          </a:xfrm>
        </p:grpSpPr>
        <p:sp>
          <p:nvSpPr>
            <p:cNvPr name="Freeform 14" id="14" descr="/mnt/data/inference.png"/>
            <p:cNvSpPr/>
            <p:nvPr/>
          </p:nvSpPr>
          <p:spPr>
            <a:xfrm flipH="false" flipV="false" rot="0">
              <a:off x="0" y="0"/>
              <a:ext cx="8561832" cy="10698480"/>
            </a:xfrm>
            <a:custGeom>
              <a:avLst/>
              <a:gdLst/>
              <a:ahLst/>
              <a:cxnLst/>
              <a:rect r="r" b="b" t="t" l="l"/>
              <a:pathLst>
                <a:path h="10698480" w="8561832">
                  <a:moveTo>
                    <a:pt x="0" y="0"/>
                  </a:moveTo>
                  <a:lnTo>
                    <a:pt x="8561832" y="0"/>
                  </a:lnTo>
                  <a:lnTo>
                    <a:pt x="8561832" y="10698480"/>
                  </a:lnTo>
                  <a:lnTo>
                    <a:pt x="0" y="106984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754399" y="9806940"/>
            <a:ext cx="11796074" cy="246888"/>
            <a:chOff x="0" y="0"/>
            <a:chExt cx="15728099" cy="329184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5728099" cy="329184"/>
            </a:xfrm>
            <a:custGeom>
              <a:avLst/>
              <a:gdLst/>
              <a:ahLst/>
              <a:cxnLst/>
              <a:rect r="r" b="b" t="t" l="l"/>
              <a:pathLst>
                <a:path h="329184" w="15728099">
                  <a:moveTo>
                    <a:pt x="0" y="0"/>
                  </a:moveTo>
                  <a:lnTo>
                    <a:pt x="15728099" y="0"/>
                  </a:lnTo>
                  <a:lnTo>
                    <a:pt x="15728099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880976" r="0" b="-880976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19050"/>
              <a:ext cx="15728099" cy="34823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439"/>
                </a:lnSpc>
              </a:pPr>
              <a:r>
                <a:rPr lang="en-US" sz="1200">
                  <a:solidFill>
                    <a:srgbClr val="94A3B8"/>
                  </a:solidFill>
                  <a:latin typeface="Arial"/>
                  <a:ea typeface="Arial"/>
                  <a:cs typeface="Arial"/>
                  <a:sym typeface="Arial"/>
                </a:rPr>
                <a:t>Taxonomy-guided language supervision for hierarchical skin disease classification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7214037" y="9765792"/>
            <a:ext cx="411490" cy="274320"/>
            <a:chOff x="0" y="0"/>
            <a:chExt cx="548653" cy="36576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548653" cy="365760"/>
            </a:xfrm>
            <a:custGeom>
              <a:avLst/>
              <a:gdLst/>
              <a:ahLst/>
              <a:cxnLst/>
              <a:rect r="r" b="b" t="t" l="l"/>
              <a:pathLst>
                <a:path h="365760" w="548653">
                  <a:moveTo>
                    <a:pt x="0" y="0"/>
                  </a:moveTo>
                  <a:lnTo>
                    <a:pt x="548653" y="0"/>
                  </a:lnTo>
                  <a:lnTo>
                    <a:pt x="548653" y="365760"/>
                  </a:lnTo>
                  <a:lnTo>
                    <a:pt x="0" y="36576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35533" t="0" r="-35533" b="0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548653" cy="3848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94A3B8"/>
                  </a:solidFill>
                  <a:latin typeface="Arial"/>
                  <a:ea typeface="Arial"/>
                  <a:cs typeface="Arial"/>
                  <a:sym typeface="Arial"/>
                </a:rPr>
                <a:t>8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9800040" y="1767836"/>
            <a:ext cx="5183286" cy="820186"/>
            <a:chOff x="0" y="0"/>
            <a:chExt cx="1365145" cy="216016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365145" cy="216016"/>
            </a:xfrm>
            <a:custGeom>
              <a:avLst/>
              <a:gdLst/>
              <a:ahLst/>
              <a:cxnLst/>
              <a:rect r="r" b="b" t="t" l="l"/>
              <a:pathLst>
                <a:path h="216016" w="1365145">
                  <a:moveTo>
                    <a:pt x="40328" y="0"/>
                  </a:moveTo>
                  <a:lnTo>
                    <a:pt x="1324817" y="0"/>
                  </a:lnTo>
                  <a:cubicBezTo>
                    <a:pt x="1335513" y="0"/>
                    <a:pt x="1345770" y="4249"/>
                    <a:pt x="1353333" y="11812"/>
                  </a:cubicBezTo>
                  <a:cubicBezTo>
                    <a:pt x="1360896" y="19375"/>
                    <a:pt x="1365145" y="29632"/>
                    <a:pt x="1365145" y="40328"/>
                  </a:cubicBezTo>
                  <a:lnTo>
                    <a:pt x="1365145" y="175688"/>
                  </a:lnTo>
                  <a:cubicBezTo>
                    <a:pt x="1365145" y="186384"/>
                    <a:pt x="1360896" y="196641"/>
                    <a:pt x="1353333" y="204204"/>
                  </a:cubicBezTo>
                  <a:cubicBezTo>
                    <a:pt x="1345770" y="211767"/>
                    <a:pt x="1335513" y="216016"/>
                    <a:pt x="1324817" y="216016"/>
                  </a:cubicBezTo>
                  <a:lnTo>
                    <a:pt x="40328" y="216016"/>
                  </a:lnTo>
                  <a:cubicBezTo>
                    <a:pt x="29632" y="216016"/>
                    <a:pt x="19375" y="211767"/>
                    <a:pt x="11812" y="204204"/>
                  </a:cubicBezTo>
                  <a:cubicBezTo>
                    <a:pt x="4249" y="196641"/>
                    <a:pt x="0" y="186384"/>
                    <a:pt x="0" y="175688"/>
                  </a:cubicBezTo>
                  <a:lnTo>
                    <a:pt x="0" y="40328"/>
                  </a:lnTo>
                  <a:cubicBezTo>
                    <a:pt x="0" y="29632"/>
                    <a:pt x="4249" y="19375"/>
                    <a:pt x="11812" y="11812"/>
                  </a:cubicBezTo>
                  <a:cubicBezTo>
                    <a:pt x="19375" y="4249"/>
                    <a:pt x="29632" y="0"/>
                    <a:pt x="40328" y="0"/>
                  </a:cubicBezTo>
                  <a:close/>
                </a:path>
              </a:pathLst>
            </a:custGeom>
            <a:solidFill>
              <a:srgbClr val="E2F1FE"/>
            </a:solidFill>
            <a:ln w="19050" cap="rnd">
              <a:solidFill>
                <a:srgbClr val="32479C"/>
              </a:solidFill>
              <a:prstDash val="solid"/>
              <a:round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-19050"/>
              <a:ext cx="1365145" cy="2350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10161624" y="1900858"/>
            <a:ext cx="625517" cy="625517"/>
          </a:xfrm>
          <a:custGeom>
            <a:avLst/>
            <a:gdLst/>
            <a:ahLst/>
            <a:cxnLst/>
            <a:rect r="r" b="b" t="t" l="l"/>
            <a:pathLst>
              <a:path h="625517" w="625517">
                <a:moveTo>
                  <a:pt x="0" y="0"/>
                </a:moveTo>
                <a:lnTo>
                  <a:pt x="625517" y="0"/>
                </a:lnTo>
                <a:lnTo>
                  <a:pt x="625517" y="625517"/>
                </a:lnTo>
                <a:lnTo>
                  <a:pt x="0" y="6255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5" id="25"/>
          <p:cNvGrpSpPr/>
          <p:nvPr/>
        </p:nvGrpSpPr>
        <p:grpSpPr>
          <a:xfrm rot="0">
            <a:off x="9800040" y="3000333"/>
            <a:ext cx="5183286" cy="918675"/>
            <a:chOff x="0" y="0"/>
            <a:chExt cx="1365145" cy="241955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365145" cy="241955"/>
            </a:xfrm>
            <a:custGeom>
              <a:avLst/>
              <a:gdLst/>
              <a:ahLst/>
              <a:cxnLst/>
              <a:rect r="r" b="b" t="t" l="l"/>
              <a:pathLst>
                <a:path h="241955" w="1365145">
                  <a:moveTo>
                    <a:pt x="40328" y="0"/>
                  </a:moveTo>
                  <a:lnTo>
                    <a:pt x="1324817" y="0"/>
                  </a:lnTo>
                  <a:cubicBezTo>
                    <a:pt x="1335513" y="0"/>
                    <a:pt x="1345770" y="4249"/>
                    <a:pt x="1353333" y="11812"/>
                  </a:cubicBezTo>
                  <a:cubicBezTo>
                    <a:pt x="1360896" y="19375"/>
                    <a:pt x="1365145" y="29632"/>
                    <a:pt x="1365145" y="40328"/>
                  </a:cubicBezTo>
                  <a:lnTo>
                    <a:pt x="1365145" y="201627"/>
                  </a:lnTo>
                  <a:cubicBezTo>
                    <a:pt x="1365145" y="212323"/>
                    <a:pt x="1360896" y="222581"/>
                    <a:pt x="1353333" y="230144"/>
                  </a:cubicBezTo>
                  <a:cubicBezTo>
                    <a:pt x="1345770" y="237707"/>
                    <a:pt x="1335513" y="241955"/>
                    <a:pt x="1324817" y="241955"/>
                  </a:cubicBezTo>
                  <a:lnTo>
                    <a:pt x="40328" y="241955"/>
                  </a:lnTo>
                  <a:cubicBezTo>
                    <a:pt x="29632" y="241955"/>
                    <a:pt x="19375" y="237707"/>
                    <a:pt x="11812" y="230144"/>
                  </a:cubicBezTo>
                  <a:cubicBezTo>
                    <a:pt x="4249" y="222581"/>
                    <a:pt x="0" y="212323"/>
                    <a:pt x="0" y="201627"/>
                  </a:cubicBezTo>
                  <a:lnTo>
                    <a:pt x="0" y="40328"/>
                  </a:lnTo>
                  <a:cubicBezTo>
                    <a:pt x="0" y="29632"/>
                    <a:pt x="4249" y="19375"/>
                    <a:pt x="11812" y="11812"/>
                  </a:cubicBezTo>
                  <a:cubicBezTo>
                    <a:pt x="19375" y="4249"/>
                    <a:pt x="29632" y="0"/>
                    <a:pt x="40328" y="0"/>
                  </a:cubicBezTo>
                  <a:close/>
                </a:path>
              </a:pathLst>
            </a:custGeom>
            <a:solidFill>
              <a:srgbClr val="E5DEF7"/>
            </a:solidFill>
            <a:ln w="19050" cap="rnd">
              <a:solidFill>
                <a:srgbClr val="32479C"/>
              </a:solidFill>
              <a:prstDash val="solid"/>
              <a:round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19050"/>
              <a:ext cx="1365145" cy="2610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TextBox 28" id="28"/>
          <p:cNvSpPr txBox="true"/>
          <p:nvPr/>
        </p:nvSpPr>
        <p:spPr>
          <a:xfrm rot="0">
            <a:off x="10161624" y="3255052"/>
            <a:ext cx="5382157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39"/>
              </a:lnSpc>
              <a:spcBef>
                <a:spcPct val="0"/>
              </a:spcBef>
            </a:pPr>
            <a:r>
              <a:rPr lang="en-US" b="true" sz="2199">
                <a:solidFill>
                  <a:srgbClr val="1E2A5A"/>
                </a:solidFill>
                <a:latin typeface="Arial Bold"/>
                <a:ea typeface="Arial Bold"/>
                <a:cs typeface="Arial Bold"/>
                <a:sym typeface="Arial Bold"/>
              </a:rPr>
              <a:t>Replace caption gallery</a:t>
            </a:r>
          </a:p>
        </p:txBody>
      </p:sp>
      <p:sp>
        <p:nvSpPr>
          <p:cNvPr name="Freeform 29" id="29"/>
          <p:cNvSpPr/>
          <p:nvPr/>
        </p:nvSpPr>
        <p:spPr>
          <a:xfrm flipH="false" flipV="false" rot="0">
            <a:off x="10022280" y="2629196"/>
            <a:ext cx="904204" cy="1289812"/>
          </a:xfrm>
          <a:custGeom>
            <a:avLst/>
            <a:gdLst/>
            <a:ahLst/>
            <a:cxnLst/>
            <a:rect r="r" b="b" t="t" l="l"/>
            <a:pathLst>
              <a:path h="1289812" w="904204">
                <a:moveTo>
                  <a:pt x="0" y="0"/>
                </a:moveTo>
                <a:lnTo>
                  <a:pt x="904204" y="0"/>
                </a:lnTo>
                <a:lnTo>
                  <a:pt x="904204" y="1289812"/>
                </a:lnTo>
                <a:lnTo>
                  <a:pt x="0" y="128981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407889" t="0" r="0" b="-137365"/>
            </a:stretch>
          </a:blipFill>
        </p:spPr>
      </p:sp>
      <p:grpSp>
        <p:nvGrpSpPr>
          <p:cNvPr name="Group 30" id="30"/>
          <p:cNvGrpSpPr/>
          <p:nvPr/>
        </p:nvGrpSpPr>
        <p:grpSpPr>
          <a:xfrm rot="0">
            <a:off x="9800040" y="4257429"/>
            <a:ext cx="5183286" cy="1061436"/>
            <a:chOff x="0" y="0"/>
            <a:chExt cx="1365145" cy="279555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365145" cy="279555"/>
            </a:xfrm>
            <a:custGeom>
              <a:avLst/>
              <a:gdLst/>
              <a:ahLst/>
              <a:cxnLst/>
              <a:rect r="r" b="b" t="t" l="l"/>
              <a:pathLst>
                <a:path h="279555" w="1365145">
                  <a:moveTo>
                    <a:pt x="40328" y="0"/>
                  </a:moveTo>
                  <a:lnTo>
                    <a:pt x="1324817" y="0"/>
                  </a:lnTo>
                  <a:cubicBezTo>
                    <a:pt x="1335513" y="0"/>
                    <a:pt x="1345770" y="4249"/>
                    <a:pt x="1353333" y="11812"/>
                  </a:cubicBezTo>
                  <a:cubicBezTo>
                    <a:pt x="1360896" y="19375"/>
                    <a:pt x="1365145" y="29632"/>
                    <a:pt x="1365145" y="40328"/>
                  </a:cubicBezTo>
                  <a:lnTo>
                    <a:pt x="1365145" y="239227"/>
                  </a:lnTo>
                  <a:cubicBezTo>
                    <a:pt x="1365145" y="249923"/>
                    <a:pt x="1360896" y="260180"/>
                    <a:pt x="1353333" y="267743"/>
                  </a:cubicBezTo>
                  <a:cubicBezTo>
                    <a:pt x="1345770" y="275306"/>
                    <a:pt x="1335513" y="279555"/>
                    <a:pt x="1324817" y="279555"/>
                  </a:cubicBezTo>
                  <a:lnTo>
                    <a:pt x="40328" y="279555"/>
                  </a:lnTo>
                  <a:cubicBezTo>
                    <a:pt x="29632" y="279555"/>
                    <a:pt x="19375" y="275306"/>
                    <a:pt x="11812" y="267743"/>
                  </a:cubicBezTo>
                  <a:cubicBezTo>
                    <a:pt x="4249" y="260180"/>
                    <a:pt x="0" y="249923"/>
                    <a:pt x="0" y="239227"/>
                  </a:cubicBezTo>
                  <a:lnTo>
                    <a:pt x="0" y="40328"/>
                  </a:lnTo>
                  <a:cubicBezTo>
                    <a:pt x="0" y="29632"/>
                    <a:pt x="4249" y="19375"/>
                    <a:pt x="11812" y="11812"/>
                  </a:cubicBezTo>
                  <a:cubicBezTo>
                    <a:pt x="19375" y="4249"/>
                    <a:pt x="29632" y="0"/>
                    <a:pt x="40328" y="0"/>
                  </a:cubicBezTo>
                  <a:close/>
                </a:path>
              </a:pathLst>
            </a:custGeom>
            <a:solidFill>
              <a:srgbClr val="FFF2DB"/>
            </a:solidFill>
            <a:ln w="19050" cap="rnd">
              <a:solidFill>
                <a:srgbClr val="32479C"/>
              </a:solidFill>
              <a:prstDash val="solid"/>
              <a:round/>
            </a:ln>
          </p:spPr>
        </p:sp>
        <p:sp>
          <p:nvSpPr>
            <p:cNvPr name="TextBox 32" id="32"/>
            <p:cNvSpPr txBox="true"/>
            <p:nvPr/>
          </p:nvSpPr>
          <p:spPr>
            <a:xfrm>
              <a:off x="0" y="-19050"/>
              <a:ext cx="1365145" cy="2986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TextBox 33" id="33"/>
          <p:cNvSpPr txBox="true"/>
          <p:nvPr/>
        </p:nvSpPr>
        <p:spPr>
          <a:xfrm rot="0">
            <a:off x="10161624" y="4573113"/>
            <a:ext cx="5382157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39"/>
              </a:lnSpc>
              <a:spcBef>
                <a:spcPct val="0"/>
              </a:spcBef>
            </a:pPr>
            <a:r>
              <a:rPr lang="en-US" b="true" sz="2199">
                <a:solidFill>
                  <a:srgbClr val="1E2A5A"/>
                </a:solidFill>
                <a:latin typeface="Arial Bold"/>
                <a:ea typeface="Arial Bold"/>
                <a:cs typeface="Arial Bold"/>
                <a:sym typeface="Arial Bold"/>
              </a:rPr>
              <a:t>Build new prototypes</a:t>
            </a:r>
          </a:p>
        </p:txBody>
      </p:sp>
      <p:sp>
        <p:nvSpPr>
          <p:cNvPr name="Freeform 34" id="34"/>
          <p:cNvSpPr/>
          <p:nvPr/>
        </p:nvSpPr>
        <p:spPr>
          <a:xfrm flipH="false" flipV="false" rot="0">
            <a:off x="10070338" y="4334988"/>
            <a:ext cx="808088" cy="872753"/>
          </a:xfrm>
          <a:custGeom>
            <a:avLst/>
            <a:gdLst/>
            <a:ahLst/>
            <a:cxnLst/>
            <a:rect r="r" b="b" t="t" l="l"/>
            <a:pathLst>
              <a:path h="872753" w="808088">
                <a:moveTo>
                  <a:pt x="0" y="0"/>
                </a:moveTo>
                <a:lnTo>
                  <a:pt x="808088" y="0"/>
                </a:lnTo>
                <a:lnTo>
                  <a:pt x="808088" y="872753"/>
                </a:lnTo>
                <a:lnTo>
                  <a:pt x="0" y="87275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32507" r="-429364" b="-194253"/>
            </a:stretch>
          </a:blipFill>
        </p:spPr>
      </p:sp>
      <p:grpSp>
        <p:nvGrpSpPr>
          <p:cNvPr name="Group 35" id="35"/>
          <p:cNvGrpSpPr/>
          <p:nvPr/>
        </p:nvGrpSpPr>
        <p:grpSpPr>
          <a:xfrm rot="0">
            <a:off x="9800040" y="5566515"/>
            <a:ext cx="6231878" cy="970968"/>
            <a:chOff x="0" y="0"/>
            <a:chExt cx="1641318" cy="255728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1641318" cy="255728"/>
            </a:xfrm>
            <a:custGeom>
              <a:avLst/>
              <a:gdLst/>
              <a:ahLst/>
              <a:cxnLst/>
              <a:rect r="r" b="b" t="t" l="l"/>
              <a:pathLst>
                <a:path h="255728" w="1641318">
                  <a:moveTo>
                    <a:pt x="33542" y="0"/>
                  </a:moveTo>
                  <a:lnTo>
                    <a:pt x="1607776" y="0"/>
                  </a:lnTo>
                  <a:cubicBezTo>
                    <a:pt x="1616671" y="0"/>
                    <a:pt x="1625203" y="3534"/>
                    <a:pt x="1631493" y="9824"/>
                  </a:cubicBezTo>
                  <a:cubicBezTo>
                    <a:pt x="1637784" y="16115"/>
                    <a:pt x="1641318" y="24646"/>
                    <a:pt x="1641318" y="33542"/>
                  </a:cubicBezTo>
                  <a:lnTo>
                    <a:pt x="1641318" y="222186"/>
                  </a:lnTo>
                  <a:cubicBezTo>
                    <a:pt x="1641318" y="240711"/>
                    <a:pt x="1626300" y="255728"/>
                    <a:pt x="1607776" y="255728"/>
                  </a:cubicBezTo>
                  <a:lnTo>
                    <a:pt x="33542" y="255728"/>
                  </a:lnTo>
                  <a:cubicBezTo>
                    <a:pt x="24646" y="255728"/>
                    <a:pt x="16115" y="252194"/>
                    <a:pt x="9824" y="245904"/>
                  </a:cubicBezTo>
                  <a:cubicBezTo>
                    <a:pt x="3534" y="239614"/>
                    <a:pt x="0" y="231082"/>
                    <a:pt x="0" y="222186"/>
                  </a:cubicBezTo>
                  <a:lnTo>
                    <a:pt x="0" y="33542"/>
                  </a:lnTo>
                  <a:cubicBezTo>
                    <a:pt x="0" y="24646"/>
                    <a:pt x="3534" y="16115"/>
                    <a:pt x="9824" y="9824"/>
                  </a:cubicBezTo>
                  <a:cubicBezTo>
                    <a:pt x="16115" y="3534"/>
                    <a:pt x="24646" y="0"/>
                    <a:pt x="33542" y="0"/>
                  </a:cubicBezTo>
                  <a:close/>
                </a:path>
              </a:pathLst>
            </a:custGeom>
            <a:solidFill>
              <a:srgbClr val="E2F6E3"/>
            </a:solidFill>
            <a:ln w="19050" cap="rnd">
              <a:solidFill>
                <a:srgbClr val="32479C"/>
              </a:solidFill>
              <a:prstDash val="solid"/>
              <a:round/>
            </a:ln>
          </p:spPr>
        </p:sp>
        <p:sp>
          <p:nvSpPr>
            <p:cNvPr name="TextBox 37" id="37"/>
            <p:cNvSpPr txBox="true"/>
            <p:nvPr/>
          </p:nvSpPr>
          <p:spPr>
            <a:xfrm>
              <a:off x="0" y="-19050"/>
              <a:ext cx="1641318" cy="27477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9800040" y="6880384"/>
            <a:ext cx="5779899" cy="2377916"/>
            <a:chOff x="0" y="0"/>
            <a:chExt cx="1522278" cy="626282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1522278" cy="626282"/>
            </a:xfrm>
            <a:custGeom>
              <a:avLst/>
              <a:gdLst/>
              <a:ahLst/>
              <a:cxnLst/>
              <a:rect r="r" b="b" t="t" l="l"/>
              <a:pathLst>
                <a:path h="626282" w="1522278">
                  <a:moveTo>
                    <a:pt x="68312" y="0"/>
                  </a:moveTo>
                  <a:lnTo>
                    <a:pt x="1453966" y="0"/>
                  </a:lnTo>
                  <a:cubicBezTo>
                    <a:pt x="1491693" y="0"/>
                    <a:pt x="1522278" y="30584"/>
                    <a:pt x="1522278" y="68312"/>
                  </a:cubicBezTo>
                  <a:lnTo>
                    <a:pt x="1522278" y="557970"/>
                  </a:lnTo>
                  <a:cubicBezTo>
                    <a:pt x="1522278" y="595698"/>
                    <a:pt x="1491693" y="626282"/>
                    <a:pt x="1453966" y="626282"/>
                  </a:cubicBezTo>
                  <a:lnTo>
                    <a:pt x="68312" y="626282"/>
                  </a:lnTo>
                  <a:cubicBezTo>
                    <a:pt x="30584" y="626282"/>
                    <a:pt x="0" y="595698"/>
                    <a:pt x="0" y="557970"/>
                  </a:cubicBezTo>
                  <a:lnTo>
                    <a:pt x="0" y="68312"/>
                  </a:lnTo>
                  <a:cubicBezTo>
                    <a:pt x="0" y="30584"/>
                    <a:pt x="30584" y="0"/>
                    <a:pt x="68312" y="0"/>
                  </a:cubicBezTo>
                  <a:close/>
                </a:path>
              </a:pathLst>
            </a:custGeom>
            <a:solidFill>
              <a:srgbClr val="E2F1FE"/>
            </a:solidFill>
            <a:ln w="19050" cap="rnd">
              <a:solidFill>
                <a:srgbClr val="2563EB"/>
              </a:solidFill>
              <a:prstDash val="solid"/>
              <a:round/>
            </a:ln>
          </p:spPr>
        </p:sp>
        <p:sp>
          <p:nvSpPr>
            <p:cNvPr name="TextBox 40" id="40"/>
            <p:cNvSpPr txBox="true"/>
            <p:nvPr/>
          </p:nvSpPr>
          <p:spPr>
            <a:xfrm>
              <a:off x="0" y="-19050"/>
              <a:ext cx="1522278" cy="64533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9336552" y="6670834"/>
            <a:ext cx="3809267" cy="884674"/>
            <a:chOff x="0" y="0"/>
            <a:chExt cx="1003264" cy="233001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1003264" cy="233001"/>
            </a:xfrm>
            <a:custGeom>
              <a:avLst/>
              <a:gdLst/>
              <a:ahLst/>
              <a:cxnLst/>
              <a:rect r="r" b="b" t="t" l="l"/>
              <a:pathLst>
                <a:path h="233001" w="1003264">
                  <a:moveTo>
                    <a:pt x="50810" y="0"/>
                  </a:moveTo>
                  <a:lnTo>
                    <a:pt x="952454" y="0"/>
                  </a:lnTo>
                  <a:cubicBezTo>
                    <a:pt x="980516" y="0"/>
                    <a:pt x="1003264" y="22748"/>
                    <a:pt x="1003264" y="50810"/>
                  </a:cubicBezTo>
                  <a:lnTo>
                    <a:pt x="1003264" y="182191"/>
                  </a:lnTo>
                  <a:cubicBezTo>
                    <a:pt x="1003264" y="210252"/>
                    <a:pt x="980516" y="233001"/>
                    <a:pt x="952454" y="233001"/>
                  </a:cubicBezTo>
                  <a:lnTo>
                    <a:pt x="50810" y="233001"/>
                  </a:lnTo>
                  <a:cubicBezTo>
                    <a:pt x="22748" y="233001"/>
                    <a:pt x="0" y="210252"/>
                    <a:pt x="0" y="182191"/>
                  </a:cubicBezTo>
                  <a:lnTo>
                    <a:pt x="0" y="50810"/>
                  </a:lnTo>
                  <a:cubicBezTo>
                    <a:pt x="0" y="22748"/>
                    <a:pt x="22748" y="0"/>
                    <a:pt x="50810" y="0"/>
                  </a:cubicBezTo>
                  <a:close/>
                </a:path>
              </a:pathLst>
            </a:custGeom>
            <a:solidFill>
              <a:srgbClr val="1E2A5A"/>
            </a:solidFill>
          </p:spPr>
        </p:sp>
        <p:sp>
          <p:nvSpPr>
            <p:cNvPr name="TextBox 43" id="43"/>
            <p:cNvSpPr txBox="true"/>
            <p:nvPr/>
          </p:nvSpPr>
          <p:spPr>
            <a:xfrm>
              <a:off x="0" y="-9525"/>
              <a:ext cx="1003264" cy="2425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99"/>
                </a:lnSpc>
              </a:pPr>
              <a:r>
                <a:rPr lang="en-US" b="true" sz="2499">
                  <a:solidFill>
                    <a:srgbClr val="FEFEFE"/>
                  </a:solidFill>
                  <a:latin typeface="Arimo Bold"/>
                  <a:ea typeface="Arimo Bold"/>
                  <a:cs typeface="Arimo Bold"/>
                  <a:sym typeface="Arimo Bold"/>
                </a:rPr>
                <a:t>What stays fixed?</a:t>
              </a:r>
            </a:p>
          </p:txBody>
        </p:sp>
      </p:grpSp>
      <p:sp>
        <p:nvSpPr>
          <p:cNvPr name="Freeform 44" id="44"/>
          <p:cNvSpPr/>
          <p:nvPr/>
        </p:nvSpPr>
        <p:spPr>
          <a:xfrm flipH="false" flipV="false" rot="0">
            <a:off x="9998911" y="5661765"/>
            <a:ext cx="1048158" cy="698772"/>
          </a:xfrm>
          <a:custGeom>
            <a:avLst/>
            <a:gdLst/>
            <a:ahLst/>
            <a:cxnLst/>
            <a:rect r="r" b="b" t="t" l="l"/>
            <a:pathLst>
              <a:path h="698772" w="1048158">
                <a:moveTo>
                  <a:pt x="0" y="0"/>
                </a:moveTo>
                <a:lnTo>
                  <a:pt x="1048158" y="0"/>
                </a:lnTo>
                <a:lnTo>
                  <a:pt x="1048158" y="698772"/>
                </a:lnTo>
                <a:lnTo>
                  <a:pt x="0" y="69877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45" id="45"/>
          <p:cNvSpPr txBox="true"/>
          <p:nvPr/>
        </p:nvSpPr>
        <p:spPr>
          <a:xfrm rot="0">
            <a:off x="10161624" y="2027879"/>
            <a:ext cx="5382157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39"/>
              </a:lnSpc>
              <a:spcBef>
                <a:spcPct val="0"/>
              </a:spcBef>
            </a:pPr>
            <a:r>
              <a:rPr lang="en-US" b="true" sz="2199">
                <a:solidFill>
                  <a:srgbClr val="1E2A5A"/>
                </a:solidFill>
                <a:latin typeface="Arial Bold"/>
                <a:ea typeface="Arial Bold"/>
                <a:cs typeface="Arial Bold"/>
                <a:sym typeface="Arial Bold"/>
              </a:rPr>
              <a:t>Source -trained encoders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0787141" y="5848816"/>
            <a:ext cx="5382157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39"/>
              </a:lnSpc>
              <a:spcBef>
                <a:spcPct val="0"/>
              </a:spcBef>
            </a:pPr>
            <a:r>
              <a:rPr lang="en-US" b="true" sz="2199">
                <a:solidFill>
                  <a:srgbClr val="1E2A5A"/>
                </a:solidFill>
                <a:latin typeface="Arial Bold"/>
                <a:ea typeface="Arial Bold"/>
                <a:cs typeface="Arial Bold"/>
                <a:sym typeface="Arial Bold"/>
              </a:rPr>
              <a:t>Prediction over disjoint vocabulary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9800040" y="7850783"/>
            <a:ext cx="5779899" cy="1019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74979" indent="-237490" lvl="1">
              <a:lnSpc>
                <a:spcPts val="2639"/>
              </a:lnSpc>
              <a:buFont typeface="Arial"/>
              <a:buChar char="•"/>
            </a:pPr>
            <a:r>
              <a:rPr lang="en-US" sz="2199">
                <a:solidFill>
                  <a:srgbClr val="1E2A5A"/>
                </a:solidFill>
                <a:latin typeface="Arial"/>
                <a:ea typeface="Arial"/>
                <a:cs typeface="Arial"/>
                <a:sym typeface="Arial"/>
              </a:rPr>
              <a:t>Image encoder</a:t>
            </a:r>
          </a:p>
          <a:p>
            <a:pPr algn="l" marL="474979" indent="-237490" lvl="1">
              <a:lnSpc>
                <a:spcPts val="2639"/>
              </a:lnSpc>
              <a:buFont typeface="Arial"/>
              <a:buChar char="•"/>
            </a:pPr>
            <a:r>
              <a:rPr lang="en-US" sz="2199">
                <a:solidFill>
                  <a:srgbClr val="1E2A5A"/>
                </a:solidFill>
                <a:latin typeface="Arial"/>
                <a:ea typeface="Arial"/>
                <a:cs typeface="Arial"/>
                <a:sym typeface="Arial"/>
              </a:rPr>
              <a:t>Text Encoder</a:t>
            </a:r>
          </a:p>
          <a:p>
            <a:pPr algn="l" marL="474979" indent="-237490" lvl="1">
              <a:lnSpc>
                <a:spcPts val="2639"/>
              </a:lnSpc>
              <a:buFont typeface="Arial"/>
              <a:buChar char="•"/>
            </a:pPr>
            <a:r>
              <a:rPr lang="en-US" sz="2199">
                <a:solidFill>
                  <a:srgbClr val="1E2A5A"/>
                </a:solidFill>
                <a:latin typeface="Arial"/>
                <a:ea typeface="Arial"/>
                <a:cs typeface="Arial"/>
                <a:sym typeface="Arial"/>
              </a:rPr>
              <a:t>Temperature and learned parameters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376914" y="40529"/>
            <a:ext cx="858974" cy="962339"/>
            <a:chOff x="0" y="0"/>
            <a:chExt cx="1145299" cy="128311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45286" cy="1283081"/>
            </a:xfrm>
            <a:custGeom>
              <a:avLst/>
              <a:gdLst/>
              <a:ahLst/>
              <a:cxnLst/>
              <a:rect r="r" b="b" t="t" l="l"/>
              <a:pathLst>
                <a:path h="1283081" w="1145286">
                  <a:moveTo>
                    <a:pt x="0" y="0"/>
                  </a:moveTo>
                  <a:lnTo>
                    <a:pt x="1145286" y="0"/>
                  </a:lnTo>
                  <a:lnTo>
                    <a:pt x="1145286" y="1283081"/>
                  </a:lnTo>
                  <a:lnTo>
                    <a:pt x="0" y="12830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" b="-4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7325632" y="66932"/>
            <a:ext cx="962368" cy="962368"/>
            <a:chOff x="0" y="0"/>
            <a:chExt cx="1283157" cy="128315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83208" cy="1283208"/>
            </a:xfrm>
            <a:custGeom>
              <a:avLst/>
              <a:gdLst/>
              <a:ahLst/>
              <a:cxnLst/>
              <a:rect r="r" b="b" t="t" l="l"/>
              <a:pathLst>
                <a:path h="1283208" w="1283208">
                  <a:moveTo>
                    <a:pt x="0" y="0"/>
                  </a:moveTo>
                  <a:lnTo>
                    <a:pt x="1283208" y="0"/>
                  </a:lnTo>
                  <a:lnTo>
                    <a:pt x="1283208" y="1283208"/>
                  </a:lnTo>
                  <a:lnTo>
                    <a:pt x="0" y="12832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3" b="3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754399" y="117605"/>
            <a:ext cx="16733968" cy="808186"/>
            <a:chOff x="0" y="0"/>
            <a:chExt cx="22311957" cy="107758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311954" cy="1077582"/>
            </a:xfrm>
            <a:custGeom>
              <a:avLst/>
              <a:gdLst/>
              <a:ahLst/>
              <a:cxnLst/>
              <a:rect r="r" b="b" t="t" l="l"/>
              <a:pathLst>
                <a:path h="1077582" w="22311954">
                  <a:moveTo>
                    <a:pt x="0" y="0"/>
                  </a:moveTo>
                  <a:lnTo>
                    <a:pt x="22311954" y="0"/>
                  </a:lnTo>
                  <a:lnTo>
                    <a:pt x="22311954" y="1077582"/>
                  </a:lnTo>
                  <a:lnTo>
                    <a:pt x="0" y="107758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365263" r="0" b="-341634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22311957" cy="108710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799"/>
                </a:lnSpc>
              </a:pPr>
              <a:r>
                <a:rPr lang="en-US" b="true" sz="3999">
                  <a:solidFill>
                    <a:srgbClr val="1E2A5A"/>
                  </a:solidFill>
                  <a:latin typeface="Arimo Bold"/>
                  <a:ea typeface="Arimo Bold"/>
                  <a:cs typeface="Arimo Bold"/>
                  <a:sym typeface="Arimo Bold"/>
                </a:rPr>
                <a:t>Results: representation learning + controls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754399" y="882653"/>
            <a:ext cx="16596798" cy="480060"/>
            <a:chOff x="0" y="0"/>
            <a:chExt cx="22129064" cy="64008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2129069" cy="640080"/>
            </a:xfrm>
            <a:custGeom>
              <a:avLst/>
              <a:gdLst/>
              <a:ahLst/>
              <a:cxnLst/>
              <a:rect r="r" b="b" t="t" l="l"/>
              <a:pathLst>
                <a:path h="640080" w="22129069">
                  <a:moveTo>
                    <a:pt x="0" y="0"/>
                  </a:moveTo>
                  <a:lnTo>
                    <a:pt x="22129069" y="0"/>
                  </a:lnTo>
                  <a:lnTo>
                    <a:pt x="22129069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623643" r="0" b="-623643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19050"/>
              <a:ext cx="22129064" cy="6591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64748B"/>
                  </a:solidFill>
                  <a:latin typeface="Arial"/>
                  <a:ea typeface="Arial"/>
                  <a:cs typeface="Arial"/>
                  <a:sym typeface="Arial"/>
                </a:rPr>
                <a:t>Two reviewer-requested baselines make the conclusions sharper.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9164564" y="1362713"/>
            <a:ext cx="8049473" cy="642623"/>
            <a:chOff x="0" y="0"/>
            <a:chExt cx="10732630" cy="85683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732515" cy="856742"/>
            </a:xfrm>
            <a:custGeom>
              <a:avLst/>
              <a:gdLst/>
              <a:ahLst/>
              <a:cxnLst/>
              <a:rect r="r" b="b" t="t" l="l"/>
              <a:pathLst>
                <a:path h="856742" w="10732515">
                  <a:moveTo>
                    <a:pt x="0" y="142748"/>
                  </a:moveTo>
                  <a:cubicBezTo>
                    <a:pt x="0" y="63881"/>
                    <a:pt x="63881" y="0"/>
                    <a:pt x="142748" y="0"/>
                  </a:cubicBezTo>
                  <a:lnTo>
                    <a:pt x="10589768" y="0"/>
                  </a:lnTo>
                  <a:cubicBezTo>
                    <a:pt x="10668635" y="0"/>
                    <a:pt x="10732515" y="63881"/>
                    <a:pt x="10732515" y="142748"/>
                  </a:cubicBezTo>
                  <a:lnTo>
                    <a:pt x="10732515" y="713994"/>
                  </a:lnTo>
                  <a:cubicBezTo>
                    <a:pt x="10732515" y="792861"/>
                    <a:pt x="10668635" y="856742"/>
                    <a:pt x="10589768" y="856742"/>
                  </a:cubicBezTo>
                  <a:lnTo>
                    <a:pt x="142748" y="856742"/>
                  </a:lnTo>
                  <a:cubicBezTo>
                    <a:pt x="63881" y="856869"/>
                    <a:pt x="0" y="792861"/>
                    <a:pt x="0" y="713994"/>
                  </a:cubicBezTo>
                  <a:close/>
                </a:path>
              </a:pathLst>
            </a:custGeom>
            <a:solidFill>
              <a:srgbClr val="1E2A5A"/>
            </a:solidFill>
            <a:ln w="25400" cap="sq">
              <a:solidFill>
                <a:srgbClr val="1E2A5A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10732630" cy="86635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79"/>
                </a:lnSpc>
              </a:pPr>
              <a:r>
                <a:rPr lang="en-US" b="true" sz="240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Transfer: PAD-UFES-20 disjoint vocabulary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9167746" y="2394585"/>
            <a:ext cx="4545454" cy="499110"/>
            <a:chOff x="0" y="0"/>
            <a:chExt cx="6060605" cy="66548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060567" cy="665480"/>
            </a:xfrm>
            <a:custGeom>
              <a:avLst/>
              <a:gdLst/>
              <a:ahLst/>
              <a:cxnLst/>
              <a:rect r="r" b="b" t="t" l="l"/>
              <a:pathLst>
                <a:path h="665480" w="6060567">
                  <a:moveTo>
                    <a:pt x="0" y="0"/>
                  </a:moveTo>
                  <a:lnTo>
                    <a:pt x="6060567" y="0"/>
                  </a:lnTo>
                  <a:lnTo>
                    <a:pt x="6060567" y="665480"/>
                  </a:lnTo>
                  <a:lnTo>
                    <a:pt x="0" y="665480"/>
                  </a:lnTo>
                  <a:close/>
                </a:path>
              </a:pathLst>
            </a:custGeom>
            <a:solidFill>
              <a:srgbClr val="1E2A5A"/>
            </a:solidFill>
            <a:ln w="19050" cap="sq">
              <a:solidFill>
                <a:srgbClr val="E2E8F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19050"/>
              <a:ext cx="6060605" cy="6845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2160"/>
                </a:lnSpc>
              </a:pPr>
              <a:r>
                <a:rPr lang="en-US" b="true" sz="180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Method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3694140" y="2394585"/>
            <a:ext cx="1596428" cy="499110"/>
            <a:chOff x="0" y="0"/>
            <a:chExt cx="2128571" cy="66548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128520" cy="665480"/>
            </a:xfrm>
            <a:custGeom>
              <a:avLst/>
              <a:gdLst/>
              <a:ahLst/>
              <a:cxnLst/>
              <a:rect r="r" b="b" t="t" l="l"/>
              <a:pathLst>
                <a:path h="665480" w="2128520">
                  <a:moveTo>
                    <a:pt x="0" y="0"/>
                  </a:moveTo>
                  <a:lnTo>
                    <a:pt x="2128520" y="0"/>
                  </a:lnTo>
                  <a:lnTo>
                    <a:pt x="2128520" y="665480"/>
                  </a:lnTo>
                  <a:lnTo>
                    <a:pt x="0" y="665480"/>
                  </a:lnTo>
                  <a:close/>
                </a:path>
              </a:pathLst>
            </a:custGeom>
            <a:solidFill>
              <a:srgbClr val="1E2A5A"/>
            </a:solidFill>
            <a:ln w="19050" cap="sq">
              <a:solidFill>
                <a:srgbClr val="E2E8F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2128571" cy="6845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60"/>
                </a:lnSpc>
              </a:pPr>
              <a:r>
                <a:rPr lang="en-US" b="true" sz="180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F1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5271528" y="2394585"/>
            <a:ext cx="1802178" cy="499110"/>
            <a:chOff x="0" y="0"/>
            <a:chExt cx="2402904" cy="66548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402967" cy="665480"/>
            </a:xfrm>
            <a:custGeom>
              <a:avLst/>
              <a:gdLst/>
              <a:ahLst/>
              <a:cxnLst/>
              <a:rect r="r" b="b" t="t" l="l"/>
              <a:pathLst>
                <a:path h="665480" w="2402967">
                  <a:moveTo>
                    <a:pt x="0" y="0"/>
                  </a:moveTo>
                  <a:lnTo>
                    <a:pt x="2402967" y="0"/>
                  </a:lnTo>
                  <a:lnTo>
                    <a:pt x="2402967" y="665480"/>
                  </a:lnTo>
                  <a:lnTo>
                    <a:pt x="0" y="665480"/>
                  </a:lnTo>
                  <a:close/>
                </a:path>
              </a:pathLst>
            </a:custGeom>
            <a:solidFill>
              <a:srgbClr val="1E2A5A"/>
            </a:solidFill>
            <a:ln w="19050" cap="sq">
              <a:solidFill>
                <a:srgbClr val="E2E8F0"/>
              </a:solidFill>
              <a:prstDash val="solid"/>
              <a:miter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-19050"/>
              <a:ext cx="2402904" cy="6845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60"/>
                </a:lnSpc>
              </a:pPr>
              <a:r>
                <a:rPr lang="en-US" b="true" sz="180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BAcc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9167746" y="2874645"/>
            <a:ext cx="4545454" cy="499110"/>
            <a:chOff x="0" y="0"/>
            <a:chExt cx="6060605" cy="66548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6060567" cy="665480"/>
            </a:xfrm>
            <a:custGeom>
              <a:avLst/>
              <a:gdLst/>
              <a:ahLst/>
              <a:cxnLst/>
              <a:rect r="r" b="b" t="t" l="l"/>
              <a:pathLst>
                <a:path h="665480" w="6060567">
                  <a:moveTo>
                    <a:pt x="0" y="0"/>
                  </a:moveTo>
                  <a:lnTo>
                    <a:pt x="6060567" y="0"/>
                  </a:lnTo>
                  <a:lnTo>
                    <a:pt x="6060567" y="665480"/>
                  </a:lnTo>
                  <a:lnTo>
                    <a:pt x="0" y="665480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E2E8F0"/>
              </a:solidFill>
              <a:prstDash val="solid"/>
              <a:miter/>
            </a:ln>
          </p:spPr>
        </p:sp>
        <p:sp>
          <p:nvSpPr>
            <p:cNvPr name="TextBox 26" id="26"/>
            <p:cNvSpPr txBox="true"/>
            <p:nvPr/>
          </p:nvSpPr>
          <p:spPr>
            <a:xfrm>
              <a:off x="0" y="-19050"/>
              <a:ext cx="6060605" cy="6845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CLIP-ZS / class prompts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13694140" y="2874645"/>
            <a:ext cx="1596428" cy="499110"/>
            <a:chOff x="0" y="0"/>
            <a:chExt cx="2128571" cy="66548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2128520" cy="665480"/>
            </a:xfrm>
            <a:custGeom>
              <a:avLst/>
              <a:gdLst/>
              <a:ahLst/>
              <a:cxnLst/>
              <a:rect r="r" b="b" t="t" l="l"/>
              <a:pathLst>
                <a:path h="665480" w="2128520">
                  <a:moveTo>
                    <a:pt x="0" y="0"/>
                  </a:moveTo>
                  <a:lnTo>
                    <a:pt x="2128520" y="0"/>
                  </a:lnTo>
                  <a:lnTo>
                    <a:pt x="2128520" y="665480"/>
                  </a:lnTo>
                  <a:lnTo>
                    <a:pt x="0" y="665480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E2E8F0"/>
              </a:solidFill>
              <a:prstDash val="solid"/>
              <a:miter/>
            </a:ln>
          </p:spPr>
        </p:sp>
        <p:sp>
          <p:nvSpPr>
            <p:cNvPr name="TextBox 29" id="29"/>
            <p:cNvSpPr txBox="true"/>
            <p:nvPr/>
          </p:nvSpPr>
          <p:spPr>
            <a:xfrm>
              <a:off x="0" y="-19050"/>
              <a:ext cx="2128571" cy="6845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60"/>
                </a:lnSpc>
              </a:pPr>
              <a:r>
                <a:rPr lang="en-US" sz="18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18.40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5271528" y="2874645"/>
            <a:ext cx="1802178" cy="499110"/>
            <a:chOff x="0" y="0"/>
            <a:chExt cx="2402904" cy="66548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2402967" cy="665480"/>
            </a:xfrm>
            <a:custGeom>
              <a:avLst/>
              <a:gdLst/>
              <a:ahLst/>
              <a:cxnLst/>
              <a:rect r="r" b="b" t="t" l="l"/>
              <a:pathLst>
                <a:path h="665480" w="2402967">
                  <a:moveTo>
                    <a:pt x="0" y="0"/>
                  </a:moveTo>
                  <a:lnTo>
                    <a:pt x="2402967" y="0"/>
                  </a:lnTo>
                  <a:lnTo>
                    <a:pt x="2402967" y="665480"/>
                  </a:lnTo>
                  <a:lnTo>
                    <a:pt x="0" y="665480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E2E8F0"/>
              </a:solidFill>
              <a:prstDash val="solid"/>
              <a:miter/>
            </a:ln>
          </p:spPr>
        </p:sp>
        <p:sp>
          <p:nvSpPr>
            <p:cNvPr name="TextBox 32" id="32"/>
            <p:cNvSpPr txBox="true"/>
            <p:nvPr/>
          </p:nvSpPr>
          <p:spPr>
            <a:xfrm>
              <a:off x="0" y="-19050"/>
              <a:ext cx="2402904" cy="6845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60"/>
                </a:lnSpc>
              </a:pPr>
              <a:r>
                <a:rPr lang="en-US" sz="18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22.70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9167746" y="3354705"/>
            <a:ext cx="4545454" cy="499110"/>
            <a:chOff x="0" y="0"/>
            <a:chExt cx="6060605" cy="66548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6060567" cy="665480"/>
            </a:xfrm>
            <a:custGeom>
              <a:avLst/>
              <a:gdLst/>
              <a:ahLst/>
              <a:cxnLst/>
              <a:rect r="r" b="b" t="t" l="l"/>
              <a:pathLst>
                <a:path h="665480" w="6060567">
                  <a:moveTo>
                    <a:pt x="0" y="0"/>
                  </a:moveTo>
                  <a:lnTo>
                    <a:pt x="6060567" y="0"/>
                  </a:lnTo>
                  <a:lnTo>
                    <a:pt x="6060567" y="665480"/>
                  </a:lnTo>
                  <a:lnTo>
                    <a:pt x="0" y="665480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E2E8F0"/>
              </a:solidFill>
              <a:prstDash val="solid"/>
              <a:miter/>
            </a:ln>
          </p:spPr>
        </p:sp>
        <p:sp>
          <p:nvSpPr>
            <p:cNvPr name="TextBox 35" id="35"/>
            <p:cNvSpPr txBox="true"/>
            <p:nvPr/>
          </p:nvSpPr>
          <p:spPr>
            <a:xfrm>
              <a:off x="0" y="-19050"/>
              <a:ext cx="6060605" cy="6845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CLIP + same gallery</a:t>
              </a: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13694140" y="3354705"/>
            <a:ext cx="1596428" cy="499110"/>
            <a:chOff x="0" y="0"/>
            <a:chExt cx="2128571" cy="66548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2128520" cy="665480"/>
            </a:xfrm>
            <a:custGeom>
              <a:avLst/>
              <a:gdLst/>
              <a:ahLst/>
              <a:cxnLst/>
              <a:rect r="r" b="b" t="t" l="l"/>
              <a:pathLst>
                <a:path h="665480" w="2128520">
                  <a:moveTo>
                    <a:pt x="0" y="0"/>
                  </a:moveTo>
                  <a:lnTo>
                    <a:pt x="2128520" y="0"/>
                  </a:lnTo>
                  <a:lnTo>
                    <a:pt x="2128520" y="665480"/>
                  </a:lnTo>
                  <a:lnTo>
                    <a:pt x="0" y="665480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E2E8F0"/>
              </a:solidFill>
              <a:prstDash val="solid"/>
              <a:miter/>
            </a:ln>
          </p:spPr>
        </p:sp>
        <p:sp>
          <p:nvSpPr>
            <p:cNvPr name="TextBox 38" id="38"/>
            <p:cNvSpPr txBox="true"/>
            <p:nvPr/>
          </p:nvSpPr>
          <p:spPr>
            <a:xfrm>
              <a:off x="0" y="-19050"/>
              <a:ext cx="2128571" cy="6845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60"/>
                </a:lnSpc>
              </a:pPr>
              <a:r>
                <a:rPr lang="en-US" sz="18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12.13</a:t>
              </a: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15271528" y="3354705"/>
            <a:ext cx="1802178" cy="499110"/>
            <a:chOff x="0" y="0"/>
            <a:chExt cx="2402904" cy="66548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2402967" cy="665480"/>
            </a:xfrm>
            <a:custGeom>
              <a:avLst/>
              <a:gdLst/>
              <a:ahLst/>
              <a:cxnLst/>
              <a:rect r="r" b="b" t="t" l="l"/>
              <a:pathLst>
                <a:path h="665480" w="2402967">
                  <a:moveTo>
                    <a:pt x="0" y="0"/>
                  </a:moveTo>
                  <a:lnTo>
                    <a:pt x="2402967" y="0"/>
                  </a:lnTo>
                  <a:lnTo>
                    <a:pt x="2402967" y="665480"/>
                  </a:lnTo>
                  <a:lnTo>
                    <a:pt x="0" y="665480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E2E8F0"/>
              </a:solidFill>
              <a:prstDash val="solid"/>
              <a:miter/>
            </a:ln>
          </p:spPr>
        </p:sp>
        <p:sp>
          <p:nvSpPr>
            <p:cNvPr name="TextBox 41" id="41"/>
            <p:cNvSpPr txBox="true"/>
            <p:nvPr/>
          </p:nvSpPr>
          <p:spPr>
            <a:xfrm>
              <a:off x="0" y="-19050"/>
              <a:ext cx="2402904" cy="6845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60"/>
                </a:lnSpc>
              </a:pPr>
              <a:r>
                <a:rPr lang="en-US" sz="18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23.86</a:t>
              </a: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9167746" y="3834765"/>
            <a:ext cx="4545454" cy="499110"/>
            <a:chOff x="0" y="0"/>
            <a:chExt cx="6060605" cy="665480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6060567" cy="665480"/>
            </a:xfrm>
            <a:custGeom>
              <a:avLst/>
              <a:gdLst/>
              <a:ahLst/>
              <a:cxnLst/>
              <a:rect r="r" b="b" t="t" l="l"/>
              <a:pathLst>
                <a:path h="665480" w="6060567">
                  <a:moveTo>
                    <a:pt x="0" y="0"/>
                  </a:moveTo>
                  <a:lnTo>
                    <a:pt x="6060567" y="0"/>
                  </a:lnTo>
                  <a:lnTo>
                    <a:pt x="6060567" y="665480"/>
                  </a:lnTo>
                  <a:lnTo>
                    <a:pt x="0" y="665480"/>
                  </a:lnTo>
                  <a:close/>
                </a:path>
              </a:pathLst>
            </a:custGeom>
            <a:solidFill>
              <a:srgbClr val="EEF6FF"/>
            </a:solidFill>
            <a:ln w="19050" cap="sq">
              <a:solidFill>
                <a:srgbClr val="E2E8F0"/>
              </a:solidFill>
              <a:prstDash val="solid"/>
              <a:miter/>
            </a:ln>
          </p:spPr>
        </p:sp>
        <p:sp>
          <p:nvSpPr>
            <p:cNvPr name="TextBox 44" id="44"/>
            <p:cNvSpPr txBox="true"/>
            <p:nvPr/>
          </p:nvSpPr>
          <p:spPr>
            <a:xfrm>
              <a:off x="0" y="-19050"/>
              <a:ext cx="6060605" cy="6845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2160"/>
                </a:lnSpc>
              </a:pPr>
              <a:r>
                <a:rPr lang="en-US" b="true" sz="1800">
                  <a:solidFill>
                    <a:srgbClr val="111827"/>
                  </a:solidFill>
                  <a:latin typeface="Arial Bold"/>
                  <a:ea typeface="Arial Bold"/>
                  <a:cs typeface="Arial Bold"/>
                  <a:sym typeface="Arial Bold"/>
                </a:rPr>
                <a:t>Ours + same gallery</a:t>
              </a:r>
            </a:p>
          </p:txBody>
        </p:sp>
      </p:grpSp>
      <p:grpSp>
        <p:nvGrpSpPr>
          <p:cNvPr name="Group 45" id="45"/>
          <p:cNvGrpSpPr/>
          <p:nvPr/>
        </p:nvGrpSpPr>
        <p:grpSpPr>
          <a:xfrm rot="0">
            <a:off x="13694140" y="3834765"/>
            <a:ext cx="1596428" cy="499110"/>
            <a:chOff x="0" y="0"/>
            <a:chExt cx="2128571" cy="665480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2128520" cy="665480"/>
            </a:xfrm>
            <a:custGeom>
              <a:avLst/>
              <a:gdLst/>
              <a:ahLst/>
              <a:cxnLst/>
              <a:rect r="r" b="b" t="t" l="l"/>
              <a:pathLst>
                <a:path h="665480" w="2128520">
                  <a:moveTo>
                    <a:pt x="0" y="0"/>
                  </a:moveTo>
                  <a:lnTo>
                    <a:pt x="2128520" y="0"/>
                  </a:lnTo>
                  <a:lnTo>
                    <a:pt x="2128520" y="665480"/>
                  </a:lnTo>
                  <a:lnTo>
                    <a:pt x="0" y="665480"/>
                  </a:lnTo>
                  <a:close/>
                </a:path>
              </a:pathLst>
            </a:custGeom>
            <a:solidFill>
              <a:srgbClr val="EEF6FF"/>
            </a:solidFill>
            <a:ln w="19050" cap="sq">
              <a:solidFill>
                <a:srgbClr val="E2E8F0"/>
              </a:solidFill>
              <a:prstDash val="solid"/>
              <a:miter/>
            </a:ln>
          </p:spPr>
        </p:sp>
        <p:sp>
          <p:nvSpPr>
            <p:cNvPr name="TextBox 47" id="47"/>
            <p:cNvSpPr txBox="true"/>
            <p:nvPr/>
          </p:nvSpPr>
          <p:spPr>
            <a:xfrm>
              <a:off x="0" y="-19050"/>
              <a:ext cx="2128571" cy="6845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60"/>
                </a:lnSpc>
              </a:pPr>
              <a:r>
                <a:rPr lang="en-US" b="true" sz="1800">
                  <a:solidFill>
                    <a:srgbClr val="111827"/>
                  </a:solidFill>
                  <a:latin typeface="Arial Bold"/>
                  <a:ea typeface="Arial Bold"/>
                  <a:cs typeface="Arial Bold"/>
                  <a:sym typeface="Arial Bold"/>
                </a:rPr>
                <a:t>24.38</a:t>
              </a:r>
            </a:p>
          </p:txBody>
        </p:sp>
      </p:grpSp>
      <p:grpSp>
        <p:nvGrpSpPr>
          <p:cNvPr name="Group 48" id="48"/>
          <p:cNvGrpSpPr/>
          <p:nvPr/>
        </p:nvGrpSpPr>
        <p:grpSpPr>
          <a:xfrm rot="0">
            <a:off x="15271528" y="3834765"/>
            <a:ext cx="1802178" cy="499110"/>
            <a:chOff x="0" y="0"/>
            <a:chExt cx="2402904" cy="665480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2402967" cy="665480"/>
            </a:xfrm>
            <a:custGeom>
              <a:avLst/>
              <a:gdLst/>
              <a:ahLst/>
              <a:cxnLst/>
              <a:rect r="r" b="b" t="t" l="l"/>
              <a:pathLst>
                <a:path h="665480" w="2402967">
                  <a:moveTo>
                    <a:pt x="0" y="0"/>
                  </a:moveTo>
                  <a:lnTo>
                    <a:pt x="2402967" y="0"/>
                  </a:lnTo>
                  <a:lnTo>
                    <a:pt x="2402967" y="665480"/>
                  </a:lnTo>
                  <a:lnTo>
                    <a:pt x="0" y="665480"/>
                  </a:lnTo>
                  <a:close/>
                </a:path>
              </a:pathLst>
            </a:custGeom>
            <a:solidFill>
              <a:srgbClr val="EEF6FF"/>
            </a:solidFill>
            <a:ln w="19050" cap="sq">
              <a:solidFill>
                <a:srgbClr val="E2E8F0"/>
              </a:solidFill>
              <a:prstDash val="solid"/>
              <a:miter/>
            </a:ln>
          </p:spPr>
        </p:sp>
        <p:sp>
          <p:nvSpPr>
            <p:cNvPr name="TextBox 50" id="50"/>
            <p:cNvSpPr txBox="true"/>
            <p:nvPr/>
          </p:nvSpPr>
          <p:spPr>
            <a:xfrm>
              <a:off x="0" y="-19050"/>
              <a:ext cx="2402904" cy="6845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60"/>
                </a:lnSpc>
              </a:pPr>
              <a:r>
                <a:rPr lang="en-US" b="true" sz="1800">
                  <a:solidFill>
                    <a:srgbClr val="111827"/>
                  </a:solidFill>
                  <a:latin typeface="Arial Bold"/>
                  <a:ea typeface="Arial Bold"/>
                  <a:cs typeface="Arial Bold"/>
                  <a:sym typeface="Arial Bold"/>
                </a:rPr>
                <a:t>31.33</a:t>
              </a:r>
            </a:p>
          </p:txBody>
        </p:sp>
      </p:grpSp>
      <p:grpSp>
        <p:nvGrpSpPr>
          <p:cNvPr name="Group 51" id="51"/>
          <p:cNvGrpSpPr/>
          <p:nvPr/>
        </p:nvGrpSpPr>
        <p:grpSpPr>
          <a:xfrm rot="0">
            <a:off x="9167746" y="4314825"/>
            <a:ext cx="4545454" cy="499110"/>
            <a:chOff x="0" y="0"/>
            <a:chExt cx="6060605" cy="665480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6060567" cy="665480"/>
            </a:xfrm>
            <a:custGeom>
              <a:avLst/>
              <a:gdLst/>
              <a:ahLst/>
              <a:cxnLst/>
              <a:rect r="r" b="b" t="t" l="l"/>
              <a:pathLst>
                <a:path h="665480" w="6060567">
                  <a:moveTo>
                    <a:pt x="0" y="0"/>
                  </a:moveTo>
                  <a:lnTo>
                    <a:pt x="6060567" y="0"/>
                  </a:lnTo>
                  <a:lnTo>
                    <a:pt x="6060567" y="665480"/>
                  </a:lnTo>
                  <a:lnTo>
                    <a:pt x="0" y="665480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E2E8F0"/>
              </a:solidFill>
              <a:prstDash val="solid"/>
              <a:miter/>
            </a:ln>
          </p:spPr>
        </p:sp>
        <p:sp>
          <p:nvSpPr>
            <p:cNvPr name="TextBox 53" id="53"/>
            <p:cNvSpPr txBox="true"/>
            <p:nvPr/>
          </p:nvSpPr>
          <p:spPr>
            <a:xfrm>
              <a:off x="0" y="-19050"/>
              <a:ext cx="6060605" cy="6845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Target-trained ResNet-50</a:t>
              </a:r>
            </a:p>
          </p:txBody>
        </p:sp>
      </p:grpSp>
      <p:grpSp>
        <p:nvGrpSpPr>
          <p:cNvPr name="Group 54" id="54"/>
          <p:cNvGrpSpPr/>
          <p:nvPr/>
        </p:nvGrpSpPr>
        <p:grpSpPr>
          <a:xfrm rot="0">
            <a:off x="13694140" y="4314825"/>
            <a:ext cx="1596428" cy="499110"/>
            <a:chOff x="0" y="0"/>
            <a:chExt cx="2128571" cy="665480"/>
          </a:xfrm>
        </p:grpSpPr>
        <p:sp>
          <p:nvSpPr>
            <p:cNvPr name="Freeform 55" id="55"/>
            <p:cNvSpPr/>
            <p:nvPr/>
          </p:nvSpPr>
          <p:spPr>
            <a:xfrm flipH="false" flipV="false" rot="0">
              <a:off x="0" y="0"/>
              <a:ext cx="2128520" cy="665480"/>
            </a:xfrm>
            <a:custGeom>
              <a:avLst/>
              <a:gdLst/>
              <a:ahLst/>
              <a:cxnLst/>
              <a:rect r="r" b="b" t="t" l="l"/>
              <a:pathLst>
                <a:path h="665480" w="2128520">
                  <a:moveTo>
                    <a:pt x="0" y="0"/>
                  </a:moveTo>
                  <a:lnTo>
                    <a:pt x="2128520" y="0"/>
                  </a:lnTo>
                  <a:lnTo>
                    <a:pt x="2128520" y="665480"/>
                  </a:lnTo>
                  <a:lnTo>
                    <a:pt x="0" y="665480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E2E8F0"/>
              </a:solidFill>
              <a:prstDash val="solid"/>
              <a:miter/>
            </a:ln>
          </p:spPr>
        </p:sp>
        <p:sp>
          <p:nvSpPr>
            <p:cNvPr name="TextBox 56" id="56"/>
            <p:cNvSpPr txBox="true"/>
            <p:nvPr/>
          </p:nvSpPr>
          <p:spPr>
            <a:xfrm>
              <a:off x="0" y="-19050"/>
              <a:ext cx="2128571" cy="6845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60"/>
                </a:lnSpc>
              </a:pPr>
              <a:r>
                <a:rPr lang="en-US" sz="18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67.8</a:t>
              </a:r>
            </a:p>
          </p:txBody>
        </p:sp>
      </p:grpSp>
      <p:grpSp>
        <p:nvGrpSpPr>
          <p:cNvPr name="Group 57" id="57"/>
          <p:cNvGrpSpPr/>
          <p:nvPr/>
        </p:nvGrpSpPr>
        <p:grpSpPr>
          <a:xfrm rot="0">
            <a:off x="15271528" y="4314825"/>
            <a:ext cx="1802178" cy="499110"/>
            <a:chOff x="0" y="0"/>
            <a:chExt cx="2402904" cy="665480"/>
          </a:xfrm>
        </p:grpSpPr>
        <p:sp>
          <p:nvSpPr>
            <p:cNvPr name="Freeform 58" id="58"/>
            <p:cNvSpPr/>
            <p:nvPr/>
          </p:nvSpPr>
          <p:spPr>
            <a:xfrm flipH="false" flipV="false" rot="0">
              <a:off x="0" y="0"/>
              <a:ext cx="2402967" cy="665480"/>
            </a:xfrm>
            <a:custGeom>
              <a:avLst/>
              <a:gdLst/>
              <a:ahLst/>
              <a:cxnLst/>
              <a:rect r="r" b="b" t="t" l="l"/>
              <a:pathLst>
                <a:path h="665480" w="2402967">
                  <a:moveTo>
                    <a:pt x="0" y="0"/>
                  </a:moveTo>
                  <a:lnTo>
                    <a:pt x="2402967" y="0"/>
                  </a:lnTo>
                  <a:lnTo>
                    <a:pt x="2402967" y="665480"/>
                  </a:lnTo>
                  <a:lnTo>
                    <a:pt x="0" y="665480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E2E8F0"/>
              </a:solidFill>
              <a:prstDash val="solid"/>
              <a:miter/>
            </a:ln>
          </p:spPr>
        </p:sp>
        <p:sp>
          <p:nvSpPr>
            <p:cNvPr name="TextBox 59" id="59"/>
            <p:cNvSpPr txBox="true"/>
            <p:nvPr/>
          </p:nvSpPr>
          <p:spPr>
            <a:xfrm>
              <a:off x="0" y="-19050"/>
              <a:ext cx="2402904" cy="6845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60"/>
                </a:lnSpc>
              </a:pPr>
              <a:r>
                <a:rPr lang="en-US" sz="18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58.3</a:t>
              </a:r>
            </a:p>
          </p:txBody>
        </p:sp>
      </p:grpSp>
      <p:grpSp>
        <p:nvGrpSpPr>
          <p:cNvPr name="Group 60" id="60"/>
          <p:cNvGrpSpPr/>
          <p:nvPr/>
        </p:nvGrpSpPr>
        <p:grpSpPr>
          <a:xfrm rot="0">
            <a:off x="754399" y="9806940"/>
            <a:ext cx="11796074" cy="246888"/>
            <a:chOff x="0" y="0"/>
            <a:chExt cx="15728099" cy="329184"/>
          </a:xfrm>
        </p:grpSpPr>
        <p:sp>
          <p:nvSpPr>
            <p:cNvPr name="Freeform 61" id="61"/>
            <p:cNvSpPr/>
            <p:nvPr/>
          </p:nvSpPr>
          <p:spPr>
            <a:xfrm flipH="false" flipV="false" rot="0">
              <a:off x="0" y="0"/>
              <a:ext cx="15728099" cy="329184"/>
            </a:xfrm>
            <a:custGeom>
              <a:avLst/>
              <a:gdLst/>
              <a:ahLst/>
              <a:cxnLst/>
              <a:rect r="r" b="b" t="t" l="l"/>
              <a:pathLst>
                <a:path h="329184" w="15728099">
                  <a:moveTo>
                    <a:pt x="0" y="0"/>
                  </a:moveTo>
                  <a:lnTo>
                    <a:pt x="15728099" y="0"/>
                  </a:lnTo>
                  <a:lnTo>
                    <a:pt x="15728099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880976" r="0" b="-880976"/>
              </a:stretch>
            </a:blipFill>
          </p:spPr>
        </p:sp>
        <p:sp>
          <p:nvSpPr>
            <p:cNvPr name="TextBox 62" id="62"/>
            <p:cNvSpPr txBox="true"/>
            <p:nvPr/>
          </p:nvSpPr>
          <p:spPr>
            <a:xfrm>
              <a:off x="0" y="-19050"/>
              <a:ext cx="15728099" cy="34823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439"/>
                </a:lnSpc>
              </a:pPr>
              <a:r>
                <a:rPr lang="en-US" sz="1200">
                  <a:solidFill>
                    <a:srgbClr val="94A3B8"/>
                  </a:solidFill>
                  <a:latin typeface="Arial"/>
                  <a:ea typeface="Arial"/>
                  <a:cs typeface="Arial"/>
                  <a:sym typeface="Arial"/>
                </a:rPr>
                <a:t>Taxonomy-guided language supervision for hierarchical skin disease classification</a:t>
              </a:r>
            </a:p>
          </p:txBody>
        </p:sp>
      </p:grpSp>
      <p:grpSp>
        <p:nvGrpSpPr>
          <p:cNvPr name="Group 63" id="63"/>
          <p:cNvGrpSpPr/>
          <p:nvPr/>
        </p:nvGrpSpPr>
        <p:grpSpPr>
          <a:xfrm rot="0">
            <a:off x="17214037" y="9765792"/>
            <a:ext cx="411490" cy="274320"/>
            <a:chOff x="0" y="0"/>
            <a:chExt cx="548653" cy="365760"/>
          </a:xfrm>
        </p:grpSpPr>
        <p:sp>
          <p:nvSpPr>
            <p:cNvPr name="Freeform 64" id="64"/>
            <p:cNvSpPr/>
            <p:nvPr/>
          </p:nvSpPr>
          <p:spPr>
            <a:xfrm flipH="false" flipV="false" rot="0">
              <a:off x="0" y="0"/>
              <a:ext cx="548653" cy="365760"/>
            </a:xfrm>
            <a:custGeom>
              <a:avLst/>
              <a:gdLst/>
              <a:ahLst/>
              <a:cxnLst/>
              <a:rect r="r" b="b" t="t" l="l"/>
              <a:pathLst>
                <a:path h="365760" w="548653">
                  <a:moveTo>
                    <a:pt x="0" y="0"/>
                  </a:moveTo>
                  <a:lnTo>
                    <a:pt x="548653" y="0"/>
                  </a:lnTo>
                  <a:lnTo>
                    <a:pt x="548653" y="365760"/>
                  </a:lnTo>
                  <a:lnTo>
                    <a:pt x="0" y="36576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35533" t="0" r="-35533" b="0"/>
              </a:stretch>
            </a:blipFill>
          </p:spPr>
        </p:sp>
        <p:sp>
          <p:nvSpPr>
            <p:cNvPr name="TextBox 65" id="65"/>
            <p:cNvSpPr txBox="true"/>
            <p:nvPr/>
          </p:nvSpPr>
          <p:spPr>
            <a:xfrm>
              <a:off x="0" y="-19050"/>
              <a:ext cx="548653" cy="3848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94A3B8"/>
                  </a:solidFill>
                  <a:latin typeface="Arial"/>
                  <a:ea typeface="Arial"/>
                  <a:cs typeface="Arial"/>
                  <a:sym typeface="Arial"/>
                </a:rPr>
                <a:t>9</a:t>
              </a:r>
            </a:p>
          </p:txBody>
        </p:sp>
      </p:grpSp>
      <p:grpSp>
        <p:nvGrpSpPr>
          <p:cNvPr name="Group 66" id="66"/>
          <p:cNvGrpSpPr/>
          <p:nvPr/>
        </p:nvGrpSpPr>
        <p:grpSpPr>
          <a:xfrm rot="0">
            <a:off x="459672" y="1362713"/>
            <a:ext cx="8238668" cy="8403079"/>
            <a:chOff x="0" y="0"/>
            <a:chExt cx="2169855" cy="2213157"/>
          </a:xfrm>
        </p:grpSpPr>
        <p:sp>
          <p:nvSpPr>
            <p:cNvPr name="Freeform 67" id="67"/>
            <p:cNvSpPr/>
            <p:nvPr/>
          </p:nvSpPr>
          <p:spPr>
            <a:xfrm flipH="false" flipV="false" rot="0">
              <a:off x="0" y="0"/>
              <a:ext cx="2169855" cy="2213157"/>
            </a:xfrm>
            <a:custGeom>
              <a:avLst/>
              <a:gdLst/>
              <a:ahLst/>
              <a:cxnLst/>
              <a:rect r="r" b="b" t="t" l="l"/>
              <a:pathLst>
                <a:path h="2213157" w="2169855">
                  <a:moveTo>
                    <a:pt x="25372" y="0"/>
                  </a:moveTo>
                  <a:lnTo>
                    <a:pt x="2144483" y="0"/>
                  </a:lnTo>
                  <a:cubicBezTo>
                    <a:pt x="2158496" y="0"/>
                    <a:pt x="2169855" y="11359"/>
                    <a:pt x="2169855" y="25372"/>
                  </a:cubicBezTo>
                  <a:lnTo>
                    <a:pt x="2169855" y="2187784"/>
                  </a:lnTo>
                  <a:cubicBezTo>
                    <a:pt x="2169855" y="2194514"/>
                    <a:pt x="2167182" y="2200967"/>
                    <a:pt x="2162424" y="2205725"/>
                  </a:cubicBezTo>
                  <a:cubicBezTo>
                    <a:pt x="2157665" y="2210483"/>
                    <a:pt x="2151212" y="2213157"/>
                    <a:pt x="2144483" y="2213157"/>
                  </a:cubicBezTo>
                  <a:lnTo>
                    <a:pt x="25372" y="2213157"/>
                  </a:lnTo>
                  <a:cubicBezTo>
                    <a:pt x="11359" y="2213157"/>
                    <a:pt x="0" y="2201797"/>
                    <a:pt x="0" y="2187784"/>
                  </a:cubicBezTo>
                  <a:lnTo>
                    <a:pt x="0" y="25372"/>
                  </a:lnTo>
                  <a:cubicBezTo>
                    <a:pt x="0" y="11359"/>
                    <a:pt x="11359" y="0"/>
                    <a:pt x="25372" y="0"/>
                  </a:cubicBezTo>
                  <a:close/>
                </a:path>
              </a:pathLst>
            </a:custGeom>
            <a:solidFill>
              <a:srgbClr val="F9F3F6"/>
            </a:solidFill>
          </p:spPr>
        </p:sp>
        <p:sp>
          <p:nvSpPr>
            <p:cNvPr name="TextBox 68" id="68"/>
            <p:cNvSpPr txBox="true"/>
            <p:nvPr/>
          </p:nvSpPr>
          <p:spPr>
            <a:xfrm>
              <a:off x="0" y="-19050"/>
              <a:ext cx="2169855" cy="22322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Freeform 69" id="69"/>
          <p:cNvSpPr/>
          <p:nvPr/>
        </p:nvSpPr>
        <p:spPr>
          <a:xfrm flipH="false" flipV="false" rot="0">
            <a:off x="204906" y="574669"/>
            <a:ext cx="8734230" cy="6550673"/>
          </a:xfrm>
          <a:custGeom>
            <a:avLst/>
            <a:gdLst/>
            <a:ahLst/>
            <a:cxnLst/>
            <a:rect r="r" b="b" t="t" l="l"/>
            <a:pathLst>
              <a:path h="6550673" w="8734230">
                <a:moveTo>
                  <a:pt x="0" y="0"/>
                </a:moveTo>
                <a:lnTo>
                  <a:pt x="8734230" y="0"/>
                </a:lnTo>
                <a:lnTo>
                  <a:pt x="8734230" y="6550672"/>
                </a:lnTo>
                <a:lnTo>
                  <a:pt x="0" y="65506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70" id="70"/>
          <p:cNvGrpSpPr/>
          <p:nvPr/>
        </p:nvGrpSpPr>
        <p:grpSpPr>
          <a:xfrm rot="0">
            <a:off x="1166727" y="6803050"/>
            <a:ext cx="6738095" cy="2208190"/>
            <a:chOff x="0" y="0"/>
            <a:chExt cx="1774642" cy="581581"/>
          </a:xfrm>
        </p:grpSpPr>
        <p:sp>
          <p:nvSpPr>
            <p:cNvPr name="Freeform 71" id="71"/>
            <p:cNvSpPr/>
            <p:nvPr/>
          </p:nvSpPr>
          <p:spPr>
            <a:xfrm flipH="false" flipV="false" rot="0">
              <a:off x="0" y="0"/>
              <a:ext cx="1774642" cy="581581"/>
            </a:xfrm>
            <a:custGeom>
              <a:avLst/>
              <a:gdLst/>
              <a:ahLst/>
              <a:cxnLst/>
              <a:rect r="r" b="b" t="t" l="l"/>
              <a:pathLst>
                <a:path h="581581" w="1774642">
                  <a:moveTo>
                    <a:pt x="26426" y="0"/>
                  </a:moveTo>
                  <a:lnTo>
                    <a:pt x="1748216" y="0"/>
                  </a:lnTo>
                  <a:cubicBezTo>
                    <a:pt x="1755225" y="0"/>
                    <a:pt x="1761946" y="2784"/>
                    <a:pt x="1766902" y="7740"/>
                  </a:cubicBezTo>
                  <a:cubicBezTo>
                    <a:pt x="1771858" y="12696"/>
                    <a:pt x="1774642" y="19418"/>
                    <a:pt x="1774642" y="26426"/>
                  </a:cubicBezTo>
                  <a:lnTo>
                    <a:pt x="1774642" y="555154"/>
                  </a:lnTo>
                  <a:cubicBezTo>
                    <a:pt x="1774642" y="562163"/>
                    <a:pt x="1771858" y="568885"/>
                    <a:pt x="1766902" y="573841"/>
                  </a:cubicBezTo>
                  <a:cubicBezTo>
                    <a:pt x="1761946" y="578797"/>
                    <a:pt x="1755225" y="581581"/>
                    <a:pt x="1748216" y="581581"/>
                  </a:cubicBezTo>
                  <a:lnTo>
                    <a:pt x="26426" y="581581"/>
                  </a:lnTo>
                  <a:cubicBezTo>
                    <a:pt x="19418" y="581581"/>
                    <a:pt x="12696" y="578797"/>
                    <a:pt x="7740" y="573841"/>
                  </a:cubicBezTo>
                  <a:cubicBezTo>
                    <a:pt x="2784" y="568885"/>
                    <a:pt x="0" y="562163"/>
                    <a:pt x="0" y="555154"/>
                  </a:cubicBezTo>
                  <a:lnTo>
                    <a:pt x="0" y="26426"/>
                  </a:lnTo>
                  <a:cubicBezTo>
                    <a:pt x="0" y="19418"/>
                    <a:pt x="2784" y="12696"/>
                    <a:pt x="7740" y="7740"/>
                  </a:cubicBezTo>
                  <a:cubicBezTo>
                    <a:pt x="12696" y="2784"/>
                    <a:pt x="19418" y="0"/>
                    <a:pt x="26426" y="0"/>
                  </a:cubicBezTo>
                  <a:close/>
                </a:path>
              </a:pathLst>
            </a:custGeom>
            <a:solidFill>
              <a:srgbClr val="DBEAFE"/>
            </a:solidFill>
          </p:spPr>
        </p:sp>
        <p:sp>
          <p:nvSpPr>
            <p:cNvPr name="TextBox 72" id="72"/>
            <p:cNvSpPr txBox="true"/>
            <p:nvPr/>
          </p:nvSpPr>
          <p:spPr>
            <a:xfrm>
              <a:off x="0" y="-19050"/>
              <a:ext cx="1774642" cy="6006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Freeform 73" id="73"/>
          <p:cNvSpPr/>
          <p:nvPr/>
        </p:nvSpPr>
        <p:spPr>
          <a:xfrm flipH="false" flipV="false" rot="0">
            <a:off x="1166727" y="7263765"/>
            <a:ext cx="1199993" cy="1199993"/>
          </a:xfrm>
          <a:custGeom>
            <a:avLst/>
            <a:gdLst/>
            <a:ahLst/>
            <a:cxnLst/>
            <a:rect r="r" b="b" t="t" l="l"/>
            <a:pathLst>
              <a:path h="1199993" w="1199993">
                <a:moveTo>
                  <a:pt x="0" y="0"/>
                </a:moveTo>
                <a:lnTo>
                  <a:pt x="1199993" y="0"/>
                </a:lnTo>
                <a:lnTo>
                  <a:pt x="1199993" y="1199993"/>
                </a:lnTo>
                <a:lnTo>
                  <a:pt x="0" y="119999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74" id="74"/>
          <p:cNvGrpSpPr/>
          <p:nvPr/>
        </p:nvGrpSpPr>
        <p:grpSpPr>
          <a:xfrm rot="0">
            <a:off x="9164564" y="4917152"/>
            <a:ext cx="7909141" cy="1433919"/>
            <a:chOff x="0" y="0"/>
            <a:chExt cx="2083066" cy="377658"/>
          </a:xfrm>
        </p:grpSpPr>
        <p:sp>
          <p:nvSpPr>
            <p:cNvPr name="Freeform 75" id="75"/>
            <p:cNvSpPr/>
            <p:nvPr/>
          </p:nvSpPr>
          <p:spPr>
            <a:xfrm flipH="false" flipV="false" rot="0">
              <a:off x="0" y="0"/>
              <a:ext cx="2083066" cy="377658"/>
            </a:xfrm>
            <a:custGeom>
              <a:avLst/>
              <a:gdLst/>
              <a:ahLst/>
              <a:cxnLst/>
              <a:rect r="r" b="b" t="t" l="l"/>
              <a:pathLst>
                <a:path h="377658" w="2083066">
                  <a:moveTo>
                    <a:pt x="22514" y="0"/>
                  </a:moveTo>
                  <a:lnTo>
                    <a:pt x="2060552" y="0"/>
                  </a:lnTo>
                  <a:cubicBezTo>
                    <a:pt x="2066523" y="0"/>
                    <a:pt x="2072250" y="2372"/>
                    <a:pt x="2076472" y="6594"/>
                  </a:cubicBezTo>
                  <a:cubicBezTo>
                    <a:pt x="2080694" y="10816"/>
                    <a:pt x="2083066" y="16543"/>
                    <a:pt x="2083066" y="22514"/>
                  </a:cubicBezTo>
                  <a:lnTo>
                    <a:pt x="2083066" y="355144"/>
                  </a:lnTo>
                  <a:cubicBezTo>
                    <a:pt x="2083066" y="367578"/>
                    <a:pt x="2072986" y="377658"/>
                    <a:pt x="2060552" y="377658"/>
                  </a:cubicBezTo>
                  <a:lnTo>
                    <a:pt x="22514" y="377658"/>
                  </a:lnTo>
                  <a:cubicBezTo>
                    <a:pt x="16543" y="377658"/>
                    <a:pt x="10816" y="375286"/>
                    <a:pt x="6594" y="371063"/>
                  </a:cubicBezTo>
                  <a:cubicBezTo>
                    <a:pt x="2372" y="366841"/>
                    <a:pt x="0" y="361115"/>
                    <a:pt x="0" y="355144"/>
                  </a:cubicBezTo>
                  <a:lnTo>
                    <a:pt x="0" y="22514"/>
                  </a:lnTo>
                  <a:cubicBezTo>
                    <a:pt x="0" y="16543"/>
                    <a:pt x="2372" y="10816"/>
                    <a:pt x="6594" y="6594"/>
                  </a:cubicBezTo>
                  <a:cubicBezTo>
                    <a:pt x="10816" y="2372"/>
                    <a:pt x="16543" y="0"/>
                    <a:pt x="22514" y="0"/>
                  </a:cubicBezTo>
                  <a:close/>
                </a:path>
              </a:pathLst>
            </a:custGeom>
            <a:solidFill>
              <a:srgbClr val="E2F6E3"/>
            </a:solidFill>
            <a:ln w="19050" cap="rnd">
              <a:solidFill>
                <a:srgbClr val="1D5A20"/>
              </a:solidFill>
              <a:prstDash val="solid"/>
              <a:round/>
            </a:ln>
          </p:spPr>
        </p:sp>
        <p:sp>
          <p:nvSpPr>
            <p:cNvPr name="TextBox 76" id="76"/>
            <p:cNvSpPr txBox="true"/>
            <p:nvPr/>
          </p:nvSpPr>
          <p:spPr>
            <a:xfrm>
              <a:off x="0" y="-19050"/>
              <a:ext cx="2083066" cy="3967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Freeform 77" id="77"/>
          <p:cNvSpPr/>
          <p:nvPr/>
        </p:nvSpPr>
        <p:spPr>
          <a:xfrm flipH="false" flipV="false" rot="0">
            <a:off x="9235373" y="4863407"/>
            <a:ext cx="1272893" cy="1272893"/>
          </a:xfrm>
          <a:custGeom>
            <a:avLst/>
            <a:gdLst/>
            <a:ahLst/>
            <a:cxnLst/>
            <a:rect r="r" b="b" t="t" l="l"/>
            <a:pathLst>
              <a:path h="1272893" w="1272893">
                <a:moveTo>
                  <a:pt x="0" y="0"/>
                </a:moveTo>
                <a:lnTo>
                  <a:pt x="1272893" y="0"/>
                </a:lnTo>
                <a:lnTo>
                  <a:pt x="1272893" y="1272893"/>
                </a:lnTo>
                <a:lnTo>
                  <a:pt x="0" y="127289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78" id="78"/>
          <p:cNvSpPr txBox="true"/>
          <p:nvPr/>
        </p:nvSpPr>
        <p:spPr>
          <a:xfrm rot="0">
            <a:off x="2504587" y="6854190"/>
            <a:ext cx="7298550" cy="409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19"/>
              </a:lnSpc>
              <a:spcBef>
                <a:spcPct val="0"/>
              </a:spcBef>
            </a:pPr>
            <a:r>
              <a:rPr lang="en-US" b="true" sz="2599">
                <a:solidFill>
                  <a:srgbClr val="291973"/>
                </a:solidFill>
                <a:latin typeface="Arimo Bold"/>
                <a:ea typeface="Arimo Bold"/>
                <a:cs typeface="Arimo Bold"/>
                <a:sym typeface="Arimo Bold"/>
              </a:rPr>
              <a:t>Linear probe control</a:t>
            </a:r>
          </a:p>
        </p:txBody>
      </p:sp>
      <p:grpSp>
        <p:nvGrpSpPr>
          <p:cNvPr name="Group 79" id="79"/>
          <p:cNvGrpSpPr/>
          <p:nvPr/>
        </p:nvGrpSpPr>
        <p:grpSpPr>
          <a:xfrm rot="0">
            <a:off x="9167746" y="6593478"/>
            <a:ext cx="7909141" cy="2042125"/>
            <a:chOff x="0" y="0"/>
            <a:chExt cx="2083066" cy="537844"/>
          </a:xfrm>
        </p:grpSpPr>
        <p:sp>
          <p:nvSpPr>
            <p:cNvPr name="Freeform 80" id="80"/>
            <p:cNvSpPr/>
            <p:nvPr/>
          </p:nvSpPr>
          <p:spPr>
            <a:xfrm flipH="false" flipV="false" rot="0">
              <a:off x="0" y="0"/>
              <a:ext cx="2083066" cy="537844"/>
            </a:xfrm>
            <a:custGeom>
              <a:avLst/>
              <a:gdLst/>
              <a:ahLst/>
              <a:cxnLst/>
              <a:rect r="r" b="b" t="t" l="l"/>
              <a:pathLst>
                <a:path h="537844" w="2083066">
                  <a:moveTo>
                    <a:pt x="22514" y="0"/>
                  </a:moveTo>
                  <a:lnTo>
                    <a:pt x="2060552" y="0"/>
                  </a:lnTo>
                  <a:cubicBezTo>
                    <a:pt x="2066523" y="0"/>
                    <a:pt x="2072250" y="2372"/>
                    <a:pt x="2076472" y="6594"/>
                  </a:cubicBezTo>
                  <a:cubicBezTo>
                    <a:pt x="2080694" y="10816"/>
                    <a:pt x="2083066" y="16543"/>
                    <a:pt x="2083066" y="22514"/>
                  </a:cubicBezTo>
                  <a:lnTo>
                    <a:pt x="2083066" y="515330"/>
                  </a:lnTo>
                  <a:cubicBezTo>
                    <a:pt x="2083066" y="527764"/>
                    <a:pt x="2072986" y="537844"/>
                    <a:pt x="2060552" y="537844"/>
                  </a:cubicBezTo>
                  <a:lnTo>
                    <a:pt x="22514" y="537844"/>
                  </a:lnTo>
                  <a:cubicBezTo>
                    <a:pt x="16543" y="537844"/>
                    <a:pt x="10816" y="535472"/>
                    <a:pt x="6594" y="531250"/>
                  </a:cubicBezTo>
                  <a:cubicBezTo>
                    <a:pt x="2372" y="527027"/>
                    <a:pt x="0" y="521301"/>
                    <a:pt x="0" y="515330"/>
                  </a:cubicBezTo>
                  <a:lnTo>
                    <a:pt x="0" y="22514"/>
                  </a:lnTo>
                  <a:cubicBezTo>
                    <a:pt x="0" y="16543"/>
                    <a:pt x="2372" y="10816"/>
                    <a:pt x="6594" y="6594"/>
                  </a:cubicBezTo>
                  <a:cubicBezTo>
                    <a:pt x="10816" y="2372"/>
                    <a:pt x="16543" y="0"/>
                    <a:pt x="22514" y="0"/>
                  </a:cubicBezTo>
                  <a:close/>
                </a:path>
              </a:pathLst>
            </a:custGeom>
            <a:solidFill>
              <a:srgbClr val="F1EDFF"/>
            </a:solidFill>
            <a:ln w="19050" cap="rnd">
              <a:solidFill>
                <a:srgbClr val="654ECA"/>
              </a:solidFill>
              <a:prstDash val="solid"/>
              <a:round/>
            </a:ln>
          </p:spPr>
        </p:sp>
        <p:sp>
          <p:nvSpPr>
            <p:cNvPr name="TextBox 81" id="81"/>
            <p:cNvSpPr txBox="true"/>
            <p:nvPr/>
          </p:nvSpPr>
          <p:spPr>
            <a:xfrm>
              <a:off x="0" y="-19050"/>
              <a:ext cx="2083066" cy="5568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Freeform 82" id="82"/>
          <p:cNvSpPr/>
          <p:nvPr/>
        </p:nvSpPr>
        <p:spPr>
          <a:xfrm flipH="false" flipV="false" rot="0">
            <a:off x="9321040" y="7063761"/>
            <a:ext cx="1101559" cy="1101559"/>
          </a:xfrm>
          <a:custGeom>
            <a:avLst/>
            <a:gdLst/>
            <a:ahLst/>
            <a:cxnLst/>
            <a:rect r="r" b="b" t="t" l="l"/>
            <a:pathLst>
              <a:path h="1101559" w="1101559">
                <a:moveTo>
                  <a:pt x="0" y="0"/>
                </a:moveTo>
                <a:lnTo>
                  <a:pt x="1101559" y="0"/>
                </a:lnTo>
                <a:lnTo>
                  <a:pt x="1101559" y="1101559"/>
                </a:lnTo>
                <a:lnTo>
                  <a:pt x="0" y="110155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grpSp>
        <p:nvGrpSpPr>
          <p:cNvPr name="Group 83" id="83"/>
          <p:cNvGrpSpPr/>
          <p:nvPr/>
        </p:nvGrpSpPr>
        <p:grpSpPr>
          <a:xfrm rot="0">
            <a:off x="9164564" y="8873728"/>
            <a:ext cx="7909141" cy="1123712"/>
            <a:chOff x="0" y="0"/>
            <a:chExt cx="2083066" cy="295957"/>
          </a:xfrm>
        </p:grpSpPr>
        <p:sp>
          <p:nvSpPr>
            <p:cNvPr name="Freeform 84" id="84"/>
            <p:cNvSpPr/>
            <p:nvPr/>
          </p:nvSpPr>
          <p:spPr>
            <a:xfrm flipH="false" flipV="false" rot="0">
              <a:off x="0" y="0"/>
              <a:ext cx="2083066" cy="295957"/>
            </a:xfrm>
            <a:custGeom>
              <a:avLst/>
              <a:gdLst/>
              <a:ahLst/>
              <a:cxnLst/>
              <a:rect r="r" b="b" t="t" l="l"/>
              <a:pathLst>
                <a:path h="295957" w="2083066">
                  <a:moveTo>
                    <a:pt x="22514" y="0"/>
                  </a:moveTo>
                  <a:lnTo>
                    <a:pt x="2060552" y="0"/>
                  </a:lnTo>
                  <a:cubicBezTo>
                    <a:pt x="2066523" y="0"/>
                    <a:pt x="2072250" y="2372"/>
                    <a:pt x="2076472" y="6594"/>
                  </a:cubicBezTo>
                  <a:cubicBezTo>
                    <a:pt x="2080694" y="10816"/>
                    <a:pt x="2083066" y="16543"/>
                    <a:pt x="2083066" y="22514"/>
                  </a:cubicBezTo>
                  <a:lnTo>
                    <a:pt x="2083066" y="273443"/>
                  </a:lnTo>
                  <a:cubicBezTo>
                    <a:pt x="2083066" y="279414"/>
                    <a:pt x="2080694" y="285141"/>
                    <a:pt x="2076472" y="289363"/>
                  </a:cubicBezTo>
                  <a:cubicBezTo>
                    <a:pt x="2072250" y="293585"/>
                    <a:pt x="2066523" y="295957"/>
                    <a:pt x="2060552" y="295957"/>
                  </a:cubicBezTo>
                  <a:lnTo>
                    <a:pt x="22514" y="295957"/>
                  </a:lnTo>
                  <a:cubicBezTo>
                    <a:pt x="16543" y="295957"/>
                    <a:pt x="10816" y="293585"/>
                    <a:pt x="6594" y="289363"/>
                  </a:cubicBezTo>
                  <a:cubicBezTo>
                    <a:pt x="2372" y="285141"/>
                    <a:pt x="0" y="279414"/>
                    <a:pt x="0" y="273443"/>
                  </a:cubicBezTo>
                  <a:lnTo>
                    <a:pt x="0" y="22514"/>
                  </a:lnTo>
                  <a:cubicBezTo>
                    <a:pt x="0" y="16543"/>
                    <a:pt x="2372" y="10816"/>
                    <a:pt x="6594" y="6594"/>
                  </a:cubicBezTo>
                  <a:cubicBezTo>
                    <a:pt x="10816" y="2372"/>
                    <a:pt x="16543" y="0"/>
                    <a:pt x="22514" y="0"/>
                  </a:cubicBezTo>
                  <a:close/>
                </a:path>
              </a:pathLst>
            </a:custGeom>
            <a:solidFill>
              <a:srgbClr val="E2F6E3"/>
            </a:solidFill>
            <a:ln w="19050" cap="rnd">
              <a:solidFill>
                <a:srgbClr val="1D5A20"/>
              </a:solidFill>
              <a:prstDash val="solid"/>
              <a:round/>
            </a:ln>
          </p:spPr>
        </p:sp>
        <p:sp>
          <p:nvSpPr>
            <p:cNvPr name="TextBox 85" id="85"/>
            <p:cNvSpPr txBox="true"/>
            <p:nvPr/>
          </p:nvSpPr>
          <p:spPr>
            <a:xfrm>
              <a:off x="0" y="-19050"/>
              <a:ext cx="2083066" cy="315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Freeform 86" id="86"/>
          <p:cNvSpPr/>
          <p:nvPr/>
        </p:nvSpPr>
        <p:spPr>
          <a:xfrm flipH="false" flipV="false" rot="0">
            <a:off x="9235373" y="8852899"/>
            <a:ext cx="1144541" cy="1144541"/>
          </a:xfrm>
          <a:custGeom>
            <a:avLst/>
            <a:gdLst/>
            <a:ahLst/>
            <a:cxnLst/>
            <a:rect r="r" b="b" t="t" l="l"/>
            <a:pathLst>
              <a:path h="1144541" w="1144541">
                <a:moveTo>
                  <a:pt x="0" y="0"/>
                </a:moveTo>
                <a:lnTo>
                  <a:pt x="1144541" y="0"/>
                </a:lnTo>
                <a:lnTo>
                  <a:pt x="1144541" y="1144541"/>
                </a:lnTo>
                <a:lnTo>
                  <a:pt x="0" y="114454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87" id="87"/>
          <p:cNvSpPr txBox="true"/>
          <p:nvPr/>
        </p:nvSpPr>
        <p:spPr>
          <a:xfrm rot="0">
            <a:off x="2504587" y="7624378"/>
            <a:ext cx="6069166" cy="1352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291973"/>
                </a:solidFill>
                <a:latin typeface="Arimo"/>
                <a:ea typeface="Arimo"/>
                <a:cs typeface="Arimo"/>
                <a:sym typeface="Arimo"/>
              </a:rPr>
              <a:t>20.21 SC F1</a:t>
            </a:r>
          </a:p>
          <a:p>
            <a:pPr algn="l">
              <a:lnSpc>
                <a:spcPts val="2639"/>
              </a:lnSpc>
              <a:spcBef>
                <a:spcPct val="0"/>
              </a:spcBef>
            </a:pPr>
            <a:r>
              <a:rPr lang="en-US" sz="2199">
                <a:solidFill>
                  <a:srgbClr val="291973"/>
                </a:solidFill>
                <a:latin typeface="Arimo"/>
                <a:ea typeface="Arimo"/>
                <a:cs typeface="Arimo"/>
                <a:sym typeface="Arimo"/>
              </a:rPr>
              <a:t>Gene</a:t>
            </a:r>
            <a:r>
              <a:rPr lang="en-US" sz="2199">
                <a:solidFill>
                  <a:srgbClr val="291973"/>
                </a:solidFill>
                <a:latin typeface="Arimo"/>
                <a:ea typeface="Arimo"/>
                <a:cs typeface="Arimo"/>
                <a:sym typeface="Arimo"/>
              </a:rPr>
              <a:t>ric CLIP features + classifier are not enough.</a:t>
            </a:r>
          </a:p>
          <a:p>
            <a:pPr algn="l">
              <a:lnSpc>
                <a:spcPts val="2639"/>
              </a:lnSpc>
              <a:spcBef>
                <a:spcPct val="0"/>
              </a:spcBef>
            </a:pPr>
          </a:p>
        </p:txBody>
      </p:sp>
      <p:sp>
        <p:nvSpPr>
          <p:cNvPr name="TextBox 88" id="88"/>
          <p:cNvSpPr txBox="true"/>
          <p:nvPr/>
        </p:nvSpPr>
        <p:spPr>
          <a:xfrm rot="0">
            <a:off x="10508266" y="5059975"/>
            <a:ext cx="7298550" cy="409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19"/>
              </a:lnSpc>
              <a:spcBef>
                <a:spcPct val="0"/>
              </a:spcBef>
            </a:pPr>
            <a:r>
              <a:rPr lang="en-US" b="true" sz="2599">
                <a:solidFill>
                  <a:srgbClr val="165119"/>
                </a:solidFill>
                <a:latin typeface="Arimo Bold"/>
                <a:ea typeface="Arimo Bold"/>
                <a:cs typeface="Arimo Bold"/>
                <a:sym typeface="Arimo Bold"/>
              </a:rPr>
              <a:t>Matched-gallery control </a:t>
            </a:r>
          </a:p>
        </p:txBody>
      </p:sp>
      <p:sp>
        <p:nvSpPr>
          <p:cNvPr name="TextBox 89" id="89"/>
          <p:cNvSpPr txBox="true"/>
          <p:nvPr/>
        </p:nvSpPr>
        <p:spPr>
          <a:xfrm rot="0">
            <a:off x="10508266" y="5553713"/>
            <a:ext cx="6069166" cy="685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With the same target captions and prototypes, the learned representations still wins</a:t>
            </a:r>
          </a:p>
        </p:txBody>
      </p:sp>
      <p:sp>
        <p:nvSpPr>
          <p:cNvPr name="TextBox 90" id="90"/>
          <p:cNvSpPr txBox="true"/>
          <p:nvPr/>
        </p:nvSpPr>
        <p:spPr>
          <a:xfrm rot="0">
            <a:off x="10508266" y="6715766"/>
            <a:ext cx="7298550" cy="409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19"/>
              </a:lnSpc>
              <a:spcBef>
                <a:spcPct val="0"/>
              </a:spcBef>
            </a:pPr>
            <a:r>
              <a:rPr lang="en-US" b="true" sz="2599">
                <a:solidFill>
                  <a:srgbClr val="32479C"/>
                </a:solidFill>
                <a:latin typeface="Arimo Bold"/>
                <a:ea typeface="Arimo Bold"/>
                <a:cs typeface="Arimo Bold"/>
                <a:sym typeface="Arimo Bold"/>
              </a:rPr>
              <a:t>Source-domain context </a:t>
            </a:r>
          </a:p>
        </p:txBody>
      </p:sp>
      <p:sp>
        <p:nvSpPr>
          <p:cNvPr name="TextBox 91" id="91"/>
          <p:cNvSpPr txBox="true"/>
          <p:nvPr/>
        </p:nvSpPr>
        <p:spPr>
          <a:xfrm rot="0">
            <a:off x="10511447" y="7115816"/>
            <a:ext cx="6565440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Our method achieves the strongest MC accuracy and AUC. Hierarchical CBM retains strong MC F1 and similar SC F1, but relies on explicit concept bottlenecks and fixed necks.</a:t>
            </a:r>
          </a:p>
        </p:txBody>
      </p:sp>
      <p:sp>
        <p:nvSpPr>
          <p:cNvPr name="TextBox 92" id="92"/>
          <p:cNvSpPr txBox="true"/>
          <p:nvPr/>
        </p:nvSpPr>
        <p:spPr>
          <a:xfrm rot="0">
            <a:off x="10508266" y="9197578"/>
            <a:ext cx="729855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b="true" sz="2799">
                <a:solidFill>
                  <a:srgbClr val="165119"/>
                </a:solidFill>
                <a:latin typeface="Arimo Bold"/>
                <a:ea typeface="Arimo Bold"/>
                <a:cs typeface="Arimo Bold"/>
                <a:sym typeface="Arimo Bold"/>
              </a:rPr>
              <a:t>Same gallery, Better representation. 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376914" y="40529"/>
            <a:ext cx="858974" cy="962339"/>
            <a:chOff x="0" y="0"/>
            <a:chExt cx="1145299" cy="128311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45286" cy="1283081"/>
            </a:xfrm>
            <a:custGeom>
              <a:avLst/>
              <a:gdLst/>
              <a:ahLst/>
              <a:cxnLst/>
              <a:rect r="r" b="b" t="t" l="l"/>
              <a:pathLst>
                <a:path h="1283081" w="1145286">
                  <a:moveTo>
                    <a:pt x="0" y="0"/>
                  </a:moveTo>
                  <a:lnTo>
                    <a:pt x="1145286" y="0"/>
                  </a:lnTo>
                  <a:lnTo>
                    <a:pt x="1145286" y="1283081"/>
                  </a:lnTo>
                  <a:lnTo>
                    <a:pt x="0" y="12830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" b="-4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7325632" y="66932"/>
            <a:ext cx="962368" cy="962368"/>
            <a:chOff x="0" y="0"/>
            <a:chExt cx="1283157" cy="128315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83208" cy="1283208"/>
            </a:xfrm>
            <a:custGeom>
              <a:avLst/>
              <a:gdLst/>
              <a:ahLst/>
              <a:cxnLst/>
              <a:rect r="r" b="b" t="t" l="l"/>
              <a:pathLst>
                <a:path h="1283208" w="1283208">
                  <a:moveTo>
                    <a:pt x="0" y="0"/>
                  </a:moveTo>
                  <a:lnTo>
                    <a:pt x="1283208" y="0"/>
                  </a:lnTo>
                  <a:lnTo>
                    <a:pt x="1283208" y="1283208"/>
                  </a:lnTo>
                  <a:lnTo>
                    <a:pt x="0" y="12832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3" b="3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754399" y="480060"/>
            <a:ext cx="16733968" cy="769206"/>
            <a:chOff x="0" y="0"/>
            <a:chExt cx="22311957" cy="102560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311954" cy="1025608"/>
            </a:xfrm>
            <a:custGeom>
              <a:avLst/>
              <a:gdLst/>
              <a:ahLst/>
              <a:cxnLst/>
              <a:rect r="r" b="b" t="t" l="l"/>
              <a:pathLst>
                <a:path h="1025608" w="22311954">
                  <a:moveTo>
                    <a:pt x="0" y="0"/>
                  </a:moveTo>
                  <a:lnTo>
                    <a:pt x="22311954" y="0"/>
                  </a:lnTo>
                  <a:lnTo>
                    <a:pt x="22311954" y="1025608"/>
                  </a:lnTo>
                  <a:lnTo>
                    <a:pt x="0" y="102560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383773" r="0" b="-364014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-19050"/>
              <a:ext cx="22311957" cy="104465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560"/>
                </a:lnSpc>
              </a:pPr>
              <a:r>
                <a:rPr lang="en-US" b="true" sz="3800">
                  <a:solidFill>
                    <a:srgbClr val="1E2A5A"/>
                  </a:solidFill>
                  <a:latin typeface="Arimo Bold"/>
                  <a:ea typeface="Arimo Bold"/>
                  <a:cs typeface="Arimo Bold"/>
                  <a:sym typeface="Arimo Bold"/>
                </a:rPr>
                <a:t>Camera-ready responses to the main reviews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795547" y="1138428"/>
            <a:ext cx="16596798" cy="480060"/>
            <a:chOff x="0" y="0"/>
            <a:chExt cx="22129064" cy="64008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2129069" cy="640080"/>
            </a:xfrm>
            <a:custGeom>
              <a:avLst/>
              <a:gdLst/>
              <a:ahLst/>
              <a:cxnLst/>
              <a:rect r="r" b="b" t="t" l="l"/>
              <a:pathLst>
                <a:path h="640080" w="22129069">
                  <a:moveTo>
                    <a:pt x="0" y="0"/>
                  </a:moveTo>
                  <a:lnTo>
                    <a:pt x="22129069" y="0"/>
                  </a:lnTo>
                  <a:lnTo>
                    <a:pt x="22129069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623643" r="0" b="-623643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19050"/>
              <a:ext cx="22129064" cy="6591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64748B"/>
                  </a:solidFill>
                  <a:latin typeface="Arial"/>
                  <a:ea typeface="Arial"/>
                  <a:cs typeface="Arial"/>
                  <a:sym typeface="Arial"/>
                </a:rPr>
                <a:t>The final paper is clearer, fairer, and better positioned.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5220">
            <a:off x="741693" y="1613726"/>
            <a:ext cx="16759390" cy="0"/>
          </a:xfrm>
          <a:prstGeom prst="line">
            <a:avLst/>
          </a:prstGeom>
          <a:ln cap="rnd" w="9525">
            <a:solidFill>
              <a:srgbClr val="E2E8F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3" id="13"/>
          <p:cNvGrpSpPr/>
          <p:nvPr/>
        </p:nvGrpSpPr>
        <p:grpSpPr>
          <a:xfrm rot="0">
            <a:off x="878862" y="1838963"/>
            <a:ext cx="4688967" cy="642623"/>
            <a:chOff x="0" y="0"/>
            <a:chExt cx="6251956" cy="856831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6251956" cy="856742"/>
            </a:xfrm>
            <a:custGeom>
              <a:avLst/>
              <a:gdLst/>
              <a:ahLst/>
              <a:cxnLst/>
              <a:rect r="r" b="b" t="t" l="l"/>
              <a:pathLst>
                <a:path h="856742" w="6251956">
                  <a:moveTo>
                    <a:pt x="0" y="142748"/>
                  </a:moveTo>
                  <a:cubicBezTo>
                    <a:pt x="0" y="63881"/>
                    <a:pt x="63881" y="0"/>
                    <a:pt x="142748" y="0"/>
                  </a:cubicBezTo>
                  <a:lnTo>
                    <a:pt x="6109208" y="0"/>
                  </a:lnTo>
                  <a:cubicBezTo>
                    <a:pt x="6188075" y="0"/>
                    <a:pt x="6251956" y="63881"/>
                    <a:pt x="6251956" y="142748"/>
                  </a:cubicBezTo>
                  <a:lnTo>
                    <a:pt x="6251956" y="713994"/>
                  </a:lnTo>
                  <a:cubicBezTo>
                    <a:pt x="6251956" y="792861"/>
                    <a:pt x="6188075" y="856742"/>
                    <a:pt x="6109208" y="856742"/>
                  </a:cubicBezTo>
                  <a:lnTo>
                    <a:pt x="142748" y="856742"/>
                  </a:lnTo>
                  <a:cubicBezTo>
                    <a:pt x="63881" y="856869"/>
                    <a:pt x="0" y="792861"/>
                    <a:pt x="0" y="713994"/>
                  </a:cubicBezTo>
                  <a:close/>
                </a:path>
              </a:pathLst>
            </a:custGeom>
            <a:solidFill>
              <a:srgbClr val="1E2A5A"/>
            </a:solidFill>
            <a:ln w="25400" cap="sq">
              <a:solidFill>
                <a:srgbClr val="1E2A5A"/>
              </a:solidFill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19050"/>
              <a:ext cx="6251956" cy="8758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  <a:r>
                <a:rPr lang="en-US" b="true" sz="2199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Reviewer concern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5953916" y="1838963"/>
            <a:ext cx="11409988" cy="642623"/>
            <a:chOff x="0" y="0"/>
            <a:chExt cx="15213317" cy="856831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5213203" cy="856742"/>
            </a:xfrm>
            <a:custGeom>
              <a:avLst/>
              <a:gdLst/>
              <a:ahLst/>
              <a:cxnLst/>
              <a:rect r="r" b="b" t="t" l="l"/>
              <a:pathLst>
                <a:path h="856742" w="15213203">
                  <a:moveTo>
                    <a:pt x="0" y="142748"/>
                  </a:moveTo>
                  <a:cubicBezTo>
                    <a:pt x="0" y="63881"/>
                    <a:pt x="63881" y="0"/>
                    <a:pt x="142748" y="0"/>
                  </a:cubicBezTo>
                  <a:lnTo>
                    <a:pt x="15070455" y="0"/>
                  </a:lnTo>
                  <a:cubicBezTo>
                    <a:pt x="15149322" y="0"/>
                    <a:pt x="15213203" y="63881"/>
                    <a:pt x="15213203" y="142748"/>
                  </a:cubicBezTo>
                  <a:lnTo>
                    <a:pt x="15213203" y="713994"/>
                  </a:lnTo>
                  <a:cubicBezTo>
                    <a:pt x="15213203" y="792861"/>
                    <a:pt x="15149322" y="856742"/>
                    <a:pt x="15070455" y="856742"/>
                  </a:cubicBezTo>
                  <a:lnTo>
                    <a:pt x="142748" y="856742"/>
                  </a:lnTo>
                  <a:cubicBezTo>
                    <a:pt x="63881" y="856869"/>
                    <a:pt x="0" y="792861"/>
                    <a:pt x="0" y="713994"/>
                  </a:cubicBezTo>
                  <a:close/>
                </a:path>
              </a:pathLst>
            </a:custGeom>
            <a:solidFill>
              <a:srgbClr val="1E2A5A"/>
            </a:solidFill>
            <a:ln w="25400" cap="sq">
              <a:solidFill>
                <a:srgbClr val="1E2A5A"/>
              </a:solidFill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19050"/>
              <a:ext cx="15213317" cy="8758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  <a:r>
                <a:rPr lang="en-US" b="true" sz="2199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Camera-ready response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5953916" y="2799083"/>
            <a:ext cx="11409988" cy="820928"/>
            <a:chOff x="0" y="0"/>
            <a:chExt cx="15213317" cy="1094571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5213203" cy="1094482"/>
            </a:xfrm>
            <a:custGeom>
              <a:avLst/>
              <a:gdLst/>
              <a:ahLst/>
              <a:cxnLst/>
              <a:rect r="r" b="b" t="t" l="l"/>
              <a:pathLst>
                <a:path h="1094482" w="15213203">
                  <a:moveTo>
                    <a:pt x="0" y="182371"/>
                  </a:moveTo>
                  <a:cubicBezTo>
                    <a:pt x="0" y="81661"/>
                    <a:pt x="81661" y="0"/>
                    <a:pt x="182372" y="0"/>
                  </a:cubicBezTo>
                  <a:lnTo>
                    <a:pt x="15030831" y="0"/>
                  </a:lnTo>
                  <a:cubicBezTo>
                    <a:pt x="15131543" y="0"/>
                    <a:pt x="15213203" y="81661"/>
                    <a:pt x="15213203" y="182371"/>
                  </a:cubicBezTo>
                  <a:lnTo>
                    <a:pt x="15213203" y="912111"/>
                  </a:lnTo>
                  <a:cubicBezTo>
                    <a:pt x="15213203" y="1012821"/>
                    <a:pt x="15131543" y="1094482"/>
                    <a:pt x="15030831" y="1094482"/>
                  </a:cubicBezTo>
                  <a:lnTo>
                    <a:pt x="182372" y="1094482"/>
                  </a:lnTo>
                  <a:cubicBezTo>
                    <a:pt x="81661" y="1094609"/>
                    <a:pt x="0" y="1012948"/>
                    <a:pt x="0" y="912111"/>
                  </a:cubicBezTo>
                  <a:close/>
                </a:path>
              </a:pathLst>
            </a:custGeom>
            <a:solidFill>
              <a:srgbClr val="EEF6FF"/>
            </a:solidFill>
            <a:ln w="25400" cap="sq">
              <a:solidFill>
                <a:srgbClr val="2563EB"/>
              </a:solidFill>
              <a:prstDash val="solid"/>
              <a:miter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9525"/>
              <a:ext cx="15213317" cy="11040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Added Barata et al., HAC-LF, LightDPH, HGCLIP, and DermaCon-IN hierarchical CBM positioning.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5953916" y="3786635"/>
            <a:ext cx="11409988" cy="846361"/>
            <a:chOff x="0" y="0"/>
            <a:chExt cx="15213317" cy="1128481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5213203" cy="1128390"/>
            </a:xfrm>
            <a:custGeom>
              <a:avLst/>
              <a:gdLst/>
              <a:ahLst/>
              <a:cxnLst/>
              <a:rect r="r" b="b" t="t" l="l"/>
              <a:pathLst>
                <a:path h="1128390" w="15213203">
                  <a:moveTo>
                    <a:pt x="0" y="188021"/>
                  </a:moveTo>
                  <a:cubicBezTo>
                    <a:pt x="0" y="84191"/>
                    <a:pt x="81661" y="0"/>
                    <a:pt x="182372" y="0"/>
                  </a:cubicBezTo>
                  <a:lnTo>
                    <a:pt x="15030831" y="0"/>
                  </a:lnTo>
                  <a:cubicBezTo>
                    <a:pt x="15131543" y="0"/>
                    <a:pt x="15213203" y="84191"/>
                    <a:pt x="15213203" y="188021"/>
                  </a:cubicBezTo>
                  <a:lnTo>
                    <a:pt x="15213203" y="940368"/>
                  </a:lnTo>
                  <a:cubicBezTo>
                    <a:pt x="15213203" y="1044199"/>
                    <a:pt x="15131543" y="1128390"/>
                    <a:pt x="15030831" y="1128390"/>
                  </a:cubicBezTo>
                  <a:lnTo>
                    <a:pt x="182372" y="1128390"/>
                  </a:lnTo>
                  <a:cubicBezTo>
                    <a:pt x="81661" y="1128519"/>
                    <a:pt x="0" y="1044330"/>
                    <a:pt x="0" y="940368"/>
                  </a:cubicBezTo>
                  <a:close/>
                </a:path>
              </a:pathLst>
            </a:custGeom>
            <a:solidFill>
              <a:srgbClr val="EEF6FF"/>
            </a:solidFill>
            <a:ln w="25400" cap="sq">
              <a:solidFill>
                <a:srgbClr val="2563EB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9525"/>
              <a:ext cx="15213317" cy="11380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Clarified Qwen2 verbalizes existing annotations only; no image-based guessing of age, sex, location, or findings.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5953916" y="4774187"/>
            <a:ext cx="11409988" cy="820928"/>
            <a:chOff x="0" y="0"/>
            <a:chExt cx="15213317" cy="1094571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5213203" cy="1094482"/>
            </a:xfrm>
            <a:custGeom>
              <a:avLst/>
              <a:gdLst/>
              <a:ahLst/>
              <a:cxnLst/>
              <a:rect r="r" b="b" t="t" l="l"/>
              <a:pathLst>
                <a:path h="1094482" w="15213203">
                  <a:moveTo>
                    <a:pt x="0" y="182371"/>
                  </a:moveTo>
                  <a:cubicBezTo>
                    <a:pt x="0" y="81661"/>
                    <a:pt x="81661" y="0"/>
                    <a:pt x="182372" y="0"/>
                  </a:cubicBezTo>
                  <a:lnTo>
                    <a:pt x="15030831" y="0"/>
                  </a:lnTo>
                  <a:cubicBezTo>
                    <a:pt x="15131543" y="0"/>
                    <a:pt x="15213203" y="81661"/>
                    <a:pt x="15213203" y="182371"/>
                  </a:cubicBezTo>
                  <a:lnTo>
                    <a:pt x="15213203" y="912111"/>
                  </a:lnTo>
                  <a:cubicBezTo>
                    <a:pt x="15213203" y="1012821"/>
                    <a:pt x="15131543" y="1094482"/>
                    <a:pt x="15030831" y="1094482"/>
                  </a:cubicBezTo>
                  <a:lnTo>
                    <a:pt x="182372" y="1094482"/>
                  </a:lnTo>
                  <a:cubicBezTo>
                    <a:pt x="81661" y="1094609"/>
                    <a:pt x="0" y="1012948"/>
                    <a:pt x="0" y="912111"/>
                  </a:cubicBezTo>
                  <a:close/>
                </a:path>
              </a:pathLst>
            </a:custGeom>
            <a:solidFill>
              <a:srgbClr val="EEF6FF"/>
            </a:solidFill>
            <a:ln w="25400" cap="sq">
              <a:solidFill>
                <a:srgbClr val="2563EB"/>
              </a:solidFill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9525"/>
              <a:ext cx="15213317" cy="11040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Added vanilla CLIP with identical target gallery, split, prototypes, and frozen-encoder protocol.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5953916" y="5761739"/>
            <a:ext cx="11409988" cy="820928"/>
            <a:chOff x="0" y="0"/>
            <a:chExt cx="15213317" cy="1094571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5213203" cy="1094482"/>
            </a:xfrm>
            <a:custGeom>
              <a:avLst/>
              <a:gdLst/>
              <a:ahLst/>
              <a:cxnLst/>
              <a:rect r="r" b="b" t="t" l="l"/>
              <a:pathLst>
                <a:path h="1094482" w="15213203">
                  <a:moveTo>
                    <a:pt x="0" y="182371"/>
                  </a:moveTo>
                  <a:cubicBezTo>
                    <a:pt x="0" y="81661"/>
                    <a:pt x="81661" y="0"/>
                    <a:pt x="182372" y="0"/>
                  </a:cubicBezTo>
                  <a:lnTo>
                    <a:pt x="15030831" y="0"/>
                  </a:lnTo>
                  <a:cubicBezTo>
                    <a:pt x="15131543" y="0"/>
                    <a:pt x="15213203" y="81661"/>
                    <a:pt x="15213203" y="182371"/>
                  </a:cubicBezTo>
                  <a:lnTo>
                    <a:pt x="15213203" y="912111"/>
                  </a:lnTo>
                  <a:cubicBezTo>
                    <a:pt x="15213203" y="1012821"/>
                    <a:pt x="15131543" y="1094482"/>
                    <a:pt x="15030831" y="1094482"/>
                  </a:cubicBezTo>
                  <a:lnTo>
                    <a:pt x="182372" y="1094482"/>
                  </a:lnTo>
                  <a:cubicBezTo>
                    <a:pt x="81661" y="1094609"/>
                    <a:pt x="0" y="1012948"/>
                    <a:pt x="0" y="912111"/>
                  </a:cubicBezTo>
                  <a:close/>
                </a:path>
              </a:pathLst>
            </a:custGeom>
            <a:solidFill>
              <a:srgbClr val="EEF6FF"/>
            </a:solidFill>
            <a:ln w="25400" cap="sq">
              <a:solidFill>
                <a:srgbClr val="2563EB"/>
              </a:solidFill>
              <a:prstDash val="solid"/>
              <a:miter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0" y="-9525"/>
              <a:ext cx="15213317" cy="11040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Added frozen-CLIP linear probes for MC and SC classification.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5953916" y="6749291"/>
            <a:ext cx="11409988" cy="846361"/>
            <a:chOff x="0" y="0"/>
            <a:chExt cx="15213317" cy="1128481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15213203" cy="1128390"/>
            </a:xfrm>
            <a:custGeom>
              <a:avLst/>
              <a:gdLst/>
              <a:ahLst/>
              <a:cxnLst/>
              <a:rect r="r" b="b" t="t" l="l"/>
              <a:pathLst>
                <a:path h="1128390" w="15213203">
                  <a:moveTo>
                    <a:pt x="0" y="188021"/>
                  </a:moveTo>
                  <a:cubicBezTo>
                    <a:pt x="0" y="84191"/>
                    <a:pt x="81661" y="0"/>
                    <a:pt x="182372" y="0"/>
                  </a:cubicBezTo>
                  <a:lnTo>
                    <a:pt x="15030831" y="0"/>
                  </a:lnTo>
                  <a:cubicBezTo>
                    <a:pt x="15131543" y="0"/>
                    <a:pt x="15213203" y="84191"/>
                    <a:pt x="15213203" y="188021"/>
                  </a:cubicBezTo>
                  <a:lnTo>
                    <a:pt x="15213203" y="940368"/>
                  </a:lnTo>
                  <a:cubicBezTo>
                    <a:pt x="15213203" y="1044199"/>
                    <a:pt x="15131543" y="1128390"/>
                    <a:pt x="15030831" y="1128390"/>
                  </a:cubicBezTo>
                  <a:lnTo>
                    <a:pt x="182372" y="1128390"/>
                  </a:lnTo>
                  <a:cubicBezTo>
                    <a:pt x="81661" y="1128519"/>
                    <a:pt x="0" y="1044330"/>
                    <a:pt x="0" y="940368"/>
                  </a:cubicBezTo>
                  <a:close/>
                </a:path>
              </a:pathLst>
            </a:custGeom>
            <a:solidFill>
              <a:srgbClr val="EEF6FF"/>
            </a:solidFill>
            <a:ln w="25400" cap="sq">
              <a:solidFill>
                <a:srgbClr val="2563EB"/>
              </a:solidFill>
              <a:prstDash val="solid"/>
              <a:miter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0" y="-9525"/>
              <a:ext cx="15213317" cy="11380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Clarified pair sets, shared embedding dimension, denominator weighting, and how labelled galleries become class prototypes.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754399" y="9806940"/>
            <a:ext cx="11796074" cy="246888"/>
            <a:chOff x="0" y="0"/>
            <a:chExt cx="15728099" cy="329184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15728099" cy="329184"/>
            </a:xfrm>
            <a:custGeom>
              <a:avLst/>
              <a:gdLst/>
              <a:ahLst/>
              <a:cxnLst/>
              <a:rect r="r" b="b" t="t" l="l"/>
              <a:pathLst>
                <a:path h="329184" w="15728099">
                  <a:moveTo>
                    <a:pt x="0" y="0"/>
                  </a:moveTo>
                  <a:lnTo>
                    <a:pt x="15728099" y="0"/>
                  </a:lnTo>
                  <a:lnTo>
                    <a:pt x="15728099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880976" r="0" b="-880976"/>
              </a:stretch>
            </a:blip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19050"/>
              <a:ext cx="15728099" cy="34823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439"/>
                </a:lnSpc>
              </a:pPr>
              <a:r>
                <a:rPr lang="en-US" sz="1200">
                  <a:solidFill>
                    <a:srgbClr val="94A3B8"/>
                  </a:solidFill>
                  <a:latin typeface="Arial"/>
                  <a:ea typeface="Arial"/>
                  <a:cs typeface="Arial"/>
                  <a:sym typeface="Arial"/>
                </a:rPr>
                <a:t>Taxonomy-guided language supervision for hierarchical skin disease classification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17214037" y="9765792"/>
            <a:ext cx="411490" cy="274320"/>
            <a:chOff x="0" y="0"/>
            <a:chExt cx="548653" cy="36576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548653" cy="365760"/>
            </a:xfrm>
            <a:custGeom>
              <a:avLst/>
              <a:gdLst/>
              <a:ahLst/>
              <a:cxnLst/>
              <a:rect r="r" b="b" t="t" l="l"/>
              <a:pathLst>
                <a:path h="365760" w="548653">
                  <a:moveTo>
                    <a:pt x="0" y="0"/>
                  </a:moveTo>
                  <a:lnTo>
                    <a:pt x="548653" y="0"/>
                  </a:lnTo>
                  <a:lnTo>
                    <a:pt x="548653" y="365760"/>
                  </a:lnTo>
                  <a:lnTo>
                    <a:pt x="0" y="36576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35533" t="0" r="-35533" b="0"/>
              </a:stretch>
            </a:blip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19050"/>
              <a:ext cx="548653" cy="3848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94A3B8"/>
                  </a:solidFill>
                  <a:latin typeface="Arial"/>
                  <a:ea typeface="Arial"/>
                  <a:cs typeface="Arial"/>
                  <a:sym typeface="Arial"/>
                </a:rPr>
                <a:t>10</a:t>
              </a: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904342" y="2834011"/>
            <a:ext cx="4663488" cy="820928"/>
            <a:chOff x="0" y="0"/>
            <a:chExt cx="1228244" cy="216211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1228244" cy="216211"/>
            </a:xfrm>
            <a:custGeom>
              <a:avLst/>
              <a:gdLst/>
              <a:ahLst/>
              <a:cxnLst/>
              <a:rect r="r" b="b" t="t" l="l"/>
              <a:pathLst>
                <a:path h="216211" w="1228244">
                  <a:moveTo>
                    <a:pt x="33202" y="0"/>
                  </a:moveTo>
                  <a:lnTo>
                    <a:pt x="1195041" y="0"/>
                  </a:lnTo>
                  <a:cubicBezTo>
                    <a:pt x="1213378" y="0"/>
                    <a:pt x="1228244" y="14865"/>
                    <a:pt x="1228244" y="33202"/>
                  </a:cubicBezTo>
                  <a:lnTo>
                    <a:pt x="1228244" y="183009"/>
                  </a:lnTo>
                  <a:cubicBezTo>
                    <a:pt x="1228244" y="201346"/>
                    <a:pt x="1213378" y="216211"/>
                    <a:pt x="1195041" y="216211"/>
                  </a:cubicBezTo>
                  <a:lnTo>
                    <a:pt x="33202" y="216211"/>
                  </a:lnTo>
                  <a:cubicBezTo>
                    <a:pt x="14865" y="216211"/>
                    <a:pt x="0" y="201346"/>
                    <a:pt x="0" y="183009"/>
                  </a:cubicBezTo>
                  <a:lnTo>
                    <a:pt x="0" y="33202"/>
                  </a:lnTo>
                  <a:cubicBezTo>
                    <a:pt x="0" y="14865"/>
                    <a:pt x="14865" y="0"/>
                    <a:pt x="33202" y="0"/>
                  </a:cubicBezTo>
                  <a:close/>
                </a:path>
              </a:pathLst>
            </a:custGeom>
            <a:solidFill>
              <a:srgbClr val="EEF6FF"/>
            </a:solidFill>
            <a:ln w="19050" cap="sq">
              <a:solidFill>
                <a:srgbClr val="2563EB"/>
              </a:solidFill>
              <a:prstDash val="solid"/>
              <a:miter/>
            </a:ln>
          </p:spPr>
        </p:sp>
        <p:sp>
          <p:nvSpPr>
            <p:cNvPr name="TextBox 42" id="42"/>
            <p:cNvSpPr txBox="true"/>
            <p:nvPr/>
          </p:nvSpPr>
          <p:spPr>
            <a:xfrm>
              <a:off x="0" y="-19050"/>
              <a:ext cx="1228244" cy="2352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878862" y="3817179"/>
            <a:ext cx="4663488" cy="820928"/>
            <a:chOff x="0" y="0"/>
            <a:chExt cx="1228244" cy="216211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1228244" cy="216211"/>
            </a:xfrm>
            <a:custGeom>
              <a:avLst/>
              <a:gdLst/>
              <a:ahLst/>
              <a:cxnLst/>
              <a:rect r="r" b="b" t="t" l="l"/>
              <a:pathLst>
                <a:path h="216211" w="1228244">
                  <a:moveTo>
                    <a:pt x="33202" y="0"/>
                  </a:moveTo>
                  <a:lnTo>
                    <a:pt x="1195041" y="0"/>
                  </a:lnTo>
                  <a:cubicBezTo>
                    <a:pt x="1213378" y="0"/>
                    <a:pt x="1228244" y="14865"/>
                    <a:pt x="1228244" y="33202"/>
                  </a:cubicBezTo>
                  <a:lnTo>
                    <a:pt x="1228244" y="183009"/>
                  </a:lnTo>
                  <a:cubicBezTo>
                    <a:pt x="1228244" y="201346"/>
                    <a:pt x="1213378" y="216211"/>
                    <a:pt x="1195041" y="216211"/>
                  </a:cubicBezTo>
                  <a:lnTo>
                    <a:pt x="33202" y="216211"/>
                  </a:lnTo>
                  <a:cubicBezTo>
                    <a:pt x="14865" y="216211"/>
                    <a:pt x="0" y="201346"/>
                    <a:pt x="0" y="183009"/>
                  </a:cubicBezTo>
                  <a:lnTo>
                    <a:pt x="0" y="33202"/>
                  </a:lnTo>
                  <a:cubicBezTo>
                    <a:pt x="0" y="14865"/>
                    <a:pt x="14865" y="0"/>
                    <a:pt x="33202" y="0"/>
                  </a:cubicBezTo>
                  <a:close/>
                </a:path>
              </a:pathLst>
            </a:custGeom>
            <a:solidFill>
              <a:srgbClr val="EEF6FF"/>
            </a:solidFill>
            <a:ln w="19050" cap="sq">
              <a:solidFill>
                <a:srgbClr val="2563EB"/>
              </a:solidFill>
              <a:prstDash val="solid"/>
              <a:miter/>
            </a:ln>
          </p:spPr>
        </p:sp>
        <p:sp>
          <p:nvSpPr>
            <p:cNvPr name="TextBox 45" id="45"/>
            <p:cNvSpPr txBox="true"/>
            <p:nvPr/>
          </p:nvSpPr>
          <p:spPr>
            <a:xfrm>
              <a:off x="0" y="-19050"/>
              <a:ext cx="1228244" cy="2352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904342" y="4838132"/>
            <a:ext cx="4663488" cy="820928"/>
            <a:chOff x="0" y="0"/>
            <a:chExt cx="1228244" cy="216211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1228244" cy="216211"/>
            </a:xfrm>
            <a:custGeom>
              <a:avLst/>
              <a:gdLst/>
              <a:ahLst/>
              <a:cxnLst/>
              <a:rect r="r" b="b" t="t" l="l"/>
              <a:pathLst>
                <a:path h="216211" w="1228244">
                  <a:moveTo>
                    <a:pt x="33202" y="0"/>
                  </a:moveTo>
                  <a:lnTo>
                    <a:pt x="1195041" y="0"/>
                  </a:lnTo>
                  <a:cubicBezTo>
                    <a:pt x="1213378" y="0"/>
                    <a:pt x="1228244" y="14865"/>
                    <a:pt x="1228244" y="33202"/>
                  </a:cubicBezTo>
                  <a:lnTo>
                    <a:pt x="1228244" y="183009"/>
                  </a:lnTo>
                  <a:cubicBezTo>
                    <a:pt x="1228244" y="201346"/>
                    <a:pt x="1213378" y="216211"/>
                    <a:pt x="1195041" y="216211"/>
                  </a:cubicBezTo>
                  <a:lnTo>
                    <a:pt x="33202" y="216211"/>
                  </a:lnTo>
                  <a:cubicBezTo>
                    <a:pt x="14865" y="216211"/>
                    <a:pt x="0" y="201346"/>
                    <a:pt x="0" y="183009"/>
                  </a:cubicBezTo>
                  <a:lnTo>
                    <a:pt x="0" y="33202"/>
                  </a:lnTo>
                  <a:cubicBezTo>
                    <a:pt x="0" y="14865"/>
                    <a:pt x="14865" y="0"/>
                    <a:pt x="33202" y="0"/>
                  </a:cubicBezTo>
                  <a:close/>
                </a:path>
              </a:pathLst>
            </a:custGeom>
            <a:solidFill>
              <a:srgbClr val="EEF6FF"/>
            </a:solidFill>
            <a:ln w="19050" cap="sq">
              <a:solidFill>
                <a:srgbClr val="2563EB"/>
              </a:solidFill>
              <a:prstDash val="solid"/>
              <a:miter/>
            </a:ln>
          </p:spPr>
        </p:sp>
        <p:sp>
          <p:nvSpPr>
            <p:cNvPr name="TextBox 48" id="48"/>
            <p:cNvSpPr txBox="true"/>
            <p:nvPr/>
          </p:nvSpPr>
          <p:spPr>
            <a:xfrm>
              <a:off x="0" y="-19050"/>
              <a:ext cx="1228244" cy="2352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891602" y="5820985"/>
            <a:ext cx="4663488" cy="820928"/>
            <a:chOff x="0" y="0"/>
            <a:chExt cx="1228244" cy="216211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1228244" cy="216211"/>
            </a:xfrm>
            <a:custGeom>
              <a:avLst/>
              <a:gdLst/>
              <a:ahLst/>
              <a:cxnLst/>
              <a:rect r="r" b="b" t="t" l="l"/>
              <a:pathLst>
                <a:path h="216211" w="1228244">
                  <a:moveTo>
                    <a:pt x="33202" y="0"/>
                  </a:moveTo>
                  <a:lnTo>
                    <a:pt x="1195041" y="0"/>
                  </a:lnTo>
                  <a:cubicBezTo>
                    <a:pt x="1213378" y="0"/>
                    <a:pt x="1228244" y="14865"/>
                    <a:pt x="1228244" y="33202"/>
                  </a:cubicBezTo>
                  <a:lnTo>
                    <a:pt x="1228244" y="183009"/>
                  </a:lnTo>
                  <a:cubicBezTo>
                    <a:pt x="1228244" y="201346"/>
                    <a:pt x="1213378" y="216211"/>
                    <a:pt x="1195041" y="216211"/>
                  </a:cubicBezTo>
                  <a:lnTo>
                    <a:pt x="33202" y="216211"/>
                  </a:lnTo>
                  <a:cubicBezTo>
                    <a:pt x="14865" y="216211"/>
                    <a:pt x="0" y="201346"/>
                    <a:pt x="0" y="183009"/>
                  </a:cubicBezTo>
                  <a:lnTo>
                    <a:pt x="0" y="33202"/>
                  </a:lnTo>
                  <a:cubicBezTo>
                    <a:pt x="0" y="14865"/>
                    <a:pt x="14865" y="0"/>
                    <a:pt x="33202" y="0"/>
                  </a:cubicBezTo>
                  <a:close/>
                </a:path>
              </a:pathLst>
            </a:custGeom>
            <a:solidFill>
              <a:srgbClr val="EEF6FF"/>
            </a:solidFill>
            <a:ln w="19050" cap="sq">
              <a:solidFill>
                <a:srgbClr val="2563EB"/>
              </a:solidFill>
              <a:prstDash val="solid"/>
              <a:miter/>
            </a:ln>
          </p:spPr>
        </p:sp>
        <p:sp>
          <p:nvSpPr>
            <p:cNvPr name="TextBox 51" id="51"/>
            <p:cNvSpPr txBox="true"/>
            <p:nvPr/>
          </p:nvSpPr>
          <p:spPr>
            <a:xfrm>
              <a:off x="0" y="-19050"/>
              <a:ext cx="1228244" cy="2352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878862" y="6860988"/>
            <a:ext cx="4663488" cy="820928"/>
            <a:chOff x="0" y="0"/>
            <a:chExt cx="1228244" cy="216211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1228244" cy="216211"/>
            </a:xfrm>
            <a:custGeom>
              <a:avLst/>
              <a:gdLst/>
              <a:ahLst/>
              <a:cxnLst/>
              <a:rect r="r" b="b" t="t" l="l"/>
              <a:pathLst>
                <a:path h="216211" w="1228244">
                  <a:moveTo>
                    <a:pt x="33202" y="0"/>
                  </a:moveTo>
                  <a:lnTo>
                    <a:pt x="1195041" y="0"/>
                  </a:lnTo>
                  <a:cubicBezTo>
                    <a:pt x="1213378" y="0"/>
                    <a:pt x="1228244" y="14865"/>
                    <a:pt x="1228244" y="33202"/>
                  </a:cubicBezTo>
                  <a:lnTo>
                    <a:pt x="1228244" y="183009"/>
                  </a:lnTo>
                  <a:cubicBezTo>
                    <a:pt x="1228244" y="201346"/>
                    <a:pt x="1213378" y="216211"/>
                    <a:pt x="1195041" y="216211"/>
                  </a:cubicBezTo>
                  <a:lnTo>
                    <a:pt x="33202" y="216211"/>
                  </a:lnTo>
                  <a:cubicBezTo>
                    <a:pt x="14865" y="216211"/>
                    <a:pt x="0" y="201346"/>
                    <a:pt x="0" y="183009"/>
                  </a:cubicBezTo>
                  <a:lnTo>
                    <a:pt x="0" y="33202"/>
                  </a:lnTo>
                  <a:cubicBezTo>
                    <a:pt x="0" y="14865"/>
                    <a:pt x="14865" y="0"/>
                    <a:pt x="33202" y="0"/>
                  </a:cubicBezTo>
                  <a:close/>
                </a:path>
              </a:pathLst>
            </a:custGeom>
            <a:solidFill>
              <a:srgbClr val="EEF6FF"/>
            </a:solidFill>
            <a:ln w="19050" cap="sq">
              <a:solidFill>
                <a:srgbClr val="2563EB"/>
              </a:solidFill>
              <a:prstDash val="solid"/>
              <a:miter/>
            </a:ln>
          </p:spPr>
        </p:sp>
        <p:sp>
          <p:nvSpPr>
            <p:cNvPr name="TextBox 54" id="54"/>
            <p:cNvSpPr txBox="true"/>
            <p:nvPr/>
          </p:nvSpPr>
          <p:spPr>
            <a:xfrm>
              <a:off x="0" y="-19050"/>
              <a:ext cx="1228244" cy="2352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sp>
        <p:nvSpPr>
          <p:cNvPr name="Freeform 55" id="55"/>
          <p:cNvSpPr/>
          <p:nvPr/>
        </p:nvSpPr>
        <p:spPr>
          <a:xfrm flipH="false" flipV="false" rot="0">
            <a:off x="904342" y="2872555"/>
            <a:ext cx="743841" cy="743841"/>
          </a:xfrm>
          <a:custGeom>
            <a:avLst/>
            <a:gdLst/>
            <a:ahLst/>
            <a:cxnLst/>
            <a:rect r="r" b="b" t="t" l="l"/>
            <a:pathLst>
              <a:path h="743841" w="743841">
                <a:moveTo>
                  <a:pt x="0" y="0"/>
                </a:moveTo>
                <a:lnTo>
                  <a:pt x="743840" y="0"/>
                </a:lnTo>
                <a:lnTo>
                  <a:pt x="743840" y="743841"/>
                </a:lnTo>
                <a:lnTo>
                  <a:pt x="0" y="74384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56" id="56"/>
          <p:cNvSpPr/>
          <p:nvPr/>
        </p:nvSpPr>
        <p:spPr>
          <a:xfrm flipH="false" flipV="false" rot="0">
            <a:off x="1002769" y="3923829"/>
            <a:ext cx="645413" cy="645413"/>
          </a:xfrm>
          <a:custGeom>
            <a:avLst/>
            <a:gdLst/>
            <a:ahLst/>
            <a:cxnLst/>
            <a:rect r="r" b="b" t="t" l="l"/>
            <a:pathLst>
              <a:path h="645413" w="645413">
                <a:moveTo>
                  <a:pt x="0" y="0"/>
                </a:moveTo>
                <a:lnTo>
                  <a:pt x="645413" y="0"/>
                </a:lnTo>
                <a:lnTo>
                  <a:pt x="645413" y="645413"/>
                </a:lnTo>
                <a:lnTo>
                  <a:pt x="0" y="64541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57" id="57"/>
          <p:cNvSpPr/>
          <p:nvPr/>
        </p:nvSpPr>
        <p:spPr>
          <a:xfrm flipH="false" flipV="false" rot="0">
            <a:off x="933993" y="4876096"/>
            <a:ext cx="782964" cy="782964"/>
          </a:xfrm>
          <a:custGeom>
            <a:avLst/>
            <a:gdLst/>
            <a:ahLst/>
            <a:cxnLst/>
            <a:rect r="r" b="b" t="t" l="l"/>
            <a:pathLst>
              <a:path h="782964" w="782964">
                <a:moveTo>
                  <a:pt x="0" y="0"/>
                </a:moveTo>
                <a:lnTo>
                  <a:pt x="782965" y="0"/>
                </a:lnTo>
                <a:lnTo>
                  <a:pt x="782965" y="782964"/>
                </a:lnTo>
                <a:lnTo>
                  <a:pt x="0" y="78296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58" id="58"/>
          <p:cNvSpPr/>
          <p:nvPr/>
        </p:nvSpPr>
        <p:spPr>
          <a:xfrm flipH="false" flipV="false" rot="0">
            <a:off x="904342" y="5820985"/>
            <a:ext cx="768116" cy="768116"/>
          </a:xfrm>
          <a:custGeom>
            <a:avLst/>
            <a:gdLst/>
            <a:ahLst/>
            <a:cxnLst/>
            <a:rect r="r" b="b" t="t" l="l"/>
            <a:pathLst>
              <a:path h="768116" w="768116">
                <a:moveTo>
                  <a:pt x="0" y="0"/>
                </a:moveTo>
                <a:lnTo>
                  <a:pt x="768115" y="0"/>
                </a:lnTo>
                <a:lnTo>
                  <a:pt x="768115" y="768116"/>
                </a:lnTo>
                <a:lnTo>
                  <a:pt x="0" y="76811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59" id="59"/>
          <p:cNvSpPr/>
          <p:nvPr/>
        </p:nvSpPr>
        <p:spPr>
          <a:xfrm flipH="false" flipV="false" rot="0">
            <a:off x="933993" y="6960133"/>
            <a:ext cx="622638" cy="622638"/>
          </a:xfrm>
          <a:custGeom>
            <a:avLst/>
            <a:gdLst/>
            <a:ahLst/>
            <a:cxnLst/>
            <a:rect r="r" b="b" t="t" l="l"/>
            <a:pathLst>
              <a:path h="622638" w="622638">
                <a:moveTo>
                  <a:pt x="0" y="0"/>
                </a:moveTo>
                <a:lnTo>
                  <a:pt x="622638" y="0"/>
                </a:lnTo>
                <a:lnTo>
                  <a:pt x="622638" y="622638"/>
                </a:lnTo>
                <a:lnTo>
                  <a:pt x="0" y="62263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grpSp>
        <p:nvGrpSpPr>
          <p:cNvPr name="Group 60" id="60"/>
          <p:cNvGrpSpPr/>
          <p:nvPr/>
        </p:nvGrpSpPr>
        <p:grpSpPr>
          <a:xfrm rot="0">
            <a:off x="1028700" y="7815266"/>
            <a:ext cx="16596827" cy="1647953"/>
            <a:chOff x="0" y="0"/>
            <a:chExt cx="4371181" cy="434029"/>
          </a:xfrm>
        </p:grpSpPr>
        <p:sp>
          <p:nvSpPr>
            <p:cNvPr name="Freeform 61" id="61"/>
            <p:cNvSpPr/>
            <p:nvPr/>
          </p:nvSpPr>
          <p:spPr>
            <a:xfrm flipH="false" flipV="false" rot="0">
              <a:off x="0" y="0"/>
              <a:ext cx="4371181" cy="434029"/>
            </a:xfrm>
            <a:custGeom>
              <a:avLst/>
              <a:gdLst/>
              <a:ahLst/>
              <a:cxnLst/>
              <a:rect r="r" b="b" t="t" l="l"/>
              <a:pathLst>
                <a:path h="434029" w="4371181">
                  <a:moveTo>
                    <a:pt x="8863" y="0"/>
                  </a:moveTo>
                  <a:lnTo>
                    <a:pt x="4362318" y="0"/>
                  </a:lnTo>
                  <a:cubicBezTo>
                    <a:pt x="4367213" y="0"/>
                    <a:pt x="4371181" y="3968"/>
                    <a:pt x="4371181" y="8863"/>
                  </a:cubicBezTo>
                  <a:lnTo>
                    <a:pt x="4371181" y="425166"/>
                  </a:lnTo>
                  <a:cubicBezTo>
                    <a:pt x="4371181" y="430061"/>
                    <a:pt x="4367213" y="434029"/>
                    <a:pt x="4362318" y="434029"/>
                  </a:cubicBezTo>
                  <a:lnTo>
                    <a:pt x="8863" y="434029"/>
                  </a:lnTo>
                  <a:cubicBezTo>
                    <a:pt x="3968" y="434029"/>
                    <a:pt x="0" y="430061"/>
                    <a:pt x="0" y="425166"/>
                  </a:cubicBezTo>
                  <a:lnTo>
                    <a:pt x="0" y="8863"/>
                  </a:lnTo>
                  <a:cubicBezTo>
                    <a:pt x="0" y="3968"/>
                    <a:pt x="3968" y="0"/>
                    <a:pt x="8863" y="0"/>
                  </a:cubicBezTo>
                  <a:close/>
                </a:path>
              </a:pathLst>
            </a:custGeom>
            <a:solidFill>
              <a:srgbClr val="EEF8EB"/>
            </a:solidFill>
            <a:ln w="38100" cap="sq">
              <a:solidFill>
                <a:srgbClr val="25762B"/>
              </a:solidFill>
              <a:prstDash val="solid"/>
              <a:miter/>
            </a:ln>
          </p:spPr>
        </p:sp>
        <p:sp>
          <p:nvSpPr>
            <p:cNvPr name="TextBox 62" id="62"/>
            <p:cNvSpPr txBox="true"/>
            <p:nvPr/>
          </p:nvSpPr>
          <p:spPr>
            <a:xfrm>
              <a:off x="0" y="-19050"/>
              <a:ext cx="4371181" cy="45307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63" id="63"/>
          <p:cNvGrpSpPr/>
          <p:nvPr/>
        </p:nvGrpSpPr>
        <p:grpSpPr>
          <a:xfrm rot="0">
            <a:off x="2540468" y="8294926"/>
            <a:ext cx="2768670" cy="601475"/>
            <a:chOff x="0" y="0"/>
            <a:chExt cx="3691560" cy="801967"/>
          </a:xfrm>
        </p:grpSpPr>
        <p:sp>
          <p:nvSpPr>
            <p:cNvPr name="Freeform 64" id="64"/>
            <p:cNvSpPr/>
            <p:nvPr/>
          </p:nvSpPr>
          <p:spPr>
            <a:xfrm flipH="false" flipV="false" rot="0">
              <a:off x="0" y="0"/>
              <a:ext cx="3691509" cy="801878"/>
            </a:xfrm>
            <a:custGeom>
              <a:avLst/>
              <a:gdLst/>
              <a:ahLst/>
              <a:cxnLst/>
              <a:rect r="r" b="b" t="t" l="l"/>
              <a:pathLst>
                <a:path h="801878" w="3691509">
                  <a:moveTo>
                    <a:pt x="0" y="133604"/>
                  </a:moveTo>
                  <a:cubicBezTo>
                    <a:pt x="0" y="59817"/>
                    <a:pt x="59817" y="0"/>
                    <a:pt x="133604" y="0"/>
                  </a:cubicBezTo>
                  <a:lnTo>
                    <a:pt x="3557905" y="0"/>
                  </a:lnTo>
                  <a:cubicBezTo>
                    <a:pt x="3631692" y="0"/>
                    <a:pt x="3691509" y="59817"/>
                    <a:pt x="3691509" y="133604"/>
                  </a:cubicBezTo>
                  <a:lnTo>
                    <a:pt x="3691509" y="668274"/>
                  </a:lnTo>
                  <a:cubicBezTo>
                    <a:pt x="3691509" y="742061"/>
                    <a:pt x="3631692" y="801878"/>
                    <a:pt x="3557905" y="801878"/>
                  </a:cubicBezTo>
                  <a:lnTo>
                    <a:pt x="133604" y="801878"/>
                  </a:lnTo>
                  <a:cubicBezTo>
                    <a:pt x="59817" y="802005"/>
                    <a:pt x="0" y="742061"/>
                    <a:pt x="0" y="668274"/>
                  </a:cubicBezTo>
                  <a:close/>
                </a:path>
              </a:pathLst>
            </a:custGeom>
            <a:solidFill>
              <a:srgbClr val="EAF7EA"/>
            </a:solidFill>
            <a:ln w="25400" cap="sq">
              <a:solidFill>
                <a:srgbClr val="BBF7D0"/>
              </a:solidFill>
              <a:prstDash val="solid"/>
              <a:miter/>
            </a:ln>
          </p:spPr>
        </p:sp>
        <p:sp>
          <p:nvSpPr>
            <p:cNvPr name="TextBox 65" id="65"/>
            <p:cNvSpPr txBox="true"/>
            <p:nvPr/>
          </p:nvSpPr>
          <p:spPr>
            <a:xfrm>
              <a:off x="0" y="-19050"/>
              <a:ext cx="3691560" cy="8210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  <a:r>
                <a:rPr lang="en-US" b="true" sz="2199">
                  <a:solidFill>
                    <a:srgbClr val="0F766E"/>
                  </a:solidFill>
                  <a:latin typeface="Arial Bold"/>
                  <a:ea typeface="Arial Bold"/>
                  <a:cs typeface="Arial Bold"/>
                  <a:sym typeface="Arial Bold"/>
                </a:rPr>
                <a:t>Resulting posture</a:t>
              </a:r>
            </a:p>
          </p:txBody>
        </p:sp>
      </p:grpSp>
      <p:grpSp>
        <p:nvGrpSpPr>
          <p:cNvPr name="Group 66" id="66"/>
          <p:cNvGrpSpPr/>
          <p:nvPr/>
        </p:nvGrpSpPr>
        <p:grpSpPr>
          <a:xfrm rot="0">
            <a:off x="5623708" y="8201920"/>
            <a:ext cx="11796074" cy="787487"/>
            <a:chOff x="0" y="0"/>
            <a:chExt cx="15728099" cy="1049982"/>
          </a:xfrm>
        </p:grpSpPr>
        <p:sp>
          <p:nvSpPr>
            <p:cNvPr name="Freeform 67" id="67"/>
            <p:cNvSpPr/>
            <p:nvPr/>
          </p:nvSpPr>
          <p:spPr>
            <a:xfrm flipH="false" flipV="false" rot="0">
              <a:off x="0" y="0"/>
              <a:ext cx="15728099" cy="1049982"/>
            </a:xfrm>
            <a:custGeom>
              <a:avLst/>
              <a:gdLst/>
              <a:ahLst/>
              <a:cxnLst/>
              <a:rect r="r" b="b" t="t" l="l"/>
              <a:pathLst>
                <a:path h="1049982" w="15728099">
                  <a:moveTo>
                    <a:pt x="0" y="0"/>
                  </a:moveTo>
                  <a:lnTo>
                    <a:pt x="15728099" y="0"/>
                  </a:lnTo>
                  <a:lnTo>
                    <a:pt x="15728099" y="1049982"/>
                  </a:lnTo>
                  <a:lnTo>
                    <a:pt x="0" y="104998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248330" r="0" b="-235417"/>
              </a:stretch>
            </a:blipFill>
          </p:spPr>
        </p:sp>
        <p:sp>
          <p:nvSpPr>
            <p:cNvPr name="TextBox 68" id="68"/>
            <p:cNvSpPr txBox="true"/>
            <p:nvPr/>
          </p:nvSpPr>
          <p:spPr>
            <a:xfrm>
              <a:off x="0" y="-19050"/>
              <a:ext cx="15728099" cy="106903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639"/>
                </a:lnSpc>
              </a:pPr>
              <a:r>
                <a:rPr lang="en-US" b="true" sz="2199">
                  <a:solidFill>
                    <a:srgbClr val="165119"/>
                  </a:solidFill>
                  <a:latin typeface="Arial Bold"/>
                  <a:ea typeface="Arial Bold"/>
                  <a:cs typeface="Arial Bold"/>
                  <a:sym typeface="Arial Bold"/>
                </a:rPr>
                <a:t>We do not overclaim universal superiority; we show a focused representation-learning mechanism that is strong, interpretable, and adaptable.</a:t>
              </a:r>
            </a:p>
          </p:txBody>
        </p:sp>
      </p:grpSp>
      <p:sp>
        <p:nvSpPr>
          <p:cNvPr name="Freeform 69" id="69"/>
          <p:cNvSpPr/>
          <p:nvPr/>
        </p:nvSpPr>
        <p:spPr>
          <a:xfrm flipH="false" flipV="false" rot="0">
            <a:off x="981852" y="7920041"/>
            <a:ext cx="1381211" cy="1381211"/>
          </a:xfrm>
          <a:custGeom>
            <a:avLst/>
            <a:gdLst/>
            <a:ahLst/>
            <a:cxnLst/>
            <a:rect r="r" b="b" t="t" l="l"/>
            <a:pathLst>
              <a:path h="1381211" w="1381211">
                <a:moveTo>
                  <a:pt x="0" y="0"/>
                </a:moveTo>
                <a:lnTo>
                  <a:pt x="1381211" y="0"/>
                </a:lnTo>
                <a:lnTo>
                  <a:pt x="1381211" y="1381211"/>
                </a:lnTo>
                <a:lnTo>
                  <a:pt x="0" y="138121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70" id="70"/>
          <p:cNvSpPr txBox="true"/>
          <p:nvPr/>
        </p:nvSpPr>
        <p:spPr>
          <a:xfrm rot="0">
            <a:off x="1769767" y="3009524"/>
            <a:ext cx="3539371" cy="685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3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Hie</a:t>
            </a:r>
            <a:r>
              <a:rPr lang="en-US" sz="21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rarchical prior art missing</a:t>
            </a:r>
          </a:p>
          <a:p>
            <a:pPr algn="ctr">
              <a:lnSpc>
                <a:spcPts val="2639"/>
              </a:lnSpc>
              <a:spcBef>
                <a:spcPct val="0"/>
              </a:spcBef>
            </a:pPr>
          </a:p>
        </p:txBody>
      </p:sp>
      <p:sp>
        <p:nvSpPr>
          <p:cNvPr name="TextBox 71" id="71"/>
          <p:cNvSpPr txBox="true"/>
          <p:nvPr/>
        </p:nvSpPr>
        <p:spPr>
          <a:xfrm rot="0">
            <a:off x="1194969" y="4041906"/>
            <a:ext cx="4688967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3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Capti</a:t>
            </a:r>
            <a:r>
              <a:rPr lang="en-US" sz="21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 provenance unclear</a:t>
            </a:r>
          </a:p>
        </p:txBody>
      </p:sp>
      <p:sp>
        <p:nvSpPr>
          <p:cNvPr name="TextBox 72" id="72"/>
          <p:cNvSpPr txBox="true"/>
          <p:nvPr/>
        </p:nvSpPr>
        <p:spPr>
          <a:xfrm rot="0">
            <a:off x="1769767" y="5062859"/>
            <a:ext cx="4688967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</a:t>
            </a:r>
            <a:r>
              <a:rPr lang="en-US" sz="21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nsfer comparison unfair</a:t>
            </a:r>
          </a:p>
        </p:txBody>
      </p:sp>
      <p:sp>
        <p:nvSpPr>
          <p:cNvPr name="TextBox 73" id="73"/>
          <p:cNvSpPr txBox="true"/>
          <p:nvPr/>
        </p:nvSpPr>
        <p:spPr>
          <a:xfrm rot="0">
            <a:off x="1769767" y="6090418"/>
            <a:ext cx="4688967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r>
              <a:rPr lang="en-US" sz="21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eed classifier baseline</a:t>
            </a:r>
          </a:p>
        </p:txBody>
      </p:sp>
      <p:sp>
        <p:nvSpPr>
          <p:cNvPr name="TextBox 74" id="74"/>
          <p:cNvSpPr txBox="true"/>
          <p:nvPr/>
        </p:nvSpPr>
        <p:spPr>
          <a:xfrm rot="0">
            <a:off x="1769767" y="6963670"/>
            <a:ext cx="4688967" cy="1019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63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Equatio</a:t>
            </a:r>
            <a:r>
              <a:rPr lang="en-US" sz="21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ns / prototypes </a:t>
            </a:r>
          </a:p>
          <a:p>
            <a:pPr algn="just">
              <a:lnSpc>
                <a:spcPts val="263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unclear</a:t>
            </a:r>
          </a:p>
          <a:p>
            <a:pPr algn="just">
              <a:lnSpc>
                <a:spcPts val="263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376914" y="40529"/>
            <a:ext cx="858974" cy="962339"/>
            <a:chOff x="0" y="0"/>
            <a:chExt cx="1145299" cy="128311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45286" cy="1283081"/>
            </a:xfrm>
            <a:custGeom>
              <a:avLst/>
              <a:gdLst/>
              <a:ahLst/>
              <a:cxnLst/>
              <a:rect r="r" b="b" t="t" l="l"/>
              <a:pathLst>
                <a:path h="1283081" w="1145286">
                  <a:moveTo>
                    <a:pt x="0" y="0"/>
                  </a:moveTo>
                  <a:lnTo>
                    <a:pt x="1145286" y="0"/>
                  </a:lnTo>
                  <a:lnTo>
                    <a:pt x="1145286" y="1283081"/>
                  </a:lnTo>
                  <a:lnTo>
                    <a:pt x="0" y="12830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" b="-4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7325632" y="66932"/>
            <a:ext cx="962368" cy="962368"/>
            <a:chOff x="0" y="0"/>
            <a:chExt cx="1283157" cy="128315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83208" cy="1283208"/>
            </a:xfrm>
            <a:custGeom>
              <a:avLst/>
              <a:gdLst/>
              <a:ahLst/>
              <a:cxnLst/>
              <a:rect r="r" b="b" t="t" l="l"/>
              <a:pathLst>
                <a:path h="1283208" w="1283208">
                  <a:moveTo>
                    <a:pt x="0" y="0"/>
                  </a:moveTo>
                  <a:lnTo>
                    <a:pt x="1283208" y="0"/>
                  </a:lnTo>
                  <a:lnTo>
                    <a:pt x="1283208" y="1283208"/>
                  </a:lnTo>
                  <a:lnTo>
                    <a:pt x="0" y="12832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3" b="3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754399" y="480060"/>
            <a:ext cx="16733968" cy="769206"/>
            <a:chOff x="0" y="0"/>
            <a:chExt cx="22311957" cy="102560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311954" cy="1025608"/>
            </a:xfrm>
            <a:custGeom>
              <a:avLst/>
              <a:gdLst/>
              <a:ahLst/>
              <a:cxnLst/>
              <a:rect r="r" b="b" t="t" l="l"/>
              <a:pathLst>
                <a:path h="1025608" w="22311954">
                  <a:moveTo>
                    <a:pt x="0" y="0"/>
                  </a:moveTo>
                  <a:lnTo>
                    <a:pt x="22311954" y="0"/>
                  </a:lnTo>
                  <a:lnTo>
                    <a:pt x="22311954" y="1025608"/>
                  </a:lnTo>
                  <a:lnTo>
                    <a:pt x="0" y="102560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383773" r="0" b="-364014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-19050"/>
              <a:ext cx="22311957" cy="104465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560"/>
                </a:lnSpc>
              </a:pPr>
              <a:r>
                <a:rPr lang="en-US" b="true" sz="3800">
                  <a:solidFill>
                    <a:srgbClr val="1E2A5A"/>
                  </a:solidFill>
                  <a:latin typeface="Arimo Bold"/>
                  <a:ea typeface="Arimo Bold"/>
                  <a:cs typeface="Arimo Bold"/>
                  <a:sym typeface="Arimo Bold"/>
                </a:rPr>
                <a:t>Conclusion: language supervision can reshape visual classifiers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795547" y="1138428"/>
            <a:ext cx="16596798" cy="480060"/>
            <a:chOff x="0" y="0"/>
            <a:chExt cx="22129064" cy="64008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2129069" cy="640080"/>
            </a:xfrm>
            <a:custGeom>
              <a:avLst/>
              <a:gdLst/>
              <a:ahLst/>
              <a:cxnLst/>
              <a:rect r="r" b="b" t="t" l="l"/>
              <a:pathLst>
                <a:path h="640080" w="22129069">
                  <a:moveTo>
                    <a:pt x="0" y="0"/>
                  </a:moveTo>
                  <a:lnTo>
                    <a:pt x="22129069" y="0"/>
                  </a:lnTo>
                  <a:lnTo>
                    <a:pt x="22129069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623643" r="0" b="-623643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19050"/>
              <a:ext cx="22129064" cy="6591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64748B"/>
                  </a:solidFill>
                  <a:latin typeface="Arial"/>
                  <a:ea typeface="Arial"/>
                  <a:cs typeface="Arial"/>
                  <a:sym typeface="Arial"/>
                </a:rPr>
                <a:t>The broader contribution is not a new prompt; it is a new training signal for hierarchical visual recognition.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5220">
            <a:off x="741693" y="1613726"/>
            <a:ext cx="16759390" cy="0"/>
          </a:xfrm>
          <a:prstGeom prst="line">
            <a:avLst/>
          </a:prstGeom>
          <a:ln cap="rnd" w="9525">
            <a:solidFill>
              <a:srgbClr val="E2E8F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3" id="13"/>
          <p:cNvGrpSpPr/>
          <p:nvPr/>
        </p:nvGrpSpPr>
        <p:grpSpPr>
          <a:xfrm rot="0">
            <a:off x="754399" y="9806940"/>
            <a:ext cx="11796074" cy="246888"/>
            <a:chOff x="0" y="0"/>
            <a:chExt cx="15728099" cy="329184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5728099" cy="329184"/>
            </a:xfrm>
            <a:custGeom>
              <a:avLst/>
              <a:gdLst/>
              <a:ahLst/>
              <a:cxnLst/>
              <a:rect r="r" b="b" t="t" l="l"/>
              <a:pathLst>
                <a:path h="329184" w="15728099">
                  <a:moveTo>
                    <a:pt x="0" y="0"/>
                  </a:moveTo>
                  <a:lnTo>
                    <a:pt x="15728099" y="0"/>
                  </a:lnTo>
                  <a:lnTo>
                    <a:pt x="15728099" y="329184"/>
                  </a:lnTo>
                  <a:lnTo>
                    <a:pt x="0" y="32918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880976" r="0" b="-880976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19050"/>
              <a:ext cx="15728099" cy="34823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439"/>
                </a:lnSpc>
              </a:pPr>
              <a:r>
                <a:rPr lang="en-US" sz="1200">
                  <a:solidFill>
                    <a:srgbClr val="94A3B8"/>
                  </a:solidFill>
                  <a:latin typeface="Arial"/>
                  <a:ea typeface="Arial"/>
                  <a:cs typeface="Arial"/>
                  <a:sym typeface="Arial"/>
                </a:rPr>
                <a:t>Taxonomy-guided language supervision for hierarchical skin disease classification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7214037" y="9765792"/>
            <a:ext cx="411490" cy="274320"/>
            <a:chOff x="0" y="0"/>
            <a:chExt cx="548653" cy="36576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548653" cy="365760"/>
            </a:xfrm>
            <a:custGeom>
              <a:avLst/>
              <a:gdLst/>
              <a:ahLst/>
              <a:cxnLst/>
              <a:rect r="r" b="b" t="t" l="l"/>
              <a:pathLst>
                <a:path h="365760" w="548653">
                  <a:moveTo>
                    <a:pt x="0" y="0"/>
                  </a:moveTo>
                  <a:lnTo>
                    <a:pt x="548653" y="0"/>
                  </a:lnTo>
                  <a:lnTo>
                    <a:pt x="548653" y="365760"/>
                  </a:lnTo>
                  <a:lnTo>
                    <a:pt x="0" y="36576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35533" t="0" r="-35533" b="0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19050"/>
              <a:ext cx="548653" cy="3848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439"/>
                </a:lnSpc>
              </a:pPr>
              <a:r>
                <a:rPr lang="en-US" sz="1200">
                  <a:solidFill>
                    <a:srgbClr val="94A3B8"/>
                  </a:solidFill>
                  <a:latin typeface="Arial"/>
                  <a:ea typeface="Arial"/>
                  <a:cs typeface="Arial"/>
                  <a:sym typeface="Arial"/>
                </a:rPr>
                <a:t>11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221772" y="2034961"/>
            <a:ext cx="15155142" cy="1147151"/>
            <a:chOff x="0" y="0"/>
            <a:chExt cx="3991478" cy="30213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991478" cy="302130"/>
            </a:xfrm>
            <a:custGeom>
              <a:avLst/>
              <a:gdLst/>
              <a:ahLst/>
              <a:cxnLst/>
              <a:rect r="r" b="b" t="t" l="l"/>
              <a:pathLst>
                <a:path h="302130" w="3991478">
                  <a:moveTo>
                    <a:pt x="10728" y="0"/>
                  </a:moveTo>
                  <a:lnTo>
                    <a:pt x="3980750" y="0"/>
                  </a:lnTo>
                  <a:cubicBezTo>
                    <a:pt x="3983595" y="0"/>
                    <a:pt x="3986324" y="1130"/>
                    <a:pt x="3988336" y="3142"/>
                  </a:cubicBezTo>
                  <a:cubicBezTo>
                    <a:pt x="3990348" y="5154"/>
                    <a:pt x="3991478" y="7883"/>
                    <a:pt x="3991478" y="10728"/>
                  </a:cubicBezTo>
                  <a:lnTo>
                    <a:pt x="3991478" y="291403"/>
                  </a:lnTo>
                  <a:cubicBezTo>
                    <a:pt x="3991478" y="294248"/>
                    <a:pt x="3990348" y="296976"/>
                    <a:pt x="3988336" y="298988"/>
                  </a:cubicBezTo>
                  <a:cubicBezTo>
                    <a:pt x="3986324" y="301000"/>
                    <a:pt x="3983595" y="302130"/>
                    <a:pt x="3980750" y="302130"/>
                  </a:cubicBezTo>
                  <a:lnTo>
                    <a:pt x="10728" y="302130"/>
                  </a:lnTo>
                  <a:cubicBezTo>
                    <a:pt x="7883" y="302130"/>
                    <a:pt x="5154" y="301000"/>
                    <a:pt x="3142" y="298988"/>
                  </a:cubicBezTo>
                  <a:cubicBezTo>
                    <a:pt x="1130" y="296976"/>
                    <a:pt x="0" y="294248"/>
                    <a:pt x="0" y="291403"/>
                  </a:cubicBezTo>
                  <a:lnTo>
                    <a:pt x="0" y="10728"/>
                  </a:lnTo>
                  <a:cubicBezTo>
                    <a:pt x="0" y="7883"/>
                    <a:pt x="1130" y="5154"/>
                    <a:pt x="3142" y="3142"/>
                  </a:cubicBezTo>
                  <a:cubicBezTo>
                    <a:pt x="5154" y="1130"/>
                    <a:pt x="7883" y="0"/>
                    <a:pt x="10728" y="0"/>
                  </a:cubicBezTo>
                  <a:close/>
                </a:path>
              </a:pathLst>
            </a:custGeom>
            <a:solidFill>
              <a:srgbClr val="DBEAFE"/>
            </a:solidFill>
            <a:ln w="19050" cap="rnd">
              <a:solidFill>
                <a:srgbClr val="2563EB"/>
              </a:solidFill>
              <a:prstDash val="solid"/>
              <a:round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19050"/>
              <a:ext cx="3991478" cy="32118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795547" y="1631212"/>
            <a:ext cx="2220020" cy="574043"/>
            <a:chOff x="0" y="0"/>
            <a:chExt cx="2960027" cy="765391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2959989" cy="765302"/>
            </a:xfrm>
            <a:custGeom>
              <a:avLst/>
              <a:gdLst/>
              <a:ahLst/>
              <a:cxnLst/>
              <a:rect r="r" b="b" t="t" l="l"/>
              <a:pathLst>
                <a:path h="765302" w="2959989">
                  <a:moveTo>
                    <a:pt x="0" y="127508"/>
                  </a:moveTo>
                  <a:cubicBezTo>
                    <a:pt x="0" y="57150"/>
                    <a:pt x="57150" y="0"/>
                    <a:pt x="127508" y="0"/>
                  </a:cubicBezTo>
                  <a:lnTo>
                    <a:pt x="2832481" y="0"/>
                  </a:lnTo>
                  <a:cubicBezTo>
                    <a:pt x="2902966" y="0"/>
                    <a:pt x="2959989" y="57150"/>
                    <a:pt x="2959989" y="127508"/>
                  </a:cubicBezTo>
                  <a:lnTo>
                    <a:pt x="2959989" y="637794"/>
                  </a:lnTo>
                  <a:cubicBezTo>
                    <a:pt x="2959989" y="708279"/>
                    <a:pt x="2902839" y="765302"/>
                    <a:pt x="2832481" y="765302"/>
                  </a:cubicBezTo>
                  <a:lnTo>
                    <a:pt x="127508" y="765302"/>
                  </a:lnTo>
                  <a:cubicBezTo>
                    <a:pt x="57150" y="765429"/>
                    <a:pt x="0" y="708279"/>
                    <a:pt x="0" y="637794"/>
                  </a:cubicBezTo>
                  <a:close/>
                </a:path>
              </a:pathLst>
            </a:custGeom>
            <a:solidFill>
              <a:srgbClr val="1E2A5A"/>
            </a:solidFill>
            <a:ln w="25400" cap="sq">
              <a:solidFill>
                <a:srgbClr val="1E2A5A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19050"/>
              <a:ext cx="2960027" cy="7844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  <a:r>
                <a:rPr lang="en-US" b="true" sz="2199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Takeaway 1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3015567" y="2311532"/>
            <a:ext cx="12893383" cy="855613"/>
            <a:chOff x="0" y="0"/>
            <a:chExt cx="17191177" cy="1140818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7191179" cy="1140818"/>
            </a:xfrm>
            <a:custGeom>
              <a:avLst/>
              <a:gdLst/>
              <a:ahLst/>
              <a:cxnLst/>
              <a:rect r="r" b="b" t="t" l="l"/>
              <a:pathLst>
                <a:path h="1140818" w="17191179">
                  <a:moveTo>
                    <a:pt x="0" y="0"/>
                  </a:moveTo>
                  <a:lnTo>
                    <a:pt x="17191179" y="0"/>
                  </a:lnTo>
                  <a:lnTo>
                    <a:pt x="17191179" y="1140818"/>
                  </a:lnTo>
                  <a:lnTo>
                    <a:pt x="0" y="114081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255149" r="0" b="-232096"/>
              </a:stretch>
            </a:blip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9525"/>
              <a:ext cx="17191177" cy="115034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80"/>
                </a:lnSpc>
              </a:pPr>
              <a:r>
                <a:rPr lang="en-US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Parent-level contrastive learning can improve coarse classification while leaving fine subclass structure weak.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221772" y="3463955"/>
            <a:ext cx="15155142" cy="1353422"/>
            <a:chOff x="0" y="0"/>
            <a:chExt cx="3991478" cy="356457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3991478" cy="356457"/>
            </a:xfrm>
            <a:custGeom>
              <a:avLst/>
              <a:gdLst/>
              <a:ahLst/>
              <a:cxnLst/>
              <a:rect r="r" b="b" t="t" l="l"/>
              <a:pathLst>
                <a:path h="356457" w="3991478">
                  <a:moveTo>
                    <a:pt x="10728" y="0"/>
                  </a:moveTo>
                  <a:lnTo>
                    <a:pt x="3980750" y="0"/>
                  </a:lnTo>
                  <a:cubicBezTo>
                    <a:pt x="3983595" y="0"/>
                    <a:pt x="3986324" y="1130"/>
                    <a:pt x="3988336" y="3142"/>
                  </a:cubicBezTo>
                  <a:cubicBezTo>
                    <a:pt x="3990348" y="5154"/>
                    <a:pt x="3991478" y="7883"/>
                    <a:pt x="3991478" y="10728"/>
                  </a:cubicBezTo>
                  <a:lnTo>
                    <a:pt x="3991478" y="345729"/>
                  </a:lnTo>
                  <a:cubicBezTo>
                    <a:pt x="3991478" y="348574"/>
                    <a:pt x="3990348" y="351303"/>
                    <a:pt x="3988336" y="353315"/>
                  </a:cubicBezTo>
                  <a:cubicBezTo>
                    <a:pt x="3986324" y="355327"/>
                    <a:pt x="3983595" y="356457"/>
                    <a:pt x="3980750" y="356457"/>
                  </a:cubicBezTo>
                  <a:lnTo>
                    <a:pt x="10728" y="356457"/>
                  </a:lnTo>
                  <a:cubicBezTo>
                    <a:pt x="7883" y="356457"/>
                    <a:pt x="5154" y="355327"/>
                    <a:pt x="3142" y="353315"/>
                  </a:cubicBezTo>
                  <a:cubicBezTo>
                    <a:pt x="1130" y="351303"/>
                    <a:pt x="0" y="348574"/>
                    <a:pt x="0" y="345729"/>
                  </a:cubicBezTo>
                  <a:lnTo>
                    <a:pt x="0" y="10728"/>
                  </a:lnTo>
                  <a:cubicBezTo>
                    <a:pt x="0" y="7883"/>
                    <a:pt x="1130" y="5154"/>
                    <a:pt x="3142" y="3142"/>
                  </a:cubicBezTo>
                  <a:cubicBezTo>
                    <a:pt x="5154" y="1130"/>
                    <a:pt x="7883" y="0"/>
                    <a:pt x="10728" y="0"/>
                  </a:cubicBezTo>
                  <a:close/>
                </a:path>
              </a:pathLst>
            </a:custGeom>
            <a:solidFill>
              <a:srgbClr val="DBEAFE"/>
            </a:solidFill>
            <a:ln w="19050" cap="rnd">
              <a:solidFill>
                <a:srgbClr val="2563EB"/>
              </a:solidFill>
              <a:prstDash val="solid"/>
              <a:round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0" y="-19050"/>
              <a:ext cx="3991478" cy="3755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795547" y="3329070"/>
            <a:ext cx="2220020" cy="574043"/>
            <a:chOff x="0" y="0"/>
            <a:chExt cx="2960027" cy="765391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2959989" cy="765302"/>
            </a:xfrm>
            <a:custGeom>
              <a:avLst/>
              <a:gdLst/>
              <a:ahLst/>
              <a:cxnLst/>
              <a:rect r="r" b="b" t="t" l="l"/>
              <a:pathLst>
                <a:path h="765302" w="2959989">
                  <a:moveTo>
                    <a:pt x="0" y="127508"/>
                  </a:moveTo>
                  <a:cubicBezTo>
                    <a:pt x="0" y="57150"/>
                    <a:pt x="57150" y="0"/>
                    <a:pt x="127508" y="0"/>
                  </a:cubicBezTo>
                  <a:lnTo>
                    <a:pt x="2832481" y="0"/>
                  </a:lnTo>
                  <a:cubicBezTo>
                    <a:pt x="2902966" y="0"/>
                    <a:pt x="2959989" y="57150"/>
                    <a:pt x="2959989" y="127508"/>
                  </a:cubicBezTo>
                  <a:lnTo>
                    <a:pt x="2959989" y="637794"/>
                  </a:lnTo>
                  <a:cubicBezTo>
                    <a:pt x="2959989" y="708279"/>
                    <a:pt x="2902839" y="765302"/>
                    <a:pt x="2832481" y="765302"/>
                  </a:cubicBezTo>
                  <a:lnTo>
                    <a:pt x="127508" y="765302"/>
                  </a:lnTo>
                  <a:cubicBezTo>
                    <a:pt x="57150" y="765429"/>
                    <a:pt x="0" y="708279"/>
                    <a:pt x="0" y="637794"/>
                  </a:cubicBezTo>
                  <a:close/>
                </a:path>
              </a:pathLst>
            </a:custGeom>
            <a:solidFill>
              <a:srgbClr val="1E2A5A"/>
            </a:solidFill>
            <a:ln w="25400" cap="sq">
              <a:solidFill>
                <a:srgbClr val="1E2A5A"/>
              </a:solidFill>
              <a:prstDash val="solid"/>
              <a:miter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0" y="-19050"/>
              <a:ext cx="2960027" cy="7844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  <a:r>
                <a:rPr lang="en-US" b="true" sz="2199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Takeaway 2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3193461" y="3790314"/>
            <a:ext cx="12893383" cy="855613"/>
            <a:chOff x="0" y="0"/>
            <a:chExt cx="17191177" cy="1140818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17191179" cy="1140818"/>
            </a:xfrm>
            <a:custGeom>
              <a:avLst/>
              <a:gdLst/>
              <a:ahLst/>
              <a:cxnLst/>
              <a:rect r="r" b="b" t="t" l="l"/>
              <a:pathLst>
                <a:path h="1140818" w="17191179">
                  <a:moveTo>
                    <a:pt x="0" y="0"/>
                  </a:moveTo>
                  <a:lnTo>
                    <a:pt x="17191179" y="0"/>
                  </a:lnTo>
                  <a:lnTo>
                    <a:pt x="17191179" y="1140818"/>
                  </a:lnTo>
                  <a:lnTo>
                    <a:pt x="0" y="114081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247134" r="0" b="-240112"/>
              </a:stretch>
            </a:blip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9525"/>
              <a:ext cx="17191177" cy="115034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80"/>
                </a:lnSpc>
              </a:pPr>
              <a:r>
                <a:rPr lang="en-US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Clinical language and taxonomy are complementary: language says what evidence matters; taxonomy says which sibling distinctions matter.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1221772" y="5007878"/>
            <a:ext cx="15155142" cy="1353422"/>
            <a:chOff x="0" y="0"/>
            <a:chExt cx="3991478" cy="356457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3991478" cy="356457"/>
            </a:xfrm>
            <a:custGeom>
              <a:avLst/>
              <a:gdLst/>
              <a:ahLst/>
              <a:cxnLst/>
              <a:rect r="r" b="b" t="t" l="l"/>
              <a:pathLst>
                <a:path h="356457" w="3991478">
                  <a:moveTo>
                    <a:pt x="10728" y="0"/>
                  </a:moveTo>
                  <a:lnTo>
                    <a:pt x="3980750" y="0"/>
                  </a:lnTo>
                  <a:cubicBezTo>
                    <a:pt x="3983595" y="0"/>
                    <a:pt x="3986324" y="1130"/>
                    <a:pt x="3988336" y="3142"/>
                  </a:cubicBezTo>
                  <a:cubicBezTo>
                    <a:pt x="3990348" y="5154"/>
                    <a:pt x="3991478" y="7883"/>
                    <a:pt x="3991478" y="10728"/>
                  </a:cubicBezTo>
                  <a:lnTo>
                    <a:pt x="3991478" y="345729"/>
                  </a:lnTo>
                  <a:cubicBezTo>
                    <a:pt x="3991478" y="348574"/>
                    <a:pt x="3990348" y="351303"/>
                    <a:pt x="3988336" y="353315"/>
                  </a:cubicBezTo>
                  <a:cubicBezTo>
                    <a:pt x="3986324" y="355327"/>
                    <a:pt x="3983595" y="356457"/>
                    <a:pt x="3980750" y="356457"/>
                  </a:cubicBezTo>
                  <a:lnTo>
                    <a:pt x="10728" y="356457"/>
                  </a:lnTo>
                  <a:cubicBezTo>
                    <a:pt x="7883" y="356457"/>
                    <a:pt x="5154" y="355327"/>
                    <a:pt x="3142" y="353315"/>
                  </a:cubicBezTo>
                  <a:cubicBezTo>
                    <a:pt x="1130" y="351303"/>
                    <a:pt x="0" y="348574"/>
                    <a:pt x="0" y="345729"/>
                  </a:cubicBezTo>
                  <a:lnTo>
                    <a:pt x="0" y="10728"/>
                  </a:lnTo>
                  <a:cubicBezTo>
                    <a:pt x="0" y="7883"/>
                    <a:pt x="1130" y="5154"/>
                    <a:pt x="3142" y="3142"/>
                  </a:cubicBezTo>
                  <a:cubicBezTo>
                    <a:pt x="5154" y="1130"/>
                    <a:pt x="7883" y="0"/>
                    <a:pt x="10728" y="0"/>
                  </a:cubicBezTo>
                  <a:close/>
                </a:path>
              </a:pathLst>
            </a:custGeom>
            <a:solidFill>
              <a:srgbClr val="DBEAFE"/>
            </a:solidFill>
            <a:ln w="19050" cap="rnd">
              <a:solidFill>
                <a:srgbClr val="2563EB"/>
              </a:solidFill>
              <a:prstDash val="solid"/>
              <a:round/>
            </a:ln>
          </p:spPr>
        </p:sp>
        <p:sp>
          <p:nvSpPr>
            <p:cNvPr name="TextBox 39" id="39"/>
            <p:cNvSpPr txBox="true"/>
            <p:nvPr/>
          </p:nvSpPr>
          <p:spPr>
            <a:xfrm>
              <a:off x="0" y="-19050"/>
              <a:ext cx="3991478" cy="3755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795547" y="4881446"/>
            <a:ext cx="2220020" cy="574043"/>
            <a:chOff x="0" y="0"/>
            <a:chExt cx="2960027" cy="765391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2959989" cy="765302"/>
            </a:xfrm>
            <a:custGeom>
              <a:avLst/>
              <a:gdLst/>
              <a:ahLst/>
              <a:cxnLst/>
              <a:rect r="r" b="b" t="t" l="l"/>
              <a:pathLst>
                <a:path h="765302" w="2959989">
                  <a:moveTo>
                    <a:pt x="0" y="127508"/>
                  </a:moveTo>
                  <a:cubicBezTo>
                    <a:pt x="0" y="57150"/>
                    <a:pt x="57150" y="0"/>
                    <a:pt x="127508" y="0"/>
                  </a:cubicBezTo>
                  <a:lnTo>
                    <a:pt x="2832481" y="0"/>
                  </a:lnTo>
                  <a:cubicBezTo>
                    <a:pt x="2902966" y="0"/>
                    <a:pt x="2959989" y="57150"/>
                    <a:pt x="2959989" y="127508"/>
                  </a:cubicBezTo>
                  <a:lnTo>
                    <a:pt x="2959989" y="637794"/>
                  </a:lnTo>
                  <a:cubicBezTo>
                    <a:pt x="2959989" y="708279"/>
                    <a:pt x="2902839" y="765302"/>
                    <a:pt x="2832481" y="765302"/>
                  </a:cubicBezTo>
                  <a:lnTo>
                    <a:pt x="127508" y="765302"/>
                  </a:lnTo>
                  <a:cubicBezTo>
                    <a:pt x="57150" y="765429"/>
                    <a:pt x="0" y="708279"/>
                    <a:pt x="0" y="637794"/>
                  </a:cubicBezTo>
                  <a:close/>
                </a:path>
              </a:pathLst>
            </a:custGeom>
            <a:solidFill>
              <a:srgbClr val="1E2A5A"/>
            </a:solidFill>
            <a:ln w="25400" cap="sq">
              <a:solidFill>
                <a:srgbClr val="1E2A5A"/>
              </a:solidFill>
              <a:prstDash val="solid"/>
              <a:miter/>
            </a:ln>
          </p:spPr>
        </p:sp>
        <p:sp>
          <p:nvSpPr>
            <p:cNvPr name="TextBox 42" id="42"/>
            <p:cNvSpPr txBox="true"/>
            <p:nvPr/>
          </p:nvSpPr>
          <p:spPr>
            <a:xfrm>
              <a:off x="0" y="-19050"/>
              <a:ext cx="2960027" cy="7844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  <a:r>
                <a:rPr lang="en-US" b="true" sz="2199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Takeaway 3</a:t>
              </a: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3193461" y="5256782"/>
            <a:ext cx="12893383" cy="855613"/>
            <a:chOff x="0" y="0"/>
            <a:chExt cx="17191177" cy="1140818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17191179" cy="1140818"/>
            </a:xfrm>
            <a:custGeom>
              <a:avLst/>
              <a:gdLst/>
              <a:ahLst/>
              <a:cxnLst/>
              <a:rect r="r" b="b" t="t" l="l"/>
              <a:pathLst>
                <a:path h="1140818" w="17191179">
                  <a:moveTo>
                    <a:pt x="0" y="0"/>
                  </a:moveTo>
                  <a:lnTo>
                    <a:pt x="17191179" y="0"/>
                  </a:lnTo>
                  <a:lnTo>
                    <a:pt x="17191179" y="1140818"/>
                  </a:lnTo>
                  <a:lnTo>
                    <a:pt x="0" y="114081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249539" r="0" b="-237707"/>
              </a:stretch>
            </a:blipFill>
          </p:spPr>
        </p:sp>
        <p:sp>
          <p:nvSpPr>
            <p:cNvPr name="TextBox 45" id="45"/>
            <p:cNvSpPr txBox="true"/>
            <p:nvPr/>
          </p:nvSpPr>
          <p:spPr>
            <a:xfrm>
              <a:off x="0" y="-9525"/>
              <a:ext cx="17191177" cy="115034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80"/>
                </a:lnSpc>
              </a:pPr>
              <a:r>
                <a:rPr lang="en-US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A prototype gallery decouples the representation from a fixed output head, enabling encoder-retraining-free vocabulary replacement.</a:t>
              </a: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221772" y="6704200"/>
            <a:ext cx="15155142" cy="1353422"/>
            <a:chOff x="0" y="0"/>
            <a:chExt cx="3991478" cy="356457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3991478" cy="356457"/>
            </a:xfrm>
            <a:custGeom>
              <a:avLst/>
              <a:gdLst/>
              <a:ahLst/>
              <a:cxnLst/>
              <a:rect r="r" b="b" t="t" l="l"/>
              <a:pathLst>
                <a:path h="356457" w="3991478">
                  <a:moveTo>
                    <a:pt x="10728" y="0"/>
                  </a:moveTo>
                  <a:lnTo>
                    <a:pt x="3980750" y="0"/>
                  </a:lnTo>
                  <a:cubicBezTo>
                    <a:pt x="3983595" y="0"/>
                    <a:pt x="3986324" y="1130"/>
                    <a:pt x="3988336" y="3142"/>
                  </a:cubicBezTo>
                  <a:cubicBezTo>
                    <a:pt x="3990348" y="5154"/>
                    <a:pt x="3991478" y="7883"/>
                    <a:pt x="3991478" y="10728"/>
                  </a:cubicBezTo>
                  <a:lnTo>
                    <a:pt x="3991478" y="345729"/>
                  </a:lnTo>
                  <a:cubicBezTo>
                    <a:pt x="3991478" y="348574"/>
                    <a:pt x="3990348" y="351303"/>
                    <a:pt x="3988336" y="353315"/>
                  </a:cubicBezTo>
                  <a:cubicBezTo>
                    <a:pt x="3986324" y="355327"/>
                    <a:pt x="3983595" y="356457"/>
                    <a:pt x="3980750" y="356457"/>
                  </a:cubicBezTo>
                  <a:lnTo>
                    <a:pt x="10728" y="356457"/>
                  </a:lnTo>
                  <a:cubicBezTo>
                    <a:pt x="7883" y="356457"/>
                    <a:pt x="5154" y="355327"/>
                    <a:pt x="3142" y="353315"/>
                  </a:cubicBezTo>
                  <a:cubicBezTo>
                    <a:pt x="1130" y="351303"/>
                    <a:pt x="0" y="348574"/>
                    <a:pt x="0" y="345729"/>
                  </a:cubicBezTo>
                  <a:lnTo>
                    <a:pt x="0" y="10728"/>
                  </a:lnTo>
                  <a:cubicBezTo>
                    <a:pt x="0" y="7883"/>
                    <a:pt x="1130" y="5154"/>
                    <a:pt x="3142" y="3142"/>
                  </a:cubicBezTo>
                  <a:cubicBezTo>
                    <a:pt x="5154" y="1130"/>
                    <a:pt x="7883" y="0"/>
                    <a:pt x="10728" y="0"/>
                  </a:cubicBezTo>
                  <a:close/>
                </a:path>
              </a:pathLst>
            </a:custGeom>
            <a:solidFill>
              <a:srgbClr val="FFF4E5"/>
            </a:solidFill>
            <a:ln w="19050" cap="rnd">
              <a:solidFill>
                <a:srgbClr val="2563EB"/>
              </a:solidFill>
              <a:prstDash val="solid"/>
              <a:round/>
            </a:ln>
          </p:spPr>
        </p:sp>
        <p:sp>
          <p:nvSpPr>
            <p:cNvPr name="TextBox 48" id="48"/>
            <p:cNvSpPr txBox="true"/>
            <p:nvPr/>
          </p:nvSpPr>
          <p:spPr>
            <a:xfrm>
              <a:off x="0" y="-19050"/>
              <a:ext cx="3991478" cy="3755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914426" y="6433823"/>
            <a:ext cx="2837250" cy="601475"/>
            <a:chOff x="0" y="0"/>
            <a:chExt cx="3783000" cy="801967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3782949" cy="801878"/>
            </a:xfrm>
            <a:custGeom>
              <a:avLst/>
              <a:gdLst/>
              <a:ahLst/>
              <a:cxnLst/>
              <a:rect r="r" b="b" t="t" l="l"/>
              <a:pathLst>
                <a:path h="801878" w="3782949">
                  <a:moveTo>
                    <a:pt x="0" y="133604"/>
                  </a:moveTo>
                  <a:cubicBezTo>
                    <a:pt x="0" y="59817"/>
                    <a:pt x="59817" y="0"/>
                    <a:pt x="133604" y="0"/>
                  </a:cubicBezTo>
                  <a:lnTo>
                    <a:pt x="3649345" y="0"/>
                  </a:lnTo>
                  <a:cubicBezTo>
                    <a:pt x="3723132" y="0"/>
                    <a:pt x="3782949" y="59817"/>
                    <a:pt x="3782949" y="133604"/>
                  </a:cubicBezTo>
                  <a:lnTo>
                    <a:pt x="3782949" y="668274"/>
                  </a:lnTo>
                  <a:cubicBezTo>
                    <a:pt x="3782949" y="742061"/>
                    <a:pt x="3723132" y="801878"/>
                    <a:pt x="3649345" y="801878"/>
                  </a:cubicBezTo>
                  <a:lnTo>
                    <a:pt x="133604" y="801878"/>
                  </a:lnTo>
                  <a:cubicBezTo>
                    <a:pt x="59817" y="802005"/>
                    <a:pt x="0" y="742061"/>
                    <a:pt x="0" y="668274"/>
                  </a:cubicBezTo>
                  <a:close/>
                </a:path>
              </a:pathLst>
            </a:custGeom>
            <a:solidFill>
              <a:srgbClr val="FFEDC8"/>
            </a:solidFill>
            <a:ln w="25400" cap="sq">
              <a:solidFill>
                <a:srgbClr val="FED7AA"/>
              </a:solidFill>
              <a:prstDash val="solid"/>
              <a:miter/>
            </a:ln>
          </p:spPr>
        </p:sp>
        <p:sp>
          <p:nvSpPr>
            <p:cNvPr name="TextBox 51" id="51"/>
            <p:cNvSpPr txBox="true"/>
            <p:nvPr/>
          </p:nvSpPr>
          <p:spPr>
            <a:xfrm>
              <a:off x="0" y="-19050"/>
              <a:ext cx="3783000" cy="8210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  <a:r>
                <a:rPr lang="en-US" b="true" sz="2199">
                  <a:solidFill>
                    <a:srgbClr val="C05621"/>
                  </a:solidFill>
                  <a:latin typeface="Arial Bold"/>
                  <a:ea typeface="Arial Bold"/>
                  <a:cs typeface="Arial Bold"/>
                  <a:sym typeface="Arial Bold"/>
                </a:rPr>
                <a:t>Future direction</a:t>
              </a: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3193461" y="7035298"/>
            <a:ext cx="12893383" cy="855613"/>
            <a:chOff x="0" y="0"/>
            <a:chExt cx="17191177" cy="1140818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17191179" cy="1140818"/>
            </a:xfrm>
            <a:custGeom>
              <a:avLst/>
              <a:gdLst/>
              <a:ahLst/>
              <a:cxnLst/>
              <a:rect r="r" b="b" t="t" l="l"/>
              <a:pathLst>
                <a:path h="1140818" w="17191179">
                  <a:moveTo>
                    <a:pt x="0" y="0"/>
                  </a:moveTo>
                  <a:lnTo>
                    <a:pt x="17191179" y="0"/>
                  </a:lnTo>
                  <a:lnTo>
                    <a:pt x="17191179" y="1140818"/>
                  </a:lnTo>
                  <a:lnTo>
                    <a:pt x="0" y="114081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249539" r="0" b="-237707"/>
              </a:stretch>
            </a:blipFill>
          </p:spPr>
        </p:sp>
        <p:sp>
          <p:nvSpPr>
            <p:cNvPr name="TextBox 54" id="54"/>
            <p:cNvSpPr txBox="true"/>
            <p:nvPr/>
          </p:nvSpPr>
          <p:spPr>
            <a:xfrm>
              <a:off x="0" y="-9525"/>
              <a:ext cx="17191177" cy="115034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80"/>
                </a:lnSpc>
              </a:pPr>
              <a:r>
                <a:rPr lang="en-US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Ex</a:t>
              </a:r>
              <a:r>
                <a:rPr lang="en-US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rPr>
                <a:t>plore language-guided representation learning for other core dermatology vision tasks: retrieval, segmentation, severity assessment, and out-of-distribution recognition.</a:t>
              </a:r>
            </a:p>
          </p:txBody>
        </p:sp>
      </p:grpSp>
      <p:sp>
        <p:nvSpPr>
          <p:cNvPr name="AutoShape 55" id="55"/>
          <p:cNvSpPr/>
          <p:nvPr/>
        </p:nvSpPr>
        <p:spPr>
          <a:xfrm>
            <a:off x="5897880" y="5143500"/>
            <a:ext cx="6492240" cy="0"/>
          </a:xfrm>
          <a:prstGeom prst="line">
            <a:avLst/>
          </a:prstGeom>
          <a:ln cap="flat" w="38100">
            <a:solidFill>
              <a:srgbClr val="E2E8F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56" id="56"/>
          <p:cNvGrpSpPr/>
          <p:nvPr/>
        </p:nvGrpSpPr>
        <p:grpSpPr>
          <a:xfrm rot="0">
            <a:off x="1472517" y="8200497"/>
            <a:ext cx="15072600" cy="1446721"/>
            <a:chOff x="0" y="0"/>
            <a:chExt cx="3969738" cy="381029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3969738" cy="381029"/>
            </a:xfrm>
            <a:custGeom>
              <a:avLst/>
              <a:gdLst/>
              <a:ahLst/>
              <a:cxnLst/>
              <a:rect r="r" b="b" t="t" l="l"/>
              <a:pathLst>
                <a:path h="381029" w="3969738">
                  <a:moveTo>
                    <a:pt x="12841" y="0"/>
                  </a:moveTo>
                  <a:lnTo>
                    <a:pt x="3956897" y="0"/>
                  </a:lnTo>
                  <a:cubicBezTo>
                    <a:pt x="3963989" y="0"/>
                    <a:pt x="3969738" y="5749"/>
                    <a:pt x="3969738" y="12841"/>
                  </a:cubicBezTo>
                  <a:lnTo>
                    <a:pt x="3969738" y="368188"/>
                  </a:lnTo>
                  <a:cubicBezTo>
                    <a:pt x="3969738" y="371594"/>
                    <a:pt x="3968385" y="374860"/>
                    <a:pt x="3965977" y="377268"/>
                  </a:cubicBezTo>
                  <a:cubicBezTo>
                    <a:pt x="3963569" y="379677"/>
                    <a:pt x="3960303" y="381029"/>
                    <a:pt x="3956897" y="381029"/>
                  </a:cubicBezTo>
                  <a:lnTo>
                    <a:pt x="12841" y="381029"/>
                  </a:lnTo>
                  <a:cubicBezTo>
                    <a:pt x="9435" y="381029"/>
                    <a:pt x="6169" y="379677"/>
                    <a:pt x="3761" y="377268"/>
                  </a:cubicBezTo>
                  <a:cubicBezTo>
                    <a:pt x="1353" y="374860"/>
                    <a:pt x="0" y="371594"/>
                    <a:pt x="0" y="368188"/>
                  </a:cubicBezTo>
                  <a:lnTo>
                    <a:pt x="0" y="12841"/>
                  </a:lnTo>
                  <a:cubicBezTo>
                    <a:pt x="0" y="9435"/>
                    <a:pt x="1353" y="6169"/>
                    <a:pt x="3761" y="3761"/>
                  </a:cubicBezTo>
                  <a:cubicBezTo>
                    <a:pt x="6169" y="1353"/>
                    <a:pt x="9435" y="0"/>
                    <a:pt x="12841" y="0"/>
                  </a:cubicBezTo>
                  <a:close/>
                </a:path>
              </a:pathLst>
            </a:custGeom>
            <a:solidFill>
              <a:srgbClr val="1E2A5A"/>
            </a:solidFill>
          </p:spPr>
        </p:sp>
        <p:sp>
          <p:nvSpPr>
            <p:cNvPr name="TextBox 58" id="58"/>
            <p:cNvSpPr txBox="true"/>
            <p:nvPr/>
          </p:nvSpPr>
          <p:spPr>
            <a:xfrm>
              <a:off x="0" y="-19050"/>
              <a:ext cx="3969738" cy="40007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39"/>
                </a:lnSpc>
              </a:pPr>
            </a:p>
          </p:txBody>
        </p:sp>
      </p:grpSp>
      <p:grpSp>
        <p:nvGrpSpPr>
          <p:cNvPr name="Group 59" id="59"/>
          <p:cNvGrpSpPr/>
          <p:nvPr/>
        </p:nvGrpSpPr>
        <p:grpSpPr>
          <a:xfrm rot="0">
            <a:off x="3695124" y="8495772"/>
            <a:ext cx="11890057" cy="916943"/>
            <a:chOff x="0" y="0"/>
            <a:chExt cx="15853410" cy="1222591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15853411" cy="1222502"/>
            </a:xfrm>
            <a:custGeom>
              <a:avLst/>
              <a:gdLst/>
              <a:ahLst/>
              <a:cxnLst/>
              <a:rect r="r" b="b" t="t" l="l"/>
              <a:pathLst>
                <a:path h="1222502" w="15853411">
                  <a:moveTo>
                    <a:pt x="0" y="203708"/>
                  </a:moveTo>
                  <a:cubicBezTo>
                    <a:pt x="0" y="91186"/>
                    <a:pt x="91186" y="0"/>
                    <a:pt x="203708" y="0"/>
                  </a:cubicBezTo>
                  <a:lnTo>
                    <a:pt x="15649702" y="0"/>
                  </a:lnTo>
                  <a:cubicBezTo>
                    <a:pt x="15762224" y="0"/>
                    <a:pt x="15853411" y="91186"/>
                    <a:pt x="15853411" y="203708"/>
                  </a:cubicBezTo>
                  <a:lnTo>
                    <a:pt x="15853411" y="1018794"/>
                  </a:lnTo>
                  <a:cubicBezTo>
                    <a:pt x="15853411" y="1131316"/>
                    <a:pt x="15762224" y="1222502"/>
                    <a:pt x="15649702" y="1222502"/>
                  </a:cubicBezTo>
                  <a:lnTo>
                    <a:pt x="203708" y="1222502"/>
                  </a:lnTo>
                  <a:cubicBezTo>
                    <a:pt x="91186" y="1222629"/>
                    <a:pt x="0" y="1131316"/>
                    <a:pt x="0" y="1018794"/>
                  </a:cubicBezTo>
                  <a:close/>
                </a:path>
              </a:pathLst>
            </a:custGeom>
            <a:solidFill>
              <a:srgbClr val="1E2A5A"/>
            </a:solidFill>
            <a:ln w="25400" cap="sq">
              <a:solidFill>
                <a:srgbClr val="1E2A5A"/>
              </a:solidFill>
              <a:prstDash val="solid"/>
              <a:miter/>
            </a:ln>
          </p:spPr>
        </p:sp>
        <p:sp>
          <p:nvSpPr>
            <p:cNvPr name="TextBox 61" id="61"/>
            <p:cNvSpPr txBox="true"/>
            <p:nvPr/>
          </p:nvSpPr>
          <p:spPr>
            <a:xfrm>
              <a:off x="0" y="-9525"/>
              <a:ext cx="15853410" cy="12321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79"/>
                </a:lnSpc>
              </a:pPr>
              <a:r>
                <a:rPr lang="en-US" b="true" sz="240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Language supervision is not only for multimodal outputs — it can improve how visual classifiers learn clinically meaningful structure.</a:t>
              </a:r>
            </a:p>
          </p:txBody>
        </p:sp>
      </p:grpSp>
      <p:sp>
        <p:nvSpPr>
          <p:cNvPr name="Freeform 62" id="62"/>
          <p:cNvSpPr/>
          <p:nvPr/>
        </p:nvSpPr>
        <p:spPr>
          <a:xfrm flipH="false" flipV="false" rot="0">
            <a:off x="1685996" y="2034961"/>
            <a:ext cx="1294109" cy="1294109"/>
          </a:xfrm>
          <a:custGeom>
            <a:avLst/>
            <a:gdLst/>
            <a:ahLst/>
            <a:cxnLst/>
            <a:rect r="r" b="b" t="t" l="l"/>
            <a:pathLst>
              <a:path h="1294109" w="1294109">
                <a:moveTo>
                  <a:pt x="0" y="0"/>
                </a:moveTo>
                <a:lnTo>
                  <a:pt x="1294109" y="0"/>
                </a:lnTo>
                <a:lnTo>
                  <a:pt x="1294109" y="1294109"/>
                </a:lnTo>
                <a:lnTo>
                  <a:pt x="0" y="129410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3" id="63"/>
          <p:cNvSpPr/>
          <p:nvPr/>
        </p:nvSpPr>
        <p:spPr>
          <a:xfrm flipH="false" flipV="false" rot="0">
            <a:off x="1654094" y="3649964"/>
            <a:ext cx="1357913" cy="1357913"/>
          </a:xfrm>
          <a:custGeom>
            <a:avLst/>
            <a:gdLst/>
            <a:ahLst/>
            <a:cxnLst/>
            <a:rect r="r" b="b" t="t" l="l"/>
            <a:pathLst>
              <a:path h="1357913" w="1357913">
                <a:moveTo>
                  <a:pt x="0" y="0"/>
                </a:moveTo>
                <a:lnTo>
                  <a:pt x="1357913" y="0"/>
                </a:lnTo>
                <a:lnTo>
                  <a:pt x="1357913" y="1357914"/>
                </a:lnTo>
                <a:lnTo>
                  <a:pt x="0" y="135791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4" id="64"/>
          <p:cNvSpPr/>
          <p:nvPr/>
        </p:nvSpPr>
        <p:spPr>
          <a:xfrm flipH="false" flipV="false" rot="0">
            <a:off x="1622192" y="5203412"/>
            <a:ext cx="1357913" cy="1357913"/>
          </a:xfrm>
          <a:custGeom>
            <a:avLst/>
            <a:gdLst/>
            <a:ahLst/>
            <a:cxnLst/>
            <a:rect r="r" b="b" t="t" l="l"/>
            <a:pathLst>
              <a:path h="1357913" w="1357913">
                <a:moveTo>
                  <a:pt x="0" y="0"/>
                </a:moveTo>
                <a:lnTo>
                  <a:pt x="1357913" y="0"/>
                </a:lnTo>
                <a:lnTo>
                  <a:pt x="1357913" y="1357913"/>
                </a:lnTo>
                <a:lnTo>
                  <a:pt x="0" y="135791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65" id="65"/>
          <p:cNvSpPr/>
          <p:nvPr/>
        </p:nvSpPr>
        <p:spPr>
          <a:xfrm flipH="false" flipV="false" rot="0">
            <a:off x="1799046" y="6951850"/>
            <a:ext cx="1068009" cy="1068009"/>
          </a:xfrm>
          <a:custGeom>
            <a:avLst/>
            <a:gdLst/>
            <a:ahLst/>
            <a:cxnLst/>
            <a:rect r="r" b="b" t="t" l="l"/>
            <a:pathLst>
              <a:path h="1068009" w="1068009">
                <a:moveTo>
                  <a:pt x="0" y="0"/>
                </a:moveTo>
                <a:lnTo>
                  <a:pt x="1068009" y="0"/>
                </a:lnTo>
                <a:lnTo>
                  <a:pt x="1068009" y="1068009"/>
                </a:lnTo>
                <a:lnTo>
                  <a:pt x="0" y="106800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66" id="66"/>
          <p:cNvSpPr/>
          <p:nvPr/>
        </p:nvSpPr>
        <p:spPr>
          <a:xfrm flipH="false" flipV="false" rot="0">
            <a:off x="1622192" y="7967112"/>
            <a:ext cx="1839828" cy="1839828"/>
          </a:xfrm>
          <a:custGeom>
            <a:avLst/>
            <a:gdLst/>
            <a:ahLst/>
            <a:cxnLst/>
            <a:rect r="r" b="b" t="t" l="l"/>
            <a:pathLst>
              <a:path h="1839828" w="1839828">
                <a:moveTo>
                  <a:pt x="0" y="0"/>
                </a:moveTo>
                <a:lnTo>
                  <a:pt x="1839828" y="0"/>
                </a:lnTo>
                <a:lnTo>
                  <a:pt x="1839828" y="1839828"/>
                </a:lnTo>
                <a:lnTo>
                  <a:pt x="0" y="183982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DAHVTKw8Tm8</dc:identifier>
  <dcterms:modified xsi:type="dcterms:W3CDTF">2011-08-01T06:04:30Z</dcterms:modified>
  <cp:revision>1</cp:revision>
  <dc:title>Miccai_ISIC_v2_beutified.pptx</dc:title>
</cp:coreProperties>
</file>