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85" r:id="rId6"/>
    <p:sldId id="281" r:id="rId7"/>
    <p:sldId id="288" r:id="rId8"/>
    <p:sldId id="289" r:id="rId9"/>
    <p:sldId id="287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4" autoAdjust="0"/>
    <p:restoredTop sz="94492" autoAdjust="0"/>
  </p:normalViewPr>
  <p:slideViewPr>
    <p:cSldViewPr>
      <p:cViewPr varScale="1">
        <p:scale>
          <a:sx n="111" d="100"/>
          <a:sy n="111" d="100"/>
        </p:scale>
        <p:origin x="162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9/22/2025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9/22/2025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9/22/2025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9/22/2025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9/22/2025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9/22/2025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9/22/2025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9/22/2025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9/22/2025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9/22/2025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9/22/2025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9/22/2025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9/22/2025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9/22/2025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Tenth ISIC Skin Image Analysis Workshop @MICCAI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93812" y="2209800"/>
            <a:ext cx="4343400" cy="3581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/>
              <a:t>Organizers</a:t>
            </a:r>
            <a:r>
              <a:rPr lang="en-US" sz="9600" dirty="0"/>
              <a:t>:</a:t>
            </a:r>
          </a:p>
          <a:p>
            <a:pPr marL="0" indent="0">
              <a:buNone/>
            </a:pPr>
            <a:r>
              <a:rPr lang="en-US" sz="9600" dirty="0"/>
              <a:t>M. Emre Celebi</a:t>
            </a:r>
            <a:br>
              <a:rPr lang="en-US" sz="9600" dirty="0"/>
            </a:br>
            <a:r>
              <a:rPr lang="en-US" sz="9600" dirty="0"/>
              <a:t>Catarina </a:t>
            </a:r>
            <a:r>
              <a:rPr lang="en-US" sz="9600" dirty="0" err="1"/>
              <a:t>Barata</a:t>
            </a:r>
            <a:br>
              <a:rPr lang="en-US" sz="9600" dirty="0"/>
            </a:br>
            <a:r>
              <a:rPr lang="en-US" sz="9600" dirty="0"/>
              <a:t>Allan Halpern </a:t>
            </a:r>
            <a:br>
              <a:rPr lang="en-US" sz="9600" dirty="0"/>
            </a:br>
            <a:r>
              <a:rPr lang="en-US" sz="9600" dirty="0"/>
              <a:t>Philipp </a:t>
            </a:r>
            <a:r>
              <a:rPr lang="en-US" sz="9600" dirty="0" err="1"/>
              <a:t>Tschandl</a:t>
            </a:r>
            <a:br>
              <a:rPr lang="en-US" sz="9600" dirty="0"/>
            </a:br>
            <a:r>
              <a:rPr lang="en-US" sz="9600" dirty="0"/>
              <a:t>Marc </a:t>
            </a:r>
            <a:r>
              <a:rPr lang="en-US" sz="9600" dirty="0" err="1"/>
              <a:t>Combalia</a:t>
            </a:r>
            <a:r>
              <a:rPr lang="en-US" sz="9600" dirty="0"/>
              <a:t> </a:t>
            </a:r>
            <a:br>
              <a:rPr lang="en-US" sz="9600" dirty="0"/>
            </a:br>
            <a:r>
              <a:rPr lang="en-US" sz="9600" dirty="0"/>
              <a:t>Yuan Liu</a:t>
            </a:r>
            <a:br>
              <a:rPr lang="en-US" sz="9600" dirty="0"/>
            </a:br>
            <a:r>
              <a:rPr lang="en-US" sz="9600" b="1" dirty="0"/>
              <a:t>Kumar Abhishek</a:t>
            </a:r>
            <a:br>
              <a:rPr lang="en-US" sz="9600" dirty="0"/>
            </a:br>
            <a:r>
              <a:rPr lang="en-US" sz="9600" dirty="0"/>
              <a:t>Joanna </a:t>
            </a:r>
            <a:r>
              <a:rPr lang="en-US" sz="9600" dirty="0" err="1"/>
              <a:t>Jaworek-Korjakowska</a:t>
            </a:r>
            <a:br>
              <a:rPr lang="en-US" sz="9600" dirty="0"/>
            </a:br>
            <a:r>
              <a:rPr lang="en-US" sz="9600" dirty="0"/>
              <a:t>Moi </a:t>
            </a:r>
            <a:r>
              <a:rPr lang="en-US" sz="9600" dirty="0" err="1"/>
              <a:t>Hoon</a:t>
            </a:r>
            <a:r>
              <a:rPr lang="en-US" sz="9600" dirty="0"/>
              <a:t> Yap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9A414-1B9A-4F8C-A201-2F6F82F075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36" y="1676400"/>
            <a:ext cx="4507576" cy="3841727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B257EF74-DB77-4052-B7D7-92F66285C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26">
        <p:fade/>
      </p:transition>
    </mc:Choice>
    <mc:Fallback xmlns="">
      <p:transition spd="med" advTm="21026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ISIC Challenges &amp; Workshops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822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/>
              <a:t>Skin Lesion Analysis Towards Melanoma Detection</a:t>
            </a:r>
            <a:r>
              <a:rPr lang="en-US" i="1" dirty="0"/>
              <a:t>/</a:t>
            </a:r>
            <a:r>
              <a:rPr lang="en-US" b="1" i="1" dirty="0"/>
              <a:t>Skin Image Analysis</a:t>
            </a:r>
          </a:p>
          <a:p>
            <a:pPr marL="0" indent="0">
              <a:buNone/>
            </a:pPr>
            <a:r>
              <a:rPr lang="en-US" b="1" dirty="0"/>
              <a:t>Organizers</a:t>
            </a:r>
            <a:r>
              <a:rPr lang="en-US" dirty="0"/>
              <a:t>: Abhishek, </a:t>
            </a:r>
            <a:r>
              <a:rPr lang="en-US" dirty="0" err="1"/>
              <a:t>Barata</a:t>
            </a:r>
            <a:r>
              <a:rPr lang="en-US" dirty="0"/>
              <a:t>, Celebi, </a:t>
            </a:r>
            <a:r>
              <a:rPr lang="en-US" dirty="0" err="1"/>
              <a:t>Codella</a:t>
            </a:r>
            <a:r>
              <a:rPr lang="en-US" dirty="0"/>
              <a:t>, </a:t>
            </a:r>
            <a:r>
              <a:rPr lang="en-US" dirty="0" err="1"/>
              <a:t>Combalia</a:t>
            </a:r>
            <a:r>
              <a:rPr lang="en-US" dirty="0"/>
              <a:t>, Dana, Gutman, Halpern, </a:t>
            </a:r>
            <a:r>
              <a:rPr lang="en-US" dirty="0" err="1"/>
              <a:t>Helba</a:t>
            </a:r>
            <a:r>
              <a:rPr lang="en-US" dirty="0"/>
              <a:t>, </a:t>
            </a:r>
            <a:r>
              <a:rPr lang="en-US" dirty="0" err="1"/>
              <a:t>Jaworek-Korjakowska</a:t>
            </a:r>
            <a:r>
              <a:rPr lang="en-US" dirty="0"/>
              <a:t>, Kittler, Liu, </a:t>
            </a:r>
            <a:r>
              <a:rPr lang="en-US" dirty="0" err="1"/>
              <a:t>Rotemberg</a:t>
            </a:r>
            <a:r>
              <a:rPr lang="en-US" dirty="0"/>
              <a:t>, </a:t>
            </a:r>
            <a:r>
              <a:rPr lang="en-US" dirty="0" err="1"/>
              <a:t>Tschandl</a:t>
            </a:r>
            <a:r>
              <a:rPr lang="en-US" dirty="0"/>
              <a:t>, Yap, etc.</a:t>
            </a:r>
            <a:endParaRPr lang="en-US" i="1" dirty="0"/>
          </a:p>
          <a:p>
            <a:r>
              <a:rPr lang="en-US" dirty="0"/>
              <a:t>IEEE Int. </a:t>
            </a:r>
            <a:r>
              <a:rPr lang="en-US" dirty="0" err="1"/>
              <a:t>Symp</a:t>
            </a:r>
            <a:r>
              <a:rPr lang="en-US" dirty="0"/>
              <a:t>. on Biomedical Imaging (ISBI 2016, 2017)</a:t>
            </a:r>
          </a:p>
          <a:p>
            <a:r>
              <a:rPr lang="en-US" dirty="0"/>
              <a:t>Int. Conf. on Medical Image Computing &amp; Computer Assisted Intervention (MICCAI 2018, 2019, 2020, 2023, 2024, </a:t>
            </a:r>
            <a:r>
              <a:rPr lang="en-US" b="1" dirty="0">
                <a:solidFill>
                  <a:srgbClr val="FF0000"/>
                </a:solidFill>
              </a:rPr>
              <a:t>2025</a:t>
            </a:r>
            <a:r>
              <a:rPr lang="en-US" dirty="0"/>
              <a:t>)</a:t>
            </a:r>
          </a:p>
          <a:p>
            <a:r>
              <a:rPr lang="en-US" dirty="0"/>
              <a:t>IEEE/CVF Conf. on Computer Vision &amp; Pattern Recognition (CVPR 2019, 2020, 2021)</a:t>
            </a:r>
          </a:p>
          <a:p>
            <a:r>
              <a:rPr lang="en-US" dirty="0"/>
              <a:t>European Conference on Computer Vision (ECCV 2022)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93BEE90-1FB1-4652-A9BC-35D7290C94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3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246">
        <p:fade/>
      </p:transition>
    </mc:Choice>
    <mc:Fallback xmlns="">
      <p:transition spd="med" advTm="512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Statistics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82200" cy="4572000"/>
          </a:xfrm>
        </p:spPr>
        <p:txBody>
          <a:bodyPr>
            <a:normAutofit/>
          </a:bodyPr>
          <a:lstStyle/>
          <a:p>
            <a:r>
              <a:rPr lang="en-US" dirty="0"/>
              <a:t>23 submissions received</a:t>
            </a:r>
          </a:p>
          <a:p>
            <a:r>
              <a:rPr lang="en-US" dirty="0"/>
              <a:t>6 submissions accepted (≈26%)</a:t>
            </a:r>
          </a:p>
          <a:p>
            <a:r>
              <a:rPr lang="en-US" dirty="0"/>
              <a:t>23 reviewers</a:t>
            </a:r>
          </a:p>
          <a:p>
            <a:r>
              <a:rPr lang="en-US" dirty="0"/>
              <a:t>≈3.69 reviews per submission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CB30358-553D-4CE1-83C8-CE7DF4DFDF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8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900">
        <p:fade/>
      </p:transition>
    </mc:Choice>
    <mc:Fallback xmlns="">
      <p:transition spd="med" advTm="23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Statistics: Submitting Authors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CB30358-553D-4CE1-83C8-CE7DF4DFDF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  <p:pic>
        <p:nvPicPr>
          <p:cNvPr id="8" name="Content Placeholder 7" descr="A map of the world with different countries/regions">
            <a:extLst>
              <a:ext uri="{FF2B5EF4-FFF2-40B4-BE49-F238E27FC236}">
                <a16:creationId xmlns:a16="http://schemas.microsoft.com/office/drawing/2014/main" id="{F63BA6A3-9B82-EB7A-519E-D9E74702C5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1809711"/>
            <a:ext cx="5791199" cy="3585813"/>
          </a:xfrm>
        </p:spPr>
      </p:pic>
      <p:pic>
        <p:nvPicPr>
          <p:cNvPr id="10" name="Picture 9" descr="A bar graph with numbers and a number">
            <a:extLst>
              <a:ext uri="{FF2B5EF4-FFF2-40B4-BE49-F238E27FC236}">
                <a16:creationId xmlns:a16="http://schemas.microsoft.com/office/drawing/2014/main" id="{7DE4F781-BA5E-1E71-88A6-10215987F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2075392"/>
            <a:ext cx="5322640" cy="3295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2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900">
        <p:fade/>
      </p:transition>
    </mc:Choice>
    <mc:Fallback xmlns="">
      <p:transition spd="med" advTm="23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F52DD3-85B3-7751-4488-F48015B3AA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4173" t="19685" r="14961" b="11024"/>
          <a:stretch>
            <a:fillRect/>
          </a:stretch>
        </p:blipFill>
        <p:spPr>
          <a:xfrm>
            <a:off x="1903412" y="1524000"/>
            <a:ext cx="8229600" cy="40233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Statistics: Keywords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CB30358-553D-4CE1-83C8-CE7DF4DFDF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2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900">
        <p:fade/>
      </p:transition>
    </mc:Choice>
    <mc:Fallback xmlns="">
      <p:transition spd="med" advTm="23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10363200" cy="1295400"/>
          </a:xfrm>
        </p:spPr>
        <p:txBody>
          <a:bodyPr>
            <a:normAutofit/>
          </a:bodyPr>
          <a:lstStyle/>
          <a:p>
            <a:r>
              <a:rPr lang="en-US" dirty="0"/>
              <a:t>Workshop Program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9982200" cy="457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E36FC"/>
                </a:solidFill>
              </a:rPr>
              <a:t>Opening </a:t>
            </a:r>
            <a:r>
              <a:rPr lang="en-US" dirty="0" err="1">
                <a:solidFill>
                  <a:srgbClr val="9E36FC"/>
                </a:solidFill>
              </a:rPr>
              <a:t>Rmks</a:t>
            </a:r>
            <a:r>
              <a:rPr lang="en-US" dirty="0">
                <a:solidFill>
                  <a:srgbClr val="9E36FC"/>
                </a:solidFill>
              </a:rPr>
              <a:t>. (1:30−34)</a:t>
            </a:r>
            <a:r>
              <a:rPr lang="en-US" dirty="0"/>
              <a:t>	</a:t>
            </a:r>
            <a:r>
              <a:rPr lang="en-US" dirty="0">
                <a:solidFill>
                  <a:srgbClr val="00FF00"/>
                </a:solidFill>
              </a:rPr>
              <a:t>Inv. Talk 1 (1:34−2:10)</a:t>
            </a:r>
          </a:p>
          <a:p>
            <a:r>
              <a:rPr lang="en-US" dirty="0">
                <a:solidFill>
                  <a:schemeClr val="accent3"/>
                </a:solidFill>
              </a:rPr>
              <a:t>Oral Pres. 1 (2:10−34) </a:t>
            </a: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>
                <a:solidFill>
                  <a:srgbClr val="0000FF"/>
                </a:solidFill>
              </a:rPr>
              <a:t>Short Break 1 (2:34−42)</a:t>
            </a:r>
          </a:p>
          <a:p>
            <a:r>
              <a:rPr lang="en-US" dirty="0">
                <a:solidFill>
                  <a:schemeClr val="accent3"/>
                </a:solidFill>
              </a:rPr>
              <a:t>Oral Pres. 2 (2:42−3:06)</a:t>
            </a:r>
            <a:r>
              <a:rPr lang="en-US" dirty="0"/>
              <a:t>	</a:t>
            </a:r>
            <a:r>
              <a:rPr lang="en-US" dirty="0">
                <a:solidFill>
                  <a:schemeClr val="accent3"/>
                </a:solidFill>
              </a:rPr>
              <a:t>Oral Pres. 3 (3:06−3:30)</a:t>
            </a:r>
          </a:p>
          <a:p>
            <a:r>
              <a:rPr lang="en-US" dirty="0">
                <a:solidFill>
                  <a:srgbClr val="00B0F0"/>
                </a:solidFill>
              </a:rPr>
              <a:t>Coffee Break (3:30−4:00)</a:t>
            </a:r>
            <a:r>
              <a:rPr lang="en-US" dirty="0"/>
              <a:t> 	</a:t>
            </a:r>
            <a:r>
              <a:rPr lang="en-US" dirty="0">
                <a:solidFill>
                  <a:srgbClr val="00FF00"/>
                </a:solidFill>
              </a:rPr>
              <a:t>Inv. Talk 2 (4:00−36)</a:t>
            </a:r>
          </a:p>
          <a:p>
            <a:r>
              <a:rPr lang="en-US" dirty="0">
                <a:solidFill>
                  <a:schemeClr val="accent3"/>
                </a:solidFill>
              </a:rPr>
              <a:t>Oral Pres. 4 (4:36−5:00)</a:t>
            </a:r>
            <a:r>
              <a:rPr lang="en-US" dirty="0"/>
              <a:t> 	</a:t>
            </a:r>
            <a:r>
              <a:rPr lang="en-US" dirty="0">
                <a:solidFill>
                  <a:srgbClr val="0000FF"/>
                </a:solidFill>
              </a:rPr>
              <a:t>Short Break 2 (5:00−08)</a:t>
            </a:r>
          </a:p>
          <a:p>
            <a:r>
              <a:rPr lang="en-US" dirty="0">
                <a:solidFill>
                  <a:schemeClr val="accent3"/>
                </a:solidFill>
              </a:rPr>
              <a:t>Oral Pres. 5 &amp; 6 (5:08−56)</a:t>
            </a:r>
            <a:r>
              <a:rPr lang="en-US" dirty="0"/>
              <a:t> 	</a:t>
            </a:r>
            <a:r>
              <a:rPr lang="en-US" dirty="0">
                <a:solidFill>
                  <a:srgbClr val="9E36FC"/>
                </a:solidFill>
              </a:rPr>
              <a:t>Closing </a:t>
            </a:r>
            <a:r>
              <a:rPr lang="en-US" dirty="0" err="1">
                <a:solidFill>
                  <a:srgbClr val="9E36FC"/>
                </a:solidFill>
              </a:rPr>
              <a:t>Rmks</a:t>
            </a:r>
            <a:r>
              <a:rPr lang="en-US" dirty="0">
                <a:solidFill>
                  <a:srgbClr val="9E36FC"/>
                </a:solidFill>
              </a:rPr>
              <a:t>. (5:56−6:00)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E1125CC-30FC-4145-B061-3BB43246C2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22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746">
        <p:fade/>
      </p:transition>
    </mc:Choice>
    <mc:Fallback xmlns="">
      <p:transition spd="med" advTm="85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8.5|0.3|1.3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.3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.3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7.3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8.4|7.7|25.2|9.1"/>
</p:tagLst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1736</TotalTime>
  <Words>297</Words>
  <Application>Microsoft Office PowerPoint</Application>
  <PresentationFormat>Custom</PresentationFormat>
  <Paragraphs>24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Constantia</vt:lpstr>
      <vt:lpstr>Cooking 16x9</vt:lpstr>
      <vt:lpstr>Tenth ISIC Skin Image Analysis Workshop @MICCAI 2025</vt:lpstr>
      <vt:lpstr>ISIC Challenges &amp; Workshops</vt:lpstr>
      <vt:lpstr>Workshop Statistics</vt:lpstr>
      <vt:lpstr>Workshop Statistics: Submitting Authors</vt:lpstr>
      <vt:lpstr>Workshop Statistics: Keywords</vt:lpstr>
      <vt:lpstr>Workshop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Fifth ISIC Skin Image Analysis Workshop @CVPR 2020</dc:title>
  <dc:creator>Emre Celebi</dc:creator>
  <cp:lastModifiedBy>Kumar</cp:lastModifiedBy>
  <cp:revision>233</cp:revision>
  <dcterms:created xsi:type="dcterms:W3CDTF">2020-06-13T12:20:35Z</dcterms:created>
  <dcterms:modified xsi:type="dcterms:W3CDTF">2025-09-21T15:14:16Z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