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3" r:id="rId8"/>
    <p:sldId id="262" r:id="rId9"/>
    <p:sldId id="265" r:id="rId10"/>
    <p:sldId id="268" r:id="rId11"/>
    <p:sldId id="269" r:id="rId12"/>
    <p:sldId id="266"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32A"/>
    <a:srgbClr val="2B50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019" autoAdjust="0"/>
  </p:normalViewPr>
  <p:slideViewPr>
    <p:cSldViewPr snapToGrid="0">
      <p:cViewPr>
        <p:scale>
          <a:sx n="66" d="100"/>
          <a:sy n="66" d="100"/>
        </p:scale>
        <p:origin x="1253"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C37E4-71EB-46AC-A9CC-32E9DE47E9F8}" type="datetimeFigureOut">
              <a:rPr lang="en-CA" smtClean="0"/>
              <a:t>2025-09-16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A9C3A-F45F-4334-941A-12985B0D22BF}" type="slidenum">
              <a:rPr lang="en-CA" smtClean="0"/>
              <a:t>‹#›</a:t>
            </a:fld>
            <a:endParaRPr lang="en-CA"/>
          </a:p>
        </p:txBody>
      </p:sp>
    </p:spTree>
    <p:extLst>
      <p:ext uri="{BB962C8B-B14F-4D97-AF65-F5344CB8AC3E}">
        <p14:creationId xmlns:p14="http://schemas.microsoft.com/office/powerpoint/2010/main" val="297640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Good morning everyone, my name is Jamil from University of Victoria. Today, it is my pleasure to present </a:t>
            </a:r>
            <a:r>
              <a:rPr lang="en-US" i="0" dirty="0" err="1"/>
              <a:t>LesionGen</a:t>
            </a:r>
            <a:r>
              <a:rPr lang="en-US" i="0" dirty="0"/>
              <a:t>: A Concept-Guided Diffusion Model for Dermatology Image Synthesis. In this work, we explore how advanced generative models can address one of the most pressing challenges in dermatology, which is the scarcity and imbalance of dermatological data.</a:t>
            </a:r>
          </a:p>
          <a:p>
            <a:endParaRPr lang="en-CA" i="0" dirty="0"/>
          </a:p>
        </p:txBody>
      </p:sp>
      <p:sp>
        <p:nvSpPr>
          <p:cNvPr id="4" name="Slide Number Placeholder 3"/>
          <p:cNvSpPr>
            <a:spLocks noGrp="1"/>
          </p:cNvSpPr>
          <p:nvPr>
            <p:ph type="sldNum" sz="quarter" idx="5"/>
          </p:nvPr>
        </p:nvSpPr>
        <p:spPr/>
        <p:txBody>
          <a:bodyPr/>
          <a:lstStyle/>
          <a:p>
            <a:fld id="{2F2A9C3A-F45F-4334-941A-12985B0D22BF}" type="slidenum">
              <a:rPr lang="en-CA" smtClean="0"/>
              <a:t>1</a:t>
            </a:fld>
            <a:endParaRPr lang="en-CA"/>
          </a:p>
        </p:txBody>
      </p:sp>
    </p:spTree>
    <p:extLst>
      <p:ext uri="{BB962C8B-B14F-4D97-AF65-F5344CB8AC3E}">
        <p14:creationId xmlns:p14="http://schemas.microsoft.com/office/powerpoint/2010/main" val="236593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4096-4130-1A51-E1F8-39AB3825D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951BD-A837-7C78-4ED0-0681ADB51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4D5CA-02D6-63D0-C85E-CF89A2E40849}"/>
              </a:ext>
            </a:extLst>
          </p:cNvPr>
          <p:cNvSpPr>
            <a:spLocks noGrp="1"/>
          </p:cNvSpPr>
          <p:nvPr>
            <p:ph type="body" idx="1"/>
          </p:nvPr>
        </p:nvSpPr>
        <p:spPr/>
        <p:txBody>
          <a:bodyPr/>
          <a:lstStyle/>
          <a:p>
            <a:endParaRPr lang="en-CA" b="0" i="0" dirty="0"/>
          </a:p>
        </p:txBody>
      </p:sp>
      <p:sp>
        <p:nvSpPr>
          <p:cNvPr id="4" name="Slide Number Placeholder 3">
            <a:extLst>
              <a:ext uri="{FF2B5EF4-FFF2-40B4-BE49-F238E27FC236}">
                <a16:creationId xmlns:a16="http://schemas.microsoft.com/office/drawing/2014/main" id="{F671D138-F76C-9842-CBCA-CF52399BBC38}"/>
              </a:ext>
            </a:extLst>
          </p:cNvPr>
          <p:cNvSpPr>
            <a:spLocks noGrp="1"/>
          </p:cNvSpPr>
          <p:nvPr>
            <p:ph type="sldNum" sz="quarter" idx="5"/>
          </p:nvPr>
        </p:nvSpPr>
        <p:spPr/>
        <p:txBody>
          <a:bodyPr/>
          <a:lstStyle/>
          <a:p>
            <a:fld id="{2F2A9C3A-F45F-4334-941A-12985B0D22BF}" type="slidenum">
              <a:rPr lang="en-CA" smtClean="0"/>
              <a:t>10</a:t>
            </a:fld>
            <a:endParaRPr lang="en-CA"/>
          </a:p>
        </p:txBody>
      </p:sp>
    </p:spTree>
    <p:extLst>
      <p:ext uri="{BB962C8B-B14F-4D97-AF65-F5344CB8AC3E}">
        <p14:creationId xmlns:p14="http://schemas.microsoft.com/office/powerpoint/2010/main" val="357467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E3FF-61EC-D48D-79EB-B8F380C18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BE618-E807-D018-7EEE-C0E34A36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1D38B-79A3-81F8-25F3-2BBCF5FF616E}"/>
              </a:ext>
            </a:extLst>
          </p:cNvPr>
          <p:cNvSpPr>
            <a:spLocks noGrp="1"/>
          </p:cNvSpPr>
          <p:nvPr>
            <p:ph type="body" idx="1"/>
          </p:nvPr>
        </p:nvSpPr>
        <p:spPr/>
        <p:txBody>
          <a:bodyPr/>
          <a:lstStyle/>
          <a:p>
            <a:endParaRPr lang="en-CA" b="0" i="0" dirty="0"/>
          </a:p>
        </p:txBody>
      </p:sp>
      <p:sp>
        <p:nvSpPr>
          <p:cNvPr id="4" name="Slide Number Placeholder 3">
            <a:extLst>
              <a:ext uri="{FF2B5EF4-FFF2-40B4-BE49-F238E27FC236}">
                <a16:creationId xmlns:a16="http://schemas.microsoft.com/office/drawing/2014/main" id="{F57AD47F-004E-CCE0-B72A-3B1090923482}"/>
              </a:ext>
            </a:extLst>
          </p:cNvPr>
          <p:cNvSpPr>
            <a:spLocks noGrp="1"/>
          </p:cNvSpPr>
          <p:nvPr>
            <p:ph type="sldNum" sz="quarter" idx="5"/>
          </p:nvPr>
        </p:nvSpPr>
        <p:spPr/>
        <p:txBody>
          <a:bodyPr/>
          <a:lstStyle/>
          <a:p>
            <a:fld id="{2F2A9C3A-F45F-4334-941A-12985B0D22BF}" type="slidenum">
              <a:rPr lang="en-CA" smtClean="0"/>
              <a:t>11</a:t>
            </a:fld>
            <a:endParaRPr lang="en-CA"/>
          </a:p>
        </p:txBody>
      </p:sp>
    </p:spTree>
    <p:extLst>
      <p:ext uri="{BB962C8B-B14F-4D97-AF65-F5344CB8AC3E}">
        <p14:creationId xmlns:p14="http://schemas.microsoft.com/office/powerpoint/2010/main" val="85537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2B984-A3C9-371B-7935-BA5201183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84D74-30E5-592A-6185-B8DD4A251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68451-6BE2-76BB-66C1-DBF426445D37}"/>
              </a:ext>
            </a:extLst>
          </p:cNvPr>
          <p:cNvSpPr>
            <a:spLocks noGrp="1"/>
          </p:cNvSpPr>
          <p:nvPr>
            <p:ph type="body" idx="1"/>
          </p:nvPr>
        </p:nvSpPr>
        <p:spPr/>
        <p:txBody>
          <a:bodyPr/>
          <a:lstStyle/>
          <a:p>
            <a:endParaRPr lang="en-CA" b="0" i="0" dirty="0"/>
          </a:p>
        </p:txBody>
      </p:sp>
      <p:sp>
        <p:nvSpPr>
          <p:cNvPr id="4" name="Slide Number Placeholder 3">
            <a:extLst>
              <a:ext uri="{FF2B5EF4-FFF2-40B4-BE49-F238E27FC236}">
                <a16:creationId xmlns:a16="http://schemas.microsoft.com/office/drawing/2014/main" id="{AB2278BA-1BE9-47F3-7463-E77AF89B74C2}"/>
              </a:ext>
            </a:extLst>
          </p:cNvPr>
          <p:cNvSpPr>
            <a:spLocks noGrp="1"/>
          </p:cNvSpPr>
          <p:nvPr>
            <p:ph type="sldNum" sz="quarter" idx="5"/>
          </p:nvPr>
        </p:nvSpPr>
        <p:spPr/>
        <p:txBody>
          <a:bodyPr/>
          <a:lstStyle/>
          <a:p>
            <a:fld id="{2F2A9C3A-F45F-4334-941A-12985B0D22BF}" type="slidenum">
              <a:rPr lang="en-CA" smtClean="0"/>
              <a:t>12</a:t>
            </a:fld>
            <a:endParaRPr lang="en-CA"/>
          </a:p>
        </p:txBody>
      </p:sp>
    </p:spTree>
    <p:extLst>
      <p:ext uri="{BB962C8B-B14F-4D97-AF65-F5344CB8AC3E}">
        <p14:creationId xmlns:p14="http://schemas.microsoft.com/office/powerpoint/2010/main" val="356414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004A3-31A1-2069-001A-14287FC08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74662-879F-8750-5F8A-650343B4B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0E89A-D293-4695-8851-A215C8C30785}"/>
              </a:ext>
            </a:extLst>
          </p:cNvPr>
          <p:cNvSpPr>
            <a:spLocks noGrp="1"/>
          </p:cNvSpPr>
          <p:nvPr>
            <p:ph type="body" idx="1"/>
          </p:nvPr>
        </p:nvSpPr>
        <p:spPr/>
        <p:txBody>
          <a:bodyPr/>
          <a:lstStyle/>
          <a:p>
            <a:endParaRPr lang="en-CA" b="0" i="0" dirty="0"/>
          </a:p>
        </p:txBody>
      </p:sp>
      <p:sp>
        <p:nvSpPr>
          <p:cNvPr id="4" name="Slide Number Placeholder 3">
            <a:extLst>
              <a:ext uri="{FF2B5EF4-FFF2-40B4-BE49-F238E27FC236}">
                <a16:creationId xmlns:a16="http://schemas.microsoft.com/office/drawing/2014/main" id="{FCF914A8-FC4D-BA01-19E7-5668B22D493E}"/>
              </a:ext>
            </a:extLst>
          </p:cNvPr>
          <p:cNvSpPr>
            <a:spLocks noGrp="1"/>
          </p:cNvSpPr>
          <p:nvPr>
            <p:ph type="sldNum" sz="quarter" idx="5"/>
          </p:nvPr>
        </p:nvSpPr>
        <p:spPr/>
        <p:txBody>
          <a:bodyPr/>
          <a:lstStyle/>
          <a:p>
            <a:fld id="{2F2A9C3A-F45F-4334-941A-12985B0D22BF}" type="slidenum">
              <a:rPr lang="en-CA" smtClean="0"/>
              <a:t>13</a:t>
            </a:fld>
            <a:endParaRPr lang="en-CA"/>
          </a:p>
        </p:txBody>
      </p:sp>
    </p:spTree>
    <p:extLst>
      <p:ext uri="{BB962C8B-B14F-4D97-AF65-F5344CB8AC3E}">
        <p14:creationId xmlns:p14="http://schemas.microsoft.com/office/powerpoint/2010/main" val="191234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CD35A-7975-B9A1-A0AC-569188C20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458D0-2C37-CB16-E816-14F31D24D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11DF3-66C2-DDD9-0C3C-54645BB04A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Ablation study A evaluates the impact of using </a:t>
            </a:r>
            <a:r>
              <a:rPr lang="en-US" b="1" dirty="0"/>
              <a:t>synthetic data alone</a:t>
            </a:r>
            <a:r>
              <a:rPr lang="en-US" dirty="0"/>
              <a:t>, showing that while performance drops compared to </a:t>
            </a:r>
            <a:r>
              <a:rPr lang="en-US" dirty="0" err="1"/>
              <a:t>synth+real</a:t>
            </a:r>
            <a:r>
              <a:rPr lang="en-US" dirty="0"/>
              <a:t>, LesionGen-R&amp;B still produces much higher accuracy than p-SOTA.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Ablation study B evaluates the </a:t>
            </a:r>
            <a:r>
              <a:rPr lang="en-US" b="1" dirty="0"/>
              <a:t>impact of removing prompt balancing</a:t>
            </a:r>
            <a:r>
              <a:rPr lang="en-US" dirty="0"/>
              <a:t>, showing that without balancing, majority classes perform well but minority classes collapse, leading to inconsistent overall accuracy.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Ablation study C evaluates the </a:t>
            </a:r>
            <a:r>
              <a:rPr lang="en-US" b="1" dirty="0"/>
              <a:t>impact of using static, label-only prompts</a:t>
            </a:r>
            <a:r>
              <a:rPr lang="en-US" dirty="0"/>
              <a:t>, showing that without rich descriptions accuracy drops sharply and even with </a:t>
            </a:r>
            <a:r>
              <a:rPr lang="en-US" dirty="0" err="1"/>
              <a:t>synth+real</a:t>
            </a:r>
            <a:r>
              <a:rPr lang="en-US" dirty="0"/>
              <a:t> the results lag behind the rich and balanced configuration.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b="0" i="0" dirty="0"/>
          </a:p>
        </p:txBody>
      </p:sp>
      <p:sp>
        <p:nvSpPr>
          <p:cNvPr id="4" name="Slide Number Placeholder 3">
            <a:extLst>
              <a:ext uri="{FF2B5EF4-FFF2-40B4-BE49-F238E27FC236}">
                <a16:creationId xmlns:a16="http://schemas.microsoft.com/office/drawing/2014/main" id="{EEADC792-29AB-7A38-23A9-B0D1821A8778}"/>
              </a:ext>
            </a:extLst>
          </p:cNvPr>
          <p:cNvSpPr>
            <a:spLocks noGrp="1"/>
          </p:cNvSpPr>
          <p:nvPr>
            <p:ph type="sldNum" sz="quarter" idx="5"/>
          </p:nvPr>
        </p:nvSpPr>
        <p:spPr/>
        <p:txBody>
          <a:bodyPr/>
          <a:lstStyle/>
          <a:p>
            <a:fld id="{2F2A9C3A-F45F-4334-941A-12985B0D22BF}" type="slidenum">
              <a:rPr lang="en-CA" smtClean="0"/>
              <a:t>14</a:t>
            </a:fld>
            <a:endParaRPr lang="en-CA"/>
          </a:p>
        </p:txBody>
      </p:sp>
    </p:spTree>
    <p:extLst>
      <p:ext uri="{BB962C8B-B14F-4D97-AF65-F5344CB8AC3E}">
        <p14:creationId xmlns:p14="http://schemas.microsoft.com/office/powerpoint/2010/main" val="2595090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7FD0-0B57-2BF5-F51F-2F4FA6E58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A8A28-790D-5904-6F18-5F067C88B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C6045-D120-983C-59ED-7926E5C02FBE}"/>
              </a:ext>
            </a:extLst>
          </p:cNvPr>
          <p:cNvSpPr>
            <a:spLocks noGrp="1"/>
          </p:cNvSpPr>
          <p:nvPr>
            <p:ph type="body" idx="1"/>
          </p:nvPr>
        </p:nvSpPr>
        <p:spPr/>
        <p:txBody>
          <a:bodyPr/>
          <a:lstStyle/>
          <a:p>
            <a:endParaRPr lang="en-CA" i="0" dirty="0"/>
          </a:p>
        </p:txBody>
      </p:sp>
      <p:sp>
        <p:nvSpPr>
          <p:cNvPr id="4" name="Slide Number Placeholder 3">
            <a:extLst>
              <a:ext uri="{FF2B5EF4-FFF2-40B4-BE49-F238E27FC236}">
                <a16:creationId xmlns:a16="http://schemas.microsoft.com/office/drawing/2014/main" id="{FA52F062-4302-C3AE-D4D1-7D66C57F112C}"/>
              </a:ext>
            </a:extLst>
          </p:cNvPr>
          <p:cNvSpPr>
            <a:spLocks noGrp="1"/>
          </p:cNvSpPr>
          <p:nvPr>
            <p:ph type="sldNum" sz="quarter" idx="5"/>
          </p:nvPr>
        </p:nvSpPr>
        <p:spPr/>
        <p:txBody>
          <a:bodyPr/>
          <a:lstStyle/>
          <a:p>
            <a:fld id="{2F2A9C3A-F45F-4334-941A-12985B0D22BF}" type="slidenum">
              <a:rPr lang="en-CA" smtClean="0"/>
              <a:t>15</a:t>
            </a:fld>
            <a:endParaRPr lang="en-CA"/>
          </a:p>
        </p:txBody>
      </p:sp>
    </p:spTree>
    <p:extLst>
      <p:ext uri="{BB962C8B-B14F-4D97-AF65-F5344CB8AC3E}">
        <p14:creationId xmlns:p14="http://schemas.microsoft.com/office/powerpoint/2010/main" val="52207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deep learning has transformed medical image analysis, but it remains highly data-dependent. Dermatology is a particularly challenging case, where accurate diagnosis relies on subtle visual cues that differ across demographics, lighting, and disease progression. Unfortunately, datasets are often small, imbalanced, and restricted by privacy concerns. This creates models that are biased and unreliable in the very settings where they are most needed.</a:t>
            </a:r>
            <a:endParaRPr lang="en-CA" dirty="0"/>
          </a:p>
        </p:txBody>
      </p:sp>
      <p:sp>
        <p:nvSpPr>
          <p:cNvPr id="4" name="Slide Number Placeholder 3"/>
          <p:cNvSpPr>
            <a:spLocks noGrp="1"/>
          </p:cNvSpPr>
          <p:nvPr>
            <p:ph type="sldNum" sz="quarter" idx="5"/>
          </p:nvPr>
        </p:nvSpPr>
        <p:spPr/>
        <p:txBody>
          <a:bodyPr/>
          <a:lstStyle/>
          <a:p>
            <a:fld id="{2F2A9C3A-F45F-4334-941A-12985B0D22BF}" type="slidenum">
              <a:rPr lang="en-CA" smtClean="0"/>
              <a:t>2</a:t>
            </a:fld>
            <a:endParaRPr lang="en-CA"/>
          </a:p>
        </p:txBody>
      </p:sp>
    </p:spTree>
    <p:extLst>
      <p:ext uri="{BB962C8B-B14F-4D97-AF65-F5344CB8AC3E}">
        <p14:creationId xmlns:p14="http://schemas.microsoft.com/office/powerpoint/2010/main" val="147809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8C54A-B9DE-10B1-557A-C028D417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30F29-F173-5F46-9F79-50B971179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94DA7-0FA5-6E2D-7666-4A69AC7AC588}"/>
              </a:ext>
            </a:extLst>
          </p:cNvPr>
          <p:cNvSpPr>
            <a:spLocks noGrp="1"/>
          </p:cNvSpPr>
          <p:nvPr>
            <p:ph type="body" idx="1"/>
          </p:nvPr>
        </p:nvSpPr>
        <p:spPr/>
        <p:txBody>
          <a:bodyPr/>
          <a:lstStyle/>
          <a:p>
            <a:r>
              <a:rPr lang="en-US" dirty="0"/>
              <a:t>To overcome these barriers, synthetic data has emerged as a promising alternative. By generating new, realistic samples, we can fill gaps in underrepresented classes, reduce reliance on sensitive patient data, and create balanced training distributions. So here, the vision is clear: to supplement scarce medical datasets with safe, diverse, and clinically useful synthetic images.</a:t>
            </a:r>
            <a:endParaRPr lang="en-CA" dirty="0"/>
          </a:p>
        </p:txBody>
      </p:sp>
      <p:sp>
        <p:nvSpPr>
          <p:cNvPr id="4" name="Slide Number Placeholder 3">
            <a:extLst>
              <a:ext uri="{FF2B5EF4-FFF2-40B4-BE49-F238E27FC236}">
                <a16:creationId xmlns:a16="http://schemas.microsoft.com/office/drawing/2014/main" id="{2E541C49-6FAE-BEE4-DE79-F901C02C47E7}"/>
              </a:ext>
            </a:extLst>
          </p:cNvPr>
          <p:cNvSpPr>
            <a:spLocks noGrp="1"/>
          </p:cNvSpPr>
          <p:nvPr>
            <p:ph type="sldNum" sz="quarter" idx="5"/>
          </p:nvPr>
        </p:nvSpPr>
        <p:spPr/>
        <p:txBody>
          <a:bodyPr/>
          <a:lstStyle/>
          <a:p>
            <a:fld id="{2F2A9C3A-F45F-4334-941A-12985B0D22BF}" type="slidenum">
              <a:rPr lang="en-CA" smtClean="0"/>
              <a:t>3</a:t>
            </a:fld>
            <a:endParaRPr lang="en-CA"/>
          </a:p>
        </p:txBody>
      </p:sp>
    </p:spTree>
    <p:extLst>
      <p:ext uri="{BB962C8B-B14F-4D97-AF65-F5344CB8AC3E}">
        <p14:creationId xmlns:p14="http://schemas.microsoft.com/office/powerpoint/2010/main" val="84276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D7BD7-0AC3-62FD-34E6-4DA367982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1A879-072B-A19D-DB84-7AD1F09B0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679B9-3919-17AE-BF84-0B96C0BA261E}"/>
              </a:ext>
            </a:extLst>
          </p:cNvPr>
          <p:cNvSpPr>
            <a:spLocks noGrp="1"/>
          </p:cNvSpPr>
          <p:nvPr>
            <p:ph type="body" idx="1"/>
          </p:nvPr>
        </p:nvSpPr>
        <p:spPr/>
        <p:txBody>
          <a:bodyPr/>
          <a:lstStyle/>
          <a:p>
            <a:r>
              <a:rPr lang="en-US" dirty="0"/>
              <a:t>However, prior work in dermatology image synthesis has been limited. Most approaches condition image generation on only the disease label such as </a:t>
            </a:r>
            <a:r>
              <a:rPr lang="en-US" i="1" dirty="0"/>
              <a:t>‘an image of melanoma’</a:t>
            </a:r>
            <a:r>
              <a:rPr lang="en-US" dirty="0"/>
              <a:t>. While this produces visually plausible images, it fails to capture the nuanced clinical attributes that dermatologists rely on, such as pigmentation, lesion elevation, or vascular patterns. Without these details, generated data cannot meaningfully improve diagnostic models</a:t>
            </a:r>
            <a:endParaRPr lang="en-CA" dirty="0"/>
          </a:p>
        </p:txBody>
      </p:sp>
      <p:sp>
        <p:nvSpPr>
          <p:cNvPr id="4" name="Slide Number Placeholder 3">
            <a:extLst>
              <a:ext uri="{FF2B5EF4-FFF2-40B4-BE49-F238E27FC236}">
                <a16:creationId xmlns:a16="http://schemas.microsoft.com/office/drawing/2014/main" id="{A8D7AC94-D23B-3EBE-92A1-5E0F8296EDE1}"/>
              </a:ext>
            </a:extLst>
          </p:cNvPr>
          <p:cNvSpPr>
            <a:spLocks noGrp="1"/>
          </p:cNvSpPr>
          <p:nvPr>
            <p:ph type="sldNum" sz="quarter" idx="5"/>
          </p:nvPr>
        </p:nvSpPr>
        <p:spPr/>
        <p:txBody>
          <a:bodyPr/>
          <a:lstStyle/>
          <a:p>
            <a:fld id="{2F2A9C3A-F45F-4334-941A-12985B0D22BF}" type="slidenum">
              <a:rPr lang="en-CA" smtClean="0"/>
              <a:t>4</a:t>
            </a:fld>
            <a:endParaRPr lang="en-CA"/>
          </a:p>
        </p:txBody>
      </p:sp>
    </p:spTree>
    <p:extLst>
      <p:ext uri="{BB962C8B-B14F-4D97-AF65-F5344CB8AC3E}">
        <p14:creationId xmlns:p14="http://schemas.microsoft.com/office/powerpoint/2010/main" val="397627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95446-E56A-ED11-4A6B-D05BECEBB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21CF4-9752-EFD3-AB4E-F76E7A7DF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54E2D-9C86-C728-347B-92A3098A7BA8}"/>
              </a:ext>
            </a:extLst>
          </p:cNvPr>
          <p:cNvSpPr>
            <a:spLocks noGrp="1"/>
          </p:cNvSpPr>
          <p:nvPr>
            <p:ph type="body" idx="1"/>
          </p:nvPr>
        </p:nvSpPr>
        <p:spPr/>
        <p:txBody>
          <a:bodyPr/>
          <a:lstStyle/>
          <a:p>
            <a:r>
              <a:rPr lang="en-US" b="0" i="0" dirty="0"/>
              <a:t>This motivated our work on LesionGen. Our key idea is to move from label-only prompts to concept-guided prompts. By incorporating structured dermatological attributes into text-to-image diffusion models, we can generate images that are not only realistic but also clinically meaningful. Furthermore, we ensure balanced representation across all lesion types, addressing the challenge of class imbalance.</a:t>
            </a:r>
            <a:endParaRPr lang="en-CA" b="0" i="0" dirty="0"/>
          </a:p>
        </p:txBody>
      </p:sp>
      <p:sp>
        <p:nvSpPr>
          <p:cNvPr id="4" name="Slide Number Placeholder 3">
            <a:extLst>
              <a:ext uri="{FF2B5EF4-FFF2-40B4-BE49-F238E27FC236}">
                <a16:creationId xmlns:a16="http://schemas.microsoft.com/office/drawing/2014/main" id="{DD2820FF-3F9E-1AB1-4092-A1D210CE7666}"/>
              </a:ext>
            </a:extLst>
          </p:cNvPr>
          <p:cNvSpPr>
            <a:spLocks noGrp="1"/>
          </p:cNvSpPr>
          <p:nvPr>
            <p:ph type="sldNum" sz="quarter" idx="5"/>
          </p:nvPr>
        </p:nvSpPr>
        <p:spPr/>
        <p:txBody>
          <a:bodyPr/>
          <a:lstStyle/>
          <a:p>
            <a:fld id="{2F2A9C3A-F45F-4334-941A-12985B0D22BF}" type="slidenum">
              <a:rPr lang="en-CA" smtClean="0"/>
              <a:t>5</a:t>
            </a:fld>
            <a:endParaRPr lang="en-CA"/>
          </a:p>
        </p:txBody>
      </p:sp>
    </p:spTree>
    <p:extLst>
      <p:ext uri="{BB962C8B-B14F-4D97-AF65-F5344CB8AC3E}">
        <p14:creationId xmlns:p14="http://schemas.microsoft.com/office/powerpoint/2010/main" val="429391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BC1C1-7680-2B39-B27C-A780C9D11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59444-F1CB-A7B1-58E5-EF279EF36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C8502-8D10-94F3-4349-AB2FC59FA408}"/>
              </a:ext>
            </a:extLst>
          </p:cNvPr>
          <p:cNvSpPr>
            <a:spLocks noGrp="1"/>
          </p:cNvSpPr>
          <p:nvPr>
            <p:ph type="body" idx="1"/>
          </p:nvPr>
        </p:nvSpPr>
        <p:spPr/>
        <p:txBody>
          <a:bodyPr/>
          <a:lstStyle/>
          <a:p>
            <a:r>
              <a:rPr lang="en-CA" b="0" i="0" dirty="0"/>
              <a:t>So what did we do exactly? First, we started with curating the image-text dataset, which we will need to guide and </a:t>
            </a:r>
            <a:r>
              <a:rPr lang="en-CA" b="0" i="0" dirty="0" err="1"/>
              <a:t>finetue</a:t>
            </a:r>
            <a:r>
              <a:rPr lang="en-CA" b="0" i="0" dirty="0"/>
              <a:t> the diffusion model with. </a:t>
            </a:r>
            <a:r>
              <a:rPr lang="en-US" dirty="0"/>
              <a:t>We constructed rich image–caption pairs in two ways. First, using the D7P dataset, we transformed structured expert annotations into natural-language captions, ensuring that each image was described with seven clinically relevant attributes. </a:t>
            </a:r>
            <a:endParaRPr lang="en-CA" b="0" i="0" dirty="0"/>
          </a:p>
        </p:txBody>
      </p:sp>
      <p:sp>
        <p:nvSpPr>
          <p:cNvPr id="4" name="Slide Number Placeholder 3">
            <a:extLst>
              <a:ext uri="{FF2B5EF4-FFF2-40B4-BE49-F238E27FC236}">
                <a16:creationId xmlns:a16="http://schemas.microsoft.com/office/drawing/2014/main" id="{EE562713-A2E6-2C5B-5287-1B09CC79A20A}"/>
              </a:ext>
            </a:extLst>
          </p:cNvPr>
          <p:cNvSpPr>
            <a:spLocks noGrp="1"/>
          </p:cNvSpPr>
          <p:nvPr>
            <p:ph type="sldNum" sz="quarter" idx="5"/>
          </p:nvPr>
        </p:nvSpPr>
        <p:spPr/>
        <p:txBody>
          <a:bodyPr/>
          <a:lstStyle/>
          <a:p>
            <a:fld id="{2F2A9C3A-F45F-4334-941A-12985B0D22BF}" type="slidenum">
              <a:rPr lang="en-CA" smtClean="0"/>
              <a:t>6</a:t>
            </a:fld>
            <a:endParaRPr lang="en-CA"/>
          </a:p>
        </p:txBody>
      </p:sp>
    </p:spTree>
    <p:extLst>
      <p:ext uri="{BB962C8B-B14F-4D97-AF65-F5344CB8AC3E}">
        <p14:creationId xmlns:p14="http://schemas.microsoft.com/office/powerpoint/2010/main" val="99099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0372-67F8-C644-852B-F407A2AAC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661AC-48FD-9303-7FB8-DCE1AEC2B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4242C6-5E5B-6C0D-CA6A-B81C975C8DDC}"/>
              </a:ext>
            </a:extLst>
          </p:cNvPr>
          <p:cNvSpPr>
            <a:spLocks noGrp="1"/>
          </p:cNvSpPr>
          <p:nvPr>
            <p:ph type="body" idx="1"/>
          </p:nvPr>
        </p:nvSpPr>
        <p:spPr/>
        <p:txBody>
          <a:bodyPr/>
          <a:lstStyle/>
          <a:p>
            <a:r>
              <a:rPr lang="en-US" dirty="0"/>
              <a:t>The second dataset that we used was the HAM10000 dataset, which lacks such detailed </a:t>
            </a:r>
            <a:r>
              <a:rPr lang="en-US" dirty="0" err="1"/>
              <a:t>dermatologisits</a:t>
            </a:r>
            <a:r>
              <a:rPr lang="en-US" dirty="0"/>
              <a:t> annotations. So what we did was that we employed a vision–language model to generate pseudo-captions aligned or guided with those same concepts as in D7P. This strategy allowed us to build a multimodal dataset with consistent, concept-rich descriptions across sources</a:t>
            </a:r>
            <a:endParaRPr lang="en-CA" b="0" i="0" dirty="0"/>
          </a:p>
        </p:txBody>
      </p:sp>
      <p:sp>
        <p:nvSpPr>
          <p:cNvPr id="4" name="Slide Number Placeholder 3">
            <a:extLst>
              <a:ext uri="{FF2B5EF4-FFF2-40B4-BE49-F238E27FC236}">
                <a16:creationId xmlns:a16="http://schemas.microsoft.com/office/drawing/2014/main" id="{C87CF821-3647-2C21-2903-AB50AB6B1CAE}"/>
              </a:ext>
            </a:extLst>
          </p:cNvPr>
          <p:cNvSpPr>
            <a:spLocks noGrp="1"/>
          </p:cNvSpPr>
          <p:nvPr>
            <p:ph type="sldNum" sz="quarter" idx="5"/>
          </p:nvPr>
        </p:nvSpPr>
        <p:spPr/>
        <p:txBody>
          <a:bodyPr/>
          <a:lstStyle/>
          <a:p>
            <a:fld id="{2F2A9C3A-F45F-4334-941A-12985B0D22BF}" type="slidenum">
              <a:rPr lang="en-CA" smtClean="0"/>
              <a:t>7</a:t>
            </a:fld>
            <a:endParaRPr lang="en-CA"/>
          </a:p>
        </p:txBody>
      </p:sp>
    </p:spTree>
    <p:extLst>
      <p:ext uri="{BB962C8B-B14F-4D97-AF65-F5344CB8AC3E}">
        <p14:creationId xmlns:p14="http://schemas.microsoft.com/office/powerpoint/2010/main" val="228366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F57B4-2835-405C-1C16-F00DDD92F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D9090-E94D-6801-B12D-2D4DCD587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22FFA-2476-836F-9471-A1D2D5613438}"/>
              </a:ext>
            </a:extLst>
          </p:cNvPr>
          <p:cNvSpPr>
            <a:spLocks noGrp="1"/>
          </p:cNvSpPr>
          <p:nvPr>
            <p:ph type="body" idx="1"/>
          </p:nvPr>
        </p:nvSpPr>
        <p:spPr/>
        <p:txBody>
          <a:bodyPr/>
          <a:lstStyle/>
          <a:p>
            <a:endParaRPr lang="en-CA" b="0" i="0" dirty="0"/>
          </a:p>
        </p:txBody>
      </p:sp>
      <p:sp>
        <p:nvSpPr>
          <p:cNvPr id="4" name="Slide Number Placeholder 3">
            <a:extLst>
              <a:ext uri="{FF2B5EF4-FFF2-40B4-BE49-F238E27FC236}">
                <a16:creationId xmlns:a16="http://schemas.microsoft.com/office/drawing/2014/main" id="{1B3F562F-4FA8-0C2F-3C0D-DC690FF52F3F}"/>
              </a:ext>
            </a:extLst>
          </p:cNvPr>
          <p:cNvSpPr>
            <a:spLocks noGrp="1"/>
          </p:cNvSpPr>
          <p:nvPr>
            <p:ph type="sldNum" sz="quarter" idx="5"/>
          </p:nvPr>
        </p:nvSpPr>
        <p:spPr/>
        <p:txBody>
          <a:bodyPr/>
          <a:lstStyle/>
          <a:p>
            <a:fld id="{2F2A9C3A-F45F-4334-941A-12985B0D22BF}" type="slidenum">
              <a:rPr lang="en-CA" smtClean="0"/>
              <a:t>8</a:t>
            </a:fld>
            <a:endParaRPr lang="en-CA"/>
          </a:p>
        </p:txBody>
      </p:sp>
    </p:spTree>
    <p:extLst>
      <p:ext uri="{BB962C8B-B14F-4D97-AF65-F5344CB8AC3E}">
        <p14:creationId xmlns:p14="http://schemas.microsoft.com/office/powerpoint/2010/main" val="57383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9F11-865C-DAE8-D2CD-17D7C3DCE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7C1E3-9ABD-C6E2-2B34-B4FF40236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449DE-0260-3B32-55B6-4FACED3EBDB8}"/>
              </a:ext>
            </a:extLst>
          </p:cNvPr>
          <p:cNvSpPr>
            <a:spLocks noGrp="1"/>
          </p:cNvSpPr>
          <p:nvPr>
            <p:ph type="body" idx="1"/>
          </p:nvPr>
        </p:nvSpPr>
        <p:spPr/>
        <p:txBody>
          <a:bodyPr/>
          <a:lstStyle/>
          <a:p>
            <a:endParaRPr lang="en-CA" b="0" i="0" dirty="0"/>
          </a:p>
        </p:txBody>
      </p:sp>
      <p:sp>
        <p:nvSpPr>
          <p:cNvPr id="4" name="Slide Number Placeholder 3">
            <a:extLst>
              <a:ext uri="{FF2B5EF4-FFF2-40B4-BE49-F238E27FC236}">
                <a16:creationId xmlns:a16="http://schemas.microsoft.com/office/drawing/2014/main" id="{44F6620A-0269-ACF8-61B4-00E5528C4EA1}"/>
              </a:ext>
            </a:extLst>
          </p:cNvPr>
          <p:cNvSpPr>
            <a:spLocks noGrp="1"/>
          </p:cNvSpPr>
          <p:nvPr>
            <p:ph type="sldNum" sz="quarter" idx="5"/>
          </p:nvPr>
        </p:nvSpPr>
        <p:spPr/>
        <p:txBody>
          <a:bodyPr/>
          <a:lstStyle/>
          <a:p>
            <a:fld id="{2F2A9C3A-F45F-4334-941A-12985B0D22BF}" type="slidenum">
              <a:rPr lang="en-CA" smtClean="0"/>
              <a:t>9</a:t>
            </a:fld>
            <a:endParaRPr lang="en-CA"/>
          </a:p>
        </p:txBody>
      </p:sp>
    </p:spTree>
    <p:extLst>
      <p:ext uri="{BB962C8B-B14F-4D97-AF65-F5344CB8AC3E}">
        <p14:creationId xmlns:p14="http://schemas.microsoft.com/office/powerpoint/2010/main" val="414133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6033-9441-51AD-5D7F-6013310D2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006D2EB-056E-1A4F-C47F-9BAAB71F9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0D25741-7348-57D8-ADF5-3A87D792D486}"/>
              </a:ext>
            </a:extLst>
          </p:cNvPr>
          <p:cNvSpPr>
            <a:spLocks noGrp="1"/>
          </p:cNvSpPr>
          <p:nvPr>
            <p:ph type="dt" sz="half" idx="10"/>
          </p:nvPr>
        </p:nvSpPr>
        <p:spPr/>
        <p:txBody>
          <a:bodyPr/>
          <a:lstStyle/>
          <a:p>
            <a:fld id="{E13CA469-626D-4DBB-AAE4-839925C95B4F}" type="datetime1">
              <a:rPr lang="en-CA" smtClean="0"/>
              <a:t>2025-09-16</a:t>
            </a:fld>
            <a:endParaRPr lang="en-CA"/>
          </a:p>
        </p:txBody>
      </p:sp>
      <p:sp>
        <p:nvSpPr>
          <p:cNvPr id="5" name="Footer Placeholder 4">
            <a:extLst>
              <a:ext uri="{FF2B5EF4-FFF2-40B4-BE49-F238E27FC236}">
                <a16:creationId xmlns:a16="http://schemas.microsoft.com/office/drawing/2014/main" id="{21176586-56E7-7C15-6F36-EEE814BCA1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E7569E-DE85-3BEB-7791-0BDA92FDD1F9}"/>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15248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8F09-7811-4A70-7A4F-71B36D480BD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26C38A5-4E49-F3E7-B755-5CFCE71CC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E04BA3-5E89-50EA-EC43-3DCC62FCBF19}"/>
              </a:ext>
            </a:extLst>
          </p:cNvPr>
          <p:cNvSpPr>
            <a:spLocks noGrp="1"/>
          </p:cNvSpPr>
          <p:nvPr>
            <p:ph type="dt" sz="half" idx="10"/>
          </p:nvPr>
        </p:nvSpPr>
        <p:spPr/>
        <p:txBody>
          <a:bodyPr/>
          <a:lstStyle/>
          <a:p>
            <a:fld id="{5AE623D1-120F-4675-8C58-5732F7A423CB}" type="datetime1">
              <a:rPr lang="en-CA" smtClean="0"/>
              <a:t>2025-09-16</a:t>
            </a:fld>
            <a:endParaRPr lang="en-CA"/>
          </a:p>
        </p:txBody>
      </p:sp>
      <p:sp>
        <p:nvSpPr>
          <p:cNvPr id="5" name="Footer Placeholder 4">
            <a:extLst>
              <a:ext uri="{FF2B5EF4-FFF2-40B4-BE49-F238E27FC236}">
                <a16:creationId xmlns:a16="http://schemas.microsoft.com/office/drawing/2014/main" id="{184DFE5A-3352-272E-F55D-6F83F73287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794243E-B990-A59F-E0F2-D498969FDBB6}"/>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184016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426A7-8FA8-315F-A659-40AAC13D4E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DC6699-8815-8E64-1B19-AF18921771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ADC4EE-4031-B49D-9C44-0E4CC177DA71}"/>
              </a:ext>
            </a:extLst>
          </p:cNvPr>
          <p:cNvSpPr>
            <a:spLocks noGrp="1"/>
          </p:cNvSpPr>
          <p:nvPr>
            <p:ph type="dt" sz="half" idx="10"/>
          </p:nvPr>
        </p:nvSpPr>
        <p:spPr/>
        <p:txBody>
          <a:bodyPr/>
          <a:lstStyle/>
          <a:p>
            <a:fld id="{8D13FCFC-E9DC-4413-BB32-B360434E8BA0}" type="datetime1">
              <a:rPr lang="en-CA" smtClean="0"/>
              <a:t>2025-09-16</a:t>
            </a:fld>
            <a:endParaRPr lang="en-CA"/>
          </a:p>
        </p:txBody>
      </p:sp>
      <p:sp>
        <p:nvSpPr>
          <p:cNvPr id="5" name="Footer Placeholder 4">
            <a:extLst>
              <a:ext uri="{FF2B5EF4-FFF2-40B4-BE49-F238E27FC236}">
                <a16:creationId xmlns:a16="http://schemas.microsoft.com/office/drawing/2014/main" id="{5B91B33E-B261-3999-8884-956B98FF09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B4556C-1FBA-3BD7-85AD-E124F8BF52DB}"/>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104368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378F-FCA1-738B-43DE-E9A6B3DFCD3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C95DF14-4E20-8817-2EB4-0F4333EC2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762752-B4C3-C42D-7FFF-666DF5988761}"/>
              </a:ext>
            </a:extLst>
          </p:cNvPr>
          <p:cNvSpPr>
            <a:spLocks noGrp="1"/>
          </p:cNvSpPr>
          <p:nvPr>
            <p:ph type="dt" sz="half" idx="10"/>
          </p:nvPr>
        </p:nvSpPr>
        <p:spPr/>
        <p:txBody>
          <a:bodyPr/>
          <a:lstStyle/>
          <a:p>
            <a:fld id="{4FD3C0FC-C326-48B5-84FE-3BA4B7DCB6A4}" type="datetime1">
              <a:rPr lang="en-CA" smtClean="0"/>
              <a:t>2025-09-16</a:t>
            </a:fld>
            <a:endParaRPr lang="en-CA"/>
          </a:p>
        </p:txBody>
      </p:sp>
      <p:sp>
        <p:nvSpPr>
          <p:cNvPr id="5" name="Footer Placeholder 4">
            <a:extLst>
              <a:ext uri="{FF2B5EF4-FFF2-40B4-BE49-F238E27FC236}">
                <a16:creationId xmlns:a16="http://schemas.microsoft.com/office/drawing/2014/main" id="{7684B113-782B-D055-9C5F-746447CFBE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5B5298-ED9E-203C-7368-3376655B5B1F}"/>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293234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40E9-A99D-ADC6-5F5A-4B18AA169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D9C5562-85DC-78E7-F29A-F1914FB22B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83562-D929-41C9-603C-F5FCEA24A508}"/>
              </a:ext>
            </a:extLst>
          </p:cNvPr>
          <p:cNvSpPr>
            <a:spLocks noGrp="1"/>
          </p:cNvSpPr>
          <p:nvPr>
            <p:ph type="dt" sz="half" idx="10"/>
          </p:nvPr>
        </p:nvSpPr>
        <p:spPr/>
        <p:txBody>
          <a:bodyPr/>
          <a:lstStyle/>
          <a:p>
            <a:fld id="{505894F8-C6DE-49CE-9DA7-A650A71F0D4E}" type="datetime1">
              <a:rPr lang="en-CA" smtClean="0"/>
              <a:t>2025-09-16</a:t>
            </a:fld>
            <a:endParaRPr lang="en-CA"/>
          </a:p>
        </p:txBody>
      </p:sp>
      <p:sp>
        <p:nvSpPr>
          <p:cNvPr id="5" name="Footer Placeholder 4">
            <a:extLst>
              <a:ext uri="{FF2B5EF4-FFF2-40B4-BE49-F238E27FC236}">
                <a16:creationId xmlns:a16="http://schemas.microsoft.com/office/drawing/2014/main" id="{1F181B2B-212F-83B1-1268-756511AA24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03A4D1-FE20-FBB2-15EB-AF4B76B173DE}"/>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280248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84E0-2583-605F-D392-FFB6556798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97622DE-4A75-2F5B-67F5-D556CA8CEC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D010158-270E-9013-6022-CF99F2675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149582E-68F5-7506-4E30-9EB8F70C580F}"/>
              </a:ext>
            </a:extLst>
          </p:cNvPr>
          <p:cNvSpPr>
            <a:spLocks noGrp="1"/>
          </p:cNvSpPr>
          <p:nvPr>
            <p:ph type="dt" sz="half" idx="10"/>
          </p:nvPr>
        </p:nvSpPr>
        <p:spPr/>
        <p:txBody>
          <a:bodyPr/>
          <a:lstStyle/>
          <a:p>
            <a:fld id="{DD76427E-FF6D-453A-809B-4097CA4C75D9}" type="datetime1">
              <a:rPr lang="en-CA" smtClean="0"/>
              <a:t>2025-09-16</a:t>
            </a:fld>
            <a:endParaRPr lang="en-CA"/>
          </a:p>
        </p:txBody>
      </p:sp>
      <p:sp>
        <p:nvSpPr>
          <p:cNvPr id="6" name="Footer Placeholder 5">
            <a:extLst>
              <a:ext uri="{FF2B5EF4-FFF2-40B4-BE49-F238E27FC236}">
                <a16:creationId xmlns:a16="http://schemas.microsoft.com/office/drawing/2014/main" id="{08485943-8CD4-478D-2B8A-DAE0FF3F1E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AE74C3D-D680-C7A6-DBB9-6432B9C165A1}"/>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328948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46BB-109A-00DE-02C4-58E37D60F6C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D45570-9B8A-9526-0713-C99E1C6B0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CE4C59-1058-08EA-421C-2D2C36C89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F5FF39A-4D93-CB14-1D8C-DB9A5461F3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94AAB-518A-8DBB-50DA-6F54D2FBE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0D7FD0B-985E-AD26-8B65-870CC0B8CAC4}"/>
              </a:ext>
            </a:extLst>
          </p:cNvPr>
          <p:cNvSpPr>
            <a:spLocks noGrp="1"/>
          </p:cNvSpPr>
          <p:nvPr>
            <p:ph type="dt" sz="half" idx="10"/>
          </p:nvPr>
        </p:nvSpPr>
        <p:spPr/>
        <p:txBody>
          <a:bodyPr/>
          <a:lstStyle/>
          <a:p>
            <a:fld id="{E6BF10AA-7D41-4264-80B4-5B92BBEBF77A}" type="datetime1">
              <a:rPr lang="en-CA" smtClean="0"/>
              <a:t>2025-09-16</a:t>
            </a:fld>
            <a:endParaRPr lang="en-CA"/>
          </a:p>
        </p:txBody>
      </p:sp>
      <p:sp>
        <p:nvSpPr>
          <p:cNvPr id="8" name="Footer Placeholder 7">
            <a:extLst>
              <a:ext uri="{FF2B5EF4-FFF2-40B4-BE49-F238E27FC236}">
                <a16:creationId xmlns:a16="http://schemas.microsoft.com/office/drawing/2014/main" id="{519B2E99-D805-5EBD-7C3F-12297EE60DF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704CA4E-33CB-F74A-2A2D-D5BE06B669C8}"/>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190298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1D02-FEB9-B108-0FAF-2A07E067819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D7ABA1-0B72-13DF-7A05-B50C00C38ACC}"/>
              </a:ext>
            </a:extLst>
          </p:cNvPr>
          <p:cNvSpPr>
            <a:spLocks noGrp="1"/>
          </p:cNvSpPr>
          <p:nvPr>
            <p:ph type="dt" sz="half" idx="10"/>
          </p:nvPr>
        </p:nvSpPr>
        <p:spPr/>
        <p:txBody>
          <a:bodyPr/>
          <a:lstStyle/>
          <a:p>
            <a:fld id="{701670D7-81B1-4421-8DFA-E44CF5115D78}" type="datetime1">
              <a:rPr lang="en-CA" smtClean="0"/>
              <a:t>2025-09-16</a:t>
            </a:fld>
            <a:endParaRPr lang="en-CA"/>
          </a:p>
        </p:txBody>
      </p:sp>
      <p:sp>
        <p:nvSpPr>
          <p:cNvPr id="4" name="Footer Placeholder 3">
            <a:extLst>
              <a:ext uri="{FF2B5EF4-FFF2-40B4-BE49-F238E27FC236}">
                <a16:creationId xmlns:a16="http://schemas.microsoft.com/office/drawing/2014/main" id="{AB9FCD91-6731-9913-535D-37E0A9FB689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6E7C29A-882F-334E-3C6A-83985EE96D30}"/>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7086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832D3-4267-5F89-1DBD-8AD60B2112A2}"/>
              </a:ext>
            </a:extLst>
          </p:cNvPr>
          <p:cNvSpPr>
            <a:spLocks noGrp="1"/>
          </p:cNvSpPr>
          <p:nvPr>
            <p:ph type="dt" sz="half" idx="10"/>
          </p:nvPr>
        </p:nvSpPr>
        <p:spPr/>
        <p:txBody>
          <a:bodyPr/>
          <a:lstStyle/>
          <a:p>
            <a:fld id="{2D2C7DFA-DBD2-4FEE-B6C4-CE5042EC8E28}" type="datetime1">
              <a:rPr lang="en-CA" smtClean="0"/>
              <a:t>2025-09-16</a:t>
            </a:fld>
            <a:endParaRPr lang="en-CA"/>
          </a:p>
        </p:txBody>
      </p:sp>
      <p:sp>
        <p:nvSpPr>
          <p:cNvPr id="3" name="Footer Placeholder 2">
            <a:extLst>
              <a:ext uri="{FF2B5EF4-FFF2-40B4-BE49-F238E27FC236}">
                <a16:creationId xmlns:a16="http://schemas.microsoft.com/office/drawing/2014/main" id="{0E10FD87-DB79-B9B5-A90E-FECE2E8A2FB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92B34E5-D3A9-FB62-7090-589503B5F9DE}"/>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200326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383E-2543-64A0-6052-E83E12927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410BAA2-7FB8-CC1A-D0F9-B8180EF73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70068A-9FE0-C9F2-A89B-6C0D88A4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614C7-F09F-82BC-8BCE-F607DF0927F5}"/>
              </a:ext>
            </a:extLst>
          </p:cNvPr>
          <p:cNvSpPr>
            <a:spLocks noGrp="1"/>
          </p:cNvSpPr>
          <p:nvPr>
            <p:ph type="dt" sz="half" idx="10"/>
          </p:nvPr>
        </p:nvSpPr>
        <p:spPr/>
        <p:txBody>
          <a:bodyPr/>
          <a:lstStyle/>
          <a:p>
            <a:fld id="{65063DC4-D034-42FF-9003-4BADFAFBE0F8}" type="datetime1">
              <a:rPr lang="en-CA" smtClean="0"/>
              <a:t>2025-09-16</a:t>
            </a:fld>
            <a:endParaRPr lang="en-CA"/>
          </a:p>
        </p:txBody>
      </p:sp>
      <p:sp>
        <p:nvSpPr>
          <p:cNvPr id="6" name="Footer Placeholder 5">
            <a:extLst>
              <a:ext uri="{FF2B5EF4-FFF2-40B4-BE49-F238E27FC236}">
                <a16:creationId xmlns:a16="http://schemas.microsoft.com/office/drawing/2014/main" id="{334D76B0-5934-B7E0-224E-64EA8EF4DE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31529AF-EF52-6BFB-7B4C-F117437E4B3A}"/>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63350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C03F-6D0C-2348-2C8E-D671A779C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72A63BF-9504-731E-DA37-928581A67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AB1AC6A-CE8E-F5FD-76E5-7218E27D1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FDA8C-C44B-6A7E-66B1-E271FBD4189F}"/>
              </a:ext>
            </a:extLst>
          </p:cNvPr>
          <p:cNvSpPr>
            <a:spLocks noGrp="1"/>
          </p:cNvSpPr>
          <p:nvPr>
            <p:ph type="dt" sz="half" idx="10"/>
          </p:nvPr>
        </p:nvSpPr>
        <p:spPr/>
        <p:txBody>
          <a:bodyPr/>
          <a:lstStyle/>
          <a:p>
            <a:fld id="{0AB7DBD3-C902-4E3A-BC3E-3A3662D3E0F2}" type="datetime1">
              <a:rPr lang="en-CA" smtClean="0"/>
              <a:t>2025-09-16</a:t>
            </a:fld>
            <a:endParaRPr lang="en-CA"/>
          </a:p>
        </p:txBody>
      </p:sp>
      <p:sp>
        <p:nvSpPr>
          <p:cNvPr id="6" name="Footer Placeholder 5">
            <a:extLst>
              <a:ext uri="{FF2B5EF4-FFF2-40B4-BE49-F238E27FC236}">
                <a16:creationId xmlns:a16="http://schemas.microsoft.com/office/drawing/2014/main" id="{DCB06673-33B0-BC75-421A-CA408330F46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2CA88D-5060-20DD-3DF1-CD156C8C7AF4}"/>
              </a:ext>
            </a:extLst>
          </p:cNvPr>
          <p:cNvSpPr>
            <a:spLocks noGrp="1"/>
          </p:cNvSpPr>
          <p:nvPr>
            <p:ph type="sldNum" sz="quarter" idx="12"/>
          </p:nvPr>
        </p:nvSpPr>
        <p:spPr/>
        <p:txBody>
          <a:bodyPr/>
          <a:lstStyle/>
          <a:p>
            <a:fld id="{9073AC43-2811-486A-8A9E-53637B9DF595}" type="slidenum">
              <a:rPr lang="en-CA" smtClean="0"/>
              <a:t>‹#›</a:t>
            </a:fld>
            <a:endParaRPr lang="en-CA"/>
          </a:p>
        </p:txBody>
      </p:sp>
    </p:spTree>
    <p:extLst>
      <p:ext uri="{BB962C8B-B14F-4D97-AF65-F5344CB8AC3E}">
        <p14:creationId xmlns:p14="http://schemas.microsoft.com/office/powerpoint/2010/main" val="212973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53BA2-1E4F-3186-3BB5-64FD0A582F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E531C93-C598-DC5C-848A-49F466F5D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50932-7419-D752-A454-A17C20C4CA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EC65A0-62F5-4D51-9976-E3E8566715A7}" type="datetime1">
              <a:rPr lang="en-CA" smtClean="0"/>
              <a:t>2025-09-16</a:t>
            </a:fld>
            <a:endParaRPr lang="en-CA"/>
          </a:p>
        </p:txBody>
      </p:sp>
      <p:sp>
        <p:nvSpPr>
          <p:cNvPr id="5" name="Footer Placeholder 4">
            <a:extLst>
              <a:ext uri="{FF2B5EF4-FFF2-40B4-BE49-F238E27FC236}">
                <a16:creationId xmlns:a16="http://schemas.microsoft.com/office/drawing/2014/main" id="{135CE1EB-940D-D2DB-20B0-42CCFC6F7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9C3D256-2128-3C41-9760-BBC5ADC6C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73AC43-2811-486A-8A9E-53637B9DF595}" type="slidenum">
              <a:rPr lang="en-CA" smtClean="0"/>
              <a:t>‹#›</a:t>
            </a:fld>
            <a:endParaRPr lang="en-CA"/>
          </a:p>
        </p:txBody>
      </p:sp>
    </p:spTree>
    <p:extLst>
      <p:ext uri="{BB962C8B-B14F-4D97-AF65-F5344CB8AC3E}">
        <p14:creationId xmlns:p14="http://schemas.microsoft.com/office/powerpoint/2010/main" val="259672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91E75C4-D3D5-8CA6-87A4-FD244568752B}"/>
              </a:ext>
            </a:extLst>
          </p:cNvPr>
          <p:cNvSpPr txBox="1">
            <a:spLocks/>
          </p:cNvSpPr>
          <p:nvPr/>
        </p:nvSpPr>
        <p:spPr>
          <a:xfrm>
            <a:off x="576000" y="26719"/>
            <a:ext cx="11040000" cy="1910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u="sng"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LesionGen</a:t>
            </a:r>
            <a:r>
              <a:rPr lang="en-US" sz="3600" b="1" dirty="0"/>
              <a:t>: A Concept-Guided Diffusion Model </a:t>
            </a:r>
          </a:p>
          <a:p>
            <a:r>
              <a:rPr lang="en-US" sz="3600" b="1" dirty="0"/>
              <a:t>for Dermatology Image Synthesis</a:t>
            </a:r>
            <a:endParaRPr lang="en-CA" sz="3600" b="1" dirty="0"/>
          </a:p>
        </p:txBody>
      </p:sp>
      <p:sp>
        <p:nvSpPr>
          <p:cNvPr id="5" name="TextBox 4">
            <a:extLst>
              <a:ext uri="{FF2B5EF4-FFF2-40B4-BE49-F238E27FC236}">
                <a16:creationId xmlns:a16="http://schemas.microsoft.com/office/drawing/2014/main" id="{3D22C660-FE19-088B-1D01-2B740728FA5F}"/>
              </a:ext>
            </a:extLst>
          </p:cNvPr>
          <p:cNvSpPr txBox="1"/>
          <p:nvPr/>
        </p:nvSpPr>
        <p:spPr>
          <a:xfrm>
            <a:off x="510920" y="4482695"/>
            <a:ext cx="11231686" cy="70788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ISIC Skin Image Analysis Workshop @ MICCAI 2025</a:t>
            </a:r>
          </a:p>
          <a:p>
            <a:pPr algn="ctr"/>
            <a:endParaRPr lang="en-US" sz="8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September 23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22025</a:t>
            </a:r>
          </a:p>
        </p:txBody>
      </p:sp>
      <p:pic>
        <p:nvPicPr>
          <p:cNvPr id="6" name="Picture 5">
            <a:extLst>
              <a:ext uri="{FF2B5EF4-FFF2-40B4-BE49-F238E27FC236}">
                <a16:creationId xmlns:a16="http://schemas.microsoft.com/office/drawing/2014/main" id="{A2471960-82D4-C134-5970-0314A3B0CEE6}"/>
              </a:ext>
            </a:extLst>
          </p:cNvPr>
          <p:cNvPicPr>
            <a:picLocks noChangeAspect="1"/>
          </p:cNvPicPr>
          <p:nvPr/>
        </p:nvPicPr>
        <p:blipFill>
          <a:blip r:embed="rId3"/>
          <a:stretch>
            <a:fillRect/>
          </a:stretch>
        </p:blipFill>
        <p:spPr>
          <a:xfrm>
            <a:off x="4181856" y="5472777"/>
            <a:ext cx="3551995" cy="897566"/>
          </a:xfrm>
          <a:prstGeom prst="rect">
            <a:avLst/>
          </a:prstGeom>
        </p:spPr>
      </p:pic>
      <p:sp>
        <p:nvSpPr>
          <p:cNvPr id="7" name="Oval 6">
            <a:extLst>
              <a:ext uri="{FF2B5EF4-FFF2-40B4-BE49-F238E27FC236}">
                <a16:creationId xmlns:a16="http://schemas.microsoft.com/office/drawing/2014/main" id="{1010F7DB-D345-5652-7988-825C8F4BD62D}"/>
              </a:ext>
            </a:extLst>
          </p:cNvPr>
          <p:cNvSpPr/>
          <p:nvPr/>
        </p:nvSpPr>
        <p:spPr>
          <a:xfrm>
            <a:off x="3809413" y="2438613"/>
            <a:ext cx="1224000" cy="1224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8" name="TextBox 7">
            <a:extLst>
              <a:ext uri="{FF2B5EF4-FFF2-40B4-BE49-F238E27FC236}">
                <a16:creationId xmlns:a16="http://schemas.microsoft.com/office/drawing/2014/main" id="{3EF2E5A5-3162-44D9-CC8F-3E18C57F01A4}"/>
              </a:ext>
            </a:extLst>
          </p:cNvPr>
          <p:cNvSpPr txBox="1"/>
          <p:nvPr/>
        </p:nvSpPr>
        <p:spPr>
          <a:xfrm>
            <a:off x="896460" y="3807586"/>
            <a:ext cx="1812555"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Jamil Fayyad</a:t>
            </a:r>
            <a:r>
              <a:rPr lang="en-US" b="1" baseline="30000" dirty="0">
                <a:latin typeface="Arial" panose="020B0604020202020204" pitchFamily="34" charset="0"/>
                <a:cs typeface="Arial" panose="020B0604020202020204" pitchFamily="34" charset="0"/>
              </a:rPr>
              <a:t>1</a:t>
            </a:r>
            <a:endParaRPr lang="en-US" baseline="30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4B5BE25-71D1-5D52-2742-FCE07E3A2E79}"/>
              </a:ext>
            </a:extLst>
          </p:cNvPr>
          <p:cNvSpPr txBox="1"/>
          <p:nvPr/>
        </p:nvSpPr>
        <p:spPr>
          <a:xfrm>
            <a:off x="3388149" y="3821150"/>
            <a:ext cx="210147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Nourhan Bayasi</a:t>
            </a:r>
            <a:r>
              <a:rPr lang="en-US" b="1" baseline="30000"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pic>
        <p:nvPicPr>
          <p:cNvPr id="10" name="Picture 9" descr="A person smiling for a picture&#10;&#10;Description automatically generated">
            <a:extLst>
              <a:ext uri="{FF2B5EF4-FFF2-40B4-BE49-F238E27FC236}">
                <a16:creationId xmlns:a16="http://schemas.microsoft.com/office/drawing/2014/main" id="{86575EE9-4C9E-8921-4BF1-3A4CE9323734}"/>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1162206" y="2439190"/>
            <a:ext cx="1224000" cy="1224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28575" cap="flat" cmpd="sng" algn="ctr">
            <a:solidFill>
              <a:srgbClr val="C00000"/>
            </a:solidFill>
            <a:prstDash val="solid"/>
            <a:round/>
            <a:headEnd type="none" w="med" len="med"/>
            <a:tailEnd type="none" w="med" len="med"/>
          </a:ln>
        </p:spPr>
      </p:pic>
      <p:pic>
        <p:nvPicPr>
          <p:cNvPr id="11" name="Picture 2" descr="University of Victoria – Crown Education">
            <a:extLst>
              <a:ext uri="{FF2B5EF4-FFF2-40B4-BE49-F238E27FC236}">
                <a16:creationId xmlns:a16="http://schemas.microsoft.com/office/drawing/2014/main" id="{C0DB0E8F-FDA9-40FA-4798-4B221405700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938" t="24953" r="11003" b="24891"/>
          <a:stretch/>
        </p:blipFill>
        <p:spPr bwMode="auto">
          <a:xfrm>
            <a:off x="1608688" y="5515262"/>
            <a:ext cx="2035880" cy="7475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E7A9BDE-0D69-9254-6E22-21C4B640EE35}"/>
              </a:ext>
            </a:extLst>
          </p:cNvPr>
          <p:cNvSpPr txBox="1"/>
          <p:nvPr/>
        </p:nvSpPr>
        <p:spPr>
          <a:xfrm>
            <a:off x="3428789" y="5365539"/>
            <a:ext cx="7852040" cy="261610"/>
          </a:xfrm>
          <a:prstGeom prst="rect">
            <a:avLst/>
          </a:prstGeom>
          <a:noFill/>
        </p:spPr>
        <p:txBody>
          <a:bodyPr wrap="square" rtlCol="0">
            <a:spAutoFit/>
          </a:bodyPr>
          <a:lstStyle/>
          <a:p>
            <a:pPr algn="l"/>
            <a:r>
              <a:rPr lang="en-CA" sz="1100" b="1" dirty="0">
                <a:latin typeface="Arial" panose="020B0604020202020204" pitchFamily="34" charset="0"/>
                <a:cs typeface="Arial" panose="020B0604020202020204" pitchFamily="34" charset="0"/>
              </a:rPr>
              <a:t>1                                                                                                    2                                                                            3                                                               </a:t>
            </a:r>
          </a:p>
        </p:txBody>
      </p:sp>
      <p:sp>
        <p:nvSpPr>
          <p:cNvPr id="13" name="Oval 12">
            <a:extLst>
              <a:ext uri="{FF2B5EF4-FFF2-40B4-BE49-F238E27FC236}">
                <a16:creationId xmlns:a16="http://schemas.microsoft.com/office/drawing/2014/main" id="{EDE2A6E3-B729-EBB2-54E0-0D3E1443F6F7}"/>
              </a:ext>
            </a:extLst>
          </p:cNvPr>
          <p:cNvSpPr/>
          <p:nvPr/>
        </p:nvSpPr>
        <p:spPr>
          <a:xfrm>
            <a:off x="6565313" y="2438613"/>
            <a:ext cx="1224000" cy="1224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14" name="TextBox 13">
            <a:extLst>
              <a:ext uri="{FF2B5EF4-FFF2-40B4-BE49-F238E27FC236}">
                <a16:creationId xmlns:a16="http://schemas.microsoft.com/office/drawing/2014/main" id="{A95BCF1F-556A-B97A-BC4A-D00DA0E8BFD9}"/>
              </a:ext>
            </a:extLst>
          </p:cNvPr>
          <p:cNvSpPr txBox="1"/>
          <p:nvPr/>
        </p:nvSpPr>
        <p:spPr>
          <a:xfrm>
            <a:off x="6144049" y="3821150"/>
            <a:ext cx="210147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Ziyang Yu</a:t>
            </a:r>
            <a:r>
              <a:rPr lang="en-US" b="1" baseline="30000"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39873DE6-D0BF-5349-27BA-CC150A065996}"/>
              </a:ext>
            </a:extLst>
          </p:cNvPr>
          <p:cNvSpPr/>
          <p:nvPr/>
        </p:nvSpPr>
        <p:spPr>
          <a:xfrm>
            <a:off x="9359313" y="2438613"/>
            <a:ext cx="1224000" cy="1224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16" name="TextBox 15">
            <a:extLst>
              <a:ext uri="{FF2B5EF4-FFF2-40B4-BE49-F238E27FC236}">
                <a16:creationId xmlns:a16="http://schemas.microsoft.com/office/drawing/2014/main" id="{C33877E0-CA32-FF03-EB11-BD3A37505E91}"/>
              </a:ext>
            </a:extLst>
          </p:cNvPr>
          <p:cNvSpPr txBox="1"/>
          <p:nvPr/>
        </p:nvSpPr>
        <p:spPr>
          <a:xfrm>
            <a:off x="8674100" y="3821150"/>
            <a:ext cx="260672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Homayoun Najjaran</a:t>
            </a:r>
            <a:r>
              <a:rPr lang="en-US" b="1" baseline="30000"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pic>
        <p:nvPicPr>
          <p:cNvPr id="17" name="Picture 16" descr="Blue text on a black background&#10;&#10;AI-generated content may be incorrect.">
            <a:extLst>
              <a:ext uri="{FF2B5EF4-FFF2-40B4-BE49-F238E27FC236}">
                <a16:creationId xmlns:a16="http://schemas.microsoft.com/office/drawing/2014/main" id="{2BF15629-04C2-2781-198A-B8A50C827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5528" y="5434672"/>
            <a:ext cx="2337785" cy="831235"/>
          </a:xfrm>
          <a:prstGeom prst="rect">
            <a:avLst/>
          </a:prstGeom>
        </p:spPr>
      </p:pic>
      <p:pic>
        <p:nvPicPr>
          <p:cNvPr id="1026" name="Picture 2" descr="MICCAI 2025 - 28. International Conference On Medical Image ...">
            <a:extLst>
              <a:ext uri="{FF2B5EF4-FFF2-40B4-BE49-F238E27FC236}">
                <a16:creationId xmlns:a16="http://schemas.microsoft.com/office/drawing/2014/main" id="{41AB1528-37C8-8416-86B0-F253B6E683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16386" y="16328"/>
            <a:ext cx="2030589" cy="7078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D9184D1-F4CE-B31C-32B6-525A3E7255BD}"/>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3421812E-DB14-BB5F-D040-681257D2C7AC}"/>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Slide Number Placeholder 20">
            <a:extLst>
              <a:ext uri="{FF2B5EF4-FFF2-40B4-BE49-F238E27FC236}">
                <a16:creationId xmlns:a16="http://schemas.microsoft.com/office/drawing/2014/main" id="{6F0C0A57-573F-ABEF-002A-9B36B8F6C761}"/>
              </a:ext>
            </a:extLst>
          </p:cNvPr>
          <p:cNvSpPr>
            <a:spLocks noGrp="1"/>
          </p:cNvSpPr>
          <p:nvPr>
            <p:ph type="sldNum" sz="quarter" idx="12"/>
          </p:nvPr>
        </p:nvSpPr>
        <p:spPr/>
        <p:txBody>
          <a:bodyPr/>
          <a:lstStyle/>
          <a:p>
            <a:fld id="{9073AC43-2811-486A-8A9E-53637B9DF595}" type="slidenum">
              <a:rPr lang="en-CA" smtClean="0"/>
              <a:t>1</a:t>
            </a:fld>
            <a:endParaRPr lang="en-CA"/>
          </a:p>
        </p:txBody>
      </p:sp>
      <p:pic>
        <p:nvPicPr>
          <p:cNvPr id="2" name="Picture 2" descr="Ziyang (Dean) Yu">
            <a:extLst>
              <a:ext uri="{FF2B5EF4-FFF2-40B4-BE49-F238E27FC236}">
                <a16:creationId xmlns:a16="http://schemas.microsoft.com/office/drawing/2014/main" id="{3BCB01BD-0CCA-AD94-D536-9BD98ABB2A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2788" y="2438613"/>
            <a:ext cx="1224000" cy="1224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cap="flat" cmpd="sng" algn="ctr">
            <a:solidFill>
              <a:schemeClr val="tx1"/>
            </a:solidFill>
            <a:prstDash val="solid"/>
            <a:round/>
            <a:headEnd type="none" w="med" len="med"/>
            <a:tailEnd type="none" w="med" len="med"/>
          </a:ln>
        </p:spPr>
      </p:pic>
      <p:pic>
        <p:nvPicPr>
          <p:cNvPr id="3" name="Picture 2" descr="A person smiling for a picture&#10;&#10;Description automatically generated">
            <a:extLst>
              <a:ext uri="{FF2B5EF4-FFF2-40B4-BE49-F238E27FC236}">
                <a16:creationId xmlns:a16="http://schemas.microsoft.com/office/drawing/2014/main" id="{039131CF-68F2-5DED-1A5C-3051ED4916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313" y="2457718"/>
            <a:ext cx="1224000" cy="1224000"/>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28575" cap="flat" cmpd="sng" algn="ctr">
            <a:solidFill>
              <a:schemeClr val="tx1"/>
            </a:solidFill>
            <a:prstDash val="solid"/>
            <a:round/>
            <a:headEnd type="none" w="med" len="med"/>
            <a:tailEnd type="none" w="med" len="med"/>
          </a:ln>
        </p:spPr>
      </p:pic>
    </p:spTree>
    <p:extLst>
      <p:ext uri="{BB962C8B-B14F-4D97-AF65-F5344CB8AC3E}">
        <p14:creationId xmlns:p14="http://schemas.microsoft.com/office/powerpoint/2010/main" val="291782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ED318-0EB6-087F-FDFE-577E57B58E6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1ACFABA-112D-CD18-A420-B99F802A6FD9}"/>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901EA693-BE02-1A38-0ECA-667B9AC61064}"/>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D696E3C6-E62C-2FFA-5C67-26677484CB3D}"/>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F01802D7-85E7-2EEF-C0EF-A6AE3D4A4029}"/>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185C72C9-3F42-405F-C335-3B7E7D26E7B2}"/>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10</a:t>
            </a:fld>
            <a:endParaRPr lang="en-CA" dirty="0">
              <a:solidFill>
                <a:schemeClr val="bg1"/>
              </a:solidFill>
            </a:endParaRPr>
          </a:p>
        </p:txBody>
      </p:sp>
      <p:sp>
        <p:nvSpPr>
          <p:cNvPr id="21" name="TextBox 20">
            <a:extLst>
              <a:ext uri="{FF2B5EF4-FFF2-40B4-BE49-F238E27FC236}">
                <a16:creationId xmlns:a16="http://schemas.microsoft.com/office/drawing/2014/main" id="{2E3668BD-DCD7-65EC-FC77-41D4CC1CB625}"/>
              </a:ext>
            </a:extLst>
          </p:cNvPr>
          <p:cNvSpPr txBox="1"/>
          <p:nvPr/>
        </p:nvSpPr>
        <p:spPr>
          <a:xfrm>
            <a:off x="357809" y="39725"/>
            <a:ext cx="7683514"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Our Pipeline: 2- Diffusion Model (DM) Fine-tuning </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sp>
        <p:nvSpPr>
          <p:cNvPr id="4" name="TextBox 3">
            <a:extLst>
              <a:ext uri="{FF2B5EF4-FFF2-40B4-BE49-F238E27FC236}">
                <a16:creationId xmlns:a16="http://schemas.microsoft.com/office/drawing/2014/main" id="{38A08DF8-475A-192E-C5DA-46EF9470E7DF}"/>
              </a:ext>
            </a:extLst>
          </p:cNvPr>
          <p:cNvSpPr txBox="1"/>
          <p:nvPr/>
        </p:nvSpPr>
        <p:spPr>
          <a:xfrm>
            <a:off x="357808" y="792797"/>
            <a:ext cx="11355772" cy="461665"/>
          </a:xfrm>
          <a:prstGeom prst="rect">
            <a:avLst/>
          </a:prstGeom>
          <a:noFill/>
        </p:spPr>
        <p:txBody>
          <a:bodyPr wrap="square">
            <a:spAutoFit/>
          </a:bodyPr>
          <a:lstStyle/>
          <a:p>
            <a:r>
              <a:rPr lang="en-US" sz="2400" dirty="0"/>
              <a:t>Using the </a:t>
            </a:r>
            <a:r>
              <a:rPr lang="en-US" sz="2400" b="1" dirty="0">
                <a:solidFill>
                  <a:srgbClr val="C00000"/>
                </a:solidFill>
              </a:rPr>
              <a:t>fine-tuned text-to-image DM</a:t>
            </a:r>
            <a:r>
              <a:rPr lang="en-US" sz="2400" dirty="0"/>
              <a:t>, we generate …</a:t>
            </a:r>
            <a:endParaRPr lang="en-CA" sz="2400" dirty="0"/>
          </a:p>
        </p:txBody>
      </p:sp>
      <p:sp>
        <p:nvSpPr>
          <p:cNvPr id="7" name="TextBox 6">
            <a:extLst>
              <a:ext uri="{FF2B5EF4-FFF2-40B4-BE49-F238E27FC236}">
                <a16:creationId xmlns:a16="http://schemas.microsoft.com/office/drawing/2014/main" id="{9A7550F6-10BB-FB08-A813-961E559B93D3}"/>
              </a:ext>
            </a:extLst>
          </p:cNvPr>
          <p:cNvSpPr txBox="1"/>
          <p:nvPr/>
        </p:nvSpPr>
        <p:spPr>
          <a:xfrm>
            <a:off x="357808" y="1234493"/>
            <a:ext cx="11614736" cy="3462486"/>
          </a:xfrm>
          <a:prstGeom prst="rect">
            <a:avLst/>
          </a:prstGeom>
          <a:noFill/>
        </p:spPr>
        <p:txBody>
          <a:bodyPr wrap="square">
            <a:spAutoFit/>
          </a:bodyPr>
          <a:lstStyle/>
          <a:p>
            <a:pPr algn="ctr"/>
            <a:r>
              <a:rPr lang="en-US" sz="72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LesionGen-R&amp;B</a:t>
            </a:r>
          </a:p>
          <a:p>
            <a:endParaRPr lang="en-CA" sz="1100" dirty="0"/>
          </a:p>
          <a:p>
            <a:r>
              <a:rPr lang="en-CA" sz="2400" dirty="0"/>
              <a:t>Created using </a:t>
            </a:r>
            <a:r>
              <a:rPr lang="en-US" sz="24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R</a:t>
            </a:r>
            <a:r>
              <a:rPr lang="en-CA" sz="2400" b="1" dirty="0"/>
              <a:t>ich</a:t>
            </a:r>
            <a:r>
              <a:rPr lang="en-CA" sz="2400" dirty="0"/>
              <a:t> </a:t>
            </a:r>
            <a:r>
              <a:rPr lang="en-US" sz="24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&amp;</a:t>
            </a:r>
            <a:r>
              <a:rPr lang="en-CA" sz="2400" dirty="0">
                <a:solidFill>
                  <a:srgbClr val="C00000"/>
                </a:solidFill>
              </a:rPr>
              <a:t> </a:t>
            </a:r>
            <a:r>
              <a:rPr lang="en-US" sz="24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B</a:t>
            </a:r>
            <a:r>
              <a:rPr lang="en-CA" sz="2400" b="1" dirty="0" err="1"/>
              <a:t>alanced</a:t>
            </a:r>
            <a:r>
              <a:rPr lang="en-CA" sz="2400" dirty="0"/>
              <a:t> prompts:</a:t>
            </a:r>
          </a:p>
          <a:p>
            <a:pPr marL="800100" lvl="1" indent="-342900">
              <a:buFont typeface="Arial" panose="020B0604020202020204" pitchFamily="34" charset="0"/>
              <a:buChar char="•"/>
            </a:pPr>
            <a:r>
              <a:rPr lang="en-CA" sz="2400" b="1" dirty="0"/>
              <a:t>Rich:</a:t>
            </a:r>
            <a:r>
              <a:rPr lang="en-CA" sz="2400" dirty="0"/>
              <a:t> concept-guided dermatological attributes (pigmentation, elevation, structure…).</a:t>
            </a:r>
          </a:p>
          <a:p>
            <a:pPr marL="800100" lvl="1" indent="-342900">
              <a:buFont typeface="Arial" panose="020B0604020202020204" pitchFamily="34" charset="0"/>
              <a:buChar char="•"/>
            </a:pPr>
            <a:r>
              <a:rPr lang="en-CA" sz="2400" b="1" dirty="0"/>
              <a:t>Balanced:</a:t>
            </a:r>
            <a:r>
              <a:rPr lang="en-CA" sz="2400" dirty="0"/>
              <a:t> GPT-4o paraphrasing to equalize class representation.</a:t>
            </a:r>
          </a:p>
          <a:p>
            <a:pPr lvl="1"/>
            <a:endParaRPr lang="en-CA" sz="1100" dirty="0"/>
          </a:p>
          <a:p>
            <a:pPr marL="0" lvl="1"/>
            <a:r>
              <a:rPr lang="en-US" sz="2400" dirty="0"/>
              <a:t>Result? A class-balanced </a:t>
            </a:r>
            <a:r>
              <a:rPr lang="en-US" sz="2400" b="1" dirty="0"/>
              <a:t>synthetic dataset with 500 samples/class</a:t>
            </a:r>
            <a:r>
              <a:rPr lang="en-US" sz="2400" dirty="0"/>
              <a:t> </a:t>
            </a:r>
          </a:p>
        </p:txBody>
      </p:sp>
      <p:pic>
        <p:nvPicPr>
          <p:cNvPr id="10" name="Picture 9">
            <a:extLst>
              <a:ext uri="{FF2B5EF4-FFF2-40B4-BE49-F238E27FC236}">
                <a16:creationId xmlns:a16="http://schemas.microsoft.com/office/drawing/2014/main" id="{EE3B253F-1429-B51C-FB48-672DB2AC7E23}"/>
              </a:ext>
            </a:extLst>
          </p:cNvPr>
          <p:cNvPicPr>
            <a:picLocks noChangeAspect="1"/>
          </p:cNvPicPr>
          <p:nvPr/>
        </p:nvPicPr>
        <p:blipFill>
          <a:blip r:embed="rId3"/>
          <a:stretch>
            <a:fillRect/>
          </a:stretch>
        </p:blipFill>
        <p:spPr>
          <a:xfrm>
            <a:off x="1462503" y="4682487"/>
            <a:ext cx="8973849" cy="1542921"/>
          </a:xfrm>
          <a:prstGeom prst="rect">
            <a:avLst/>
          </a:prstGeom>
        </p:spPr>
      </p:pic>
    </p:spTree>
    <p:extLst>
      <p:ext uri="{BB962C8B-B14F-4D97-AF65-F5344CB8AC3E}">
        <p14:creationId xmlns:p14="http://schemas.microsoft.com/office/powerpoint/2010/main" val="271947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369EE-4B1A-3948-1E1C-A5DFDCE1659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4A25AE8-C2F2-6A81-94D6-B4CC96E91BC1}"/>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651A0CDD-8F72-D10F-161F-C9CD0DA41C4B}"/>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2D2DEDB4-9081-2AD6-1824-D35A68430114}"/>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CB5D14E7-C84F-99B5-1793-A6AEFCE7DFA6}"/>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FD5EE680-3ABD-5EB5-B71F-1BD69D305D17}"/>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11</a:t>
            </a:fld>
            <a:endParaRPr lang="en-CA" dirty="0">
              <a:solidFill>
                <a:schemeClr val="bg1"/>
              </a:solidFill>
            </a:endParaRPr>
          </a:p>
        </p:txBody>
      </p:sp>
      <p:sp>
        <p:nvSpPr>
          <p:cNvPr id="21" name="TextBox 20">
            <a:extLst>
              <a:ext uri="{FF2B5EF4-FFF2-40B4-BE49-F238E27FC236}">
                <a16:creationId xmlns:a16="http://schemas.microsoft.com/office/drawing/2014/main" id="{58ADBD65-1645-805F-6A85-99F1BF1F9B26}"/>
              </a:ext>
            </a:extLst>
          </p:cNvPr>
          <p:cNvSpPr txBox="1"/>
          <p:nvPr/>
        </p:nvSpPr>
        <p:spPr>
          <a:xfrm>
            <a:off x="357809" y="39725"/>
            <a:ext cx="5537093"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Our Pipeline: 3- Training a Classifier </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sp>
        <p:nvSpPr>
          <p:cNvPr id="4" name="TextBox 3">
            <a:extLst>
              <a:ext uri="{FF2B5EF4-FFF2-40B4-BE49-F238E27FC236}">
                <a16:creationId xmlns:a16="http://schemas.microsoft.com/office/drawing/2014/main" id="{924C1D3A-C207-6948-F54E-66BD67FDC0B8}"/>
              </a:ext>
            </a:extLst>
          </p:cNvPr>
          <p:cNvSpPr txBox="1"/>
          <p:nvPr/>
        </p:nvSpPr>
        <p:spPr>
          <a:xfrm>
            <a:off x="357808" y="792797"/>
            <a:ext cx="11355772" cy="4893647"/>
          </a:xfrm>
          <a:prstGeom prst="rect">
            <a:avLst/>
          </a:prstGeom>
          <a:noFill/>
        </p:spPr>
        <p:txBody>
          <a:bodyPr wrap="square">
            <a:spAutoFit/>
          </a:bodyPr>
          <a:lstStyle/>
          <a:p>
            <a:r>
              <a:rPr lang="en-US" sz="2400" dirty="0"/>
              <a:t>Third, and last, we </a:t>
            </a:r>
            <a:r>
              <a:rPr lang="en-US" sz="2400" b="1" dirty="0">
                <a:solidFill>
                  <a:srgbClr val="C00000"/>
                </a:solidFill>
              </a:rPr>
              <a:t>train a downstream classifier </a:t>
            </a:r>
            <a:r>
              <a:rPr lang="en-US" sz="2400" dirty="0"/>
              <a:t>on different combinations of the </a:t>
            </a:r>
            <a:r>
              <a:rPr lang="en-US" sz="2400" b="1" dirty="0"/>
              <a:t>synthetic</a:t>
            </a:r>
            <a:r>
              <a:rPr lang="en-US" sz="2400" dirty="0"/>
              <a:t> and </a:t>
            </a:r>
            <a:r>
              <a:rPr lang="en-US" sz="2400" b="1" dirty="0"/>
              <a:t>real</a:t>
            </a:r>
            <a:r>
              <a:rPr lang="en-US" sz="2400" dirty="0"/>
              <a:t> data. </a:t>
            </a:r>
          </a:p>
          <a:p>
            <a:endParaRPr lang="en-US" sz="2400" dirty="0"/>
          </a:p>
          <a:p>
            <a:endParaRPr lang="en-US" sz="2400" dirty="0"/>
          </a:p>
          <a:p>
            <a:r>
              <a:rPr lang="en-US" sz="2400" b="1" dirty="0"/>
              <a:t>Training dataset per class:</a:t>
            </a:r>
          </a:p>
          <a:p>
            <a:pPr marL="800100" lvl="1" indent="-342900">
              <a:buFont typeface="Arial" panose="020B0604020202020204" pitchFamily="34" charset="0"/>
              <a:buChar char="•"/>
            </a:pPr>
            <a:r>
              <a:rPr lang="en-US" sz="2400" dirty="0"/>
              <a:t>Up to 250 real images (when available)</a:t>
            </a:r>
          </a:p>
          <a:p>
            <a:pPr marL="800100" lvl="1" indent="-342900">
              <a:buFont typeface="Arial" panose="020B0604020202020204" pitchFamily="34" charset="0"/>
              <a:buChar char="•"/>
            </a:pPr>
            <a:r>
              <a:rPr lang="en-US" sz="2400" dirty="0"/>
              <a:t>Supplemented with LesionGen-R&amp;B synthetic images</a:t>
            </a:r>
          </a:p>
          <a:p>
            <a:pPr marL="800100" lvl="1" indent="-342900">
              <a:buFont typeface="Arial" panose="020B0604020202020204" pitchFamily="34" charset="0"/>
              <a:buChar char="•"/>
            </a:pPr>
            <a:r>
              <a:rPr lang="en-US" sz="2400" dirty="0"/>
              <a:t>Final total: 500 samples per class</a:t>
            </a:r>
          </a:p>
          <a:p>
            <a:pPr marL="800100" lvl="1" indent="-342900">
              <a:buFont typeface="Arial" panose="020B0604020202020204" pitchFamily="34" charset="0"/>
              <a:buChar char="•"/>
            </a:pPr>
            <a:r>
              <a:rPr lang="en-US" sz="2400" dirty="0"/>
              <a:t>This configuration is referred to as (</a:t>
            </a:r>
            <a:r>
              <a:rPr lang="en-US" sz="2400" b="1" dirty="0" err="1">
                <a:solidFill>
                  <a:srgbClr val="7030A0"/>
                </a:solidFill>
              </a:rPr>
              <a:t>synth+real</a:t>
            </a:r>
            <a:r>
              <a:rPr lang="en-US" sz="2400" dirty="0"/>
              <a:t>)</a:t>
            </a:r>
          </a:p>
          <a:p>
            <a:endParaRPr lang="en-US" sz="2400" dirty="0"/>
          </a:p>
          <a:p>
            <a:endParaRPr lang="en-US" sz="2400" dirty="0"/>
          </a:p>
          <a:p>
            <a:r>
              <a:rPr lang="en-US" sz="2400" dirty="0"/>
              <a:t>Evaluation:</a:t>
            </a:r>
          </a:p>
          <a:p>
            <a:pPr marL="800100" lvl="1" indent="-342900">
              <a:buFont typeface="Arial" panose="020B0604020202020204" pitchFamily="34" charset="0"/>
              <a:buChar char="•"/>
            </a:pPr>
            <a:r>
              <a:rPr lang="en-US" sz="2400" dirty="0"/>
              <a:t>Held-out </a:t>
            </a:r>
            <a:r>
              <a:rPr lang="en-US" sz="2400" b="1" dirty="0"/>
              <a:t>real</a:t>
            </a:r>
            <a:r>
              <a:rPr lang="en-US" sz="2400" dirty="0"/>
              <a:t> test sets from D7P and HAM</a:t>
            </a:r>
          </a:p>
        </p:txBody>
      </p:sp>
    </p:spTree>
    <p:extLst>
      <p:ext uri="{BB962C8B-B14F-4D97-AF65-F5344CB8AC3E}">
        <p14:creationId xmlns:p14="http://schemas.microsoft.com/office/powerpoint/2010/main" val="233842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3E778-E736-FABF-3C3D-335B86425CD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0690946-95E2-ECB7-F5AE-C71A73AB4B89}"/>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4C4EE7BA-0E77-382F-B3E1-4DFFE004814D}"/>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5287CD24-AE69-B1A0-E05B-247D2BB509A1}"/>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D3AA6734-F4DE-D881-4DD8-CE86623BC9D4}"/>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836B7352-8FF2-109D-24A4-73F00182229A}"/>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12</a:t>
            </a:fld>
            <a:endParaRPr lang="en-CA" dirty="0">
              <a:solidFill>
                <a:schemeClr val="bg1"/>
              </a:solidFill>
            </a:endParaRPr>
          </a:p>
        </p:txBody>
      </p:sp>
      <p:sp>
        <p:nvSpPr>
          <p:cNvPr id="21" name="TextBox 20">
            <a:extLst>
              <a:ext uri="{FF2B5EF4-FFF2-40B4-BE49-F238E27FC236}">
                <a16:creationId xmlns:a16="http://schemas.microsoft.com/office/drawing/2014/main" id="{52840E08-6C6D-5DCD-3FE8-49D598398DC5}"/>
              </a:ext>
            </a:extLst>
          </p:cNvPr>
          <p:cNvSpPr txBox="1"/>
          <p:nvPr/>
        </p:nvSpPr>
        <p:spPr>
          <a:xfrm>
            <a:off x="357809" y="39725"/>
            <a:ext cx="2190023"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Main Results </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pic>
        <p:nvPicPr>
          <p:cNvPr id="9" name="Picture 8" descr="A graph of different colored bars&#10;&#10;AI-generated content may be incorrect.">
            <a:extLst>
              <a:ext uri="{FF2B5EF4-FFF2-40B4-BE49-F238E27FC236}">
                <a16:creationId xmlns:a16="http://schemas.microsoft.com/office/drawing/2014/main" id="{CE42184B-938A-B400-BE68-F1431B670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181" y="1719569"/>
            <a:ext cx="7681731" cy="4580315"/>
          </a:xfrm>
          <a:prstGeom prst="rect">
            <a:avLst/>
          </a:prstGeom>
        </p:spPr>
      </p:pic>
      <p:sp>
        <p:nvSpPr>
          <p:cNvPr id="12" name="TextBox 11">
            <a:extLst>
              <a:ext uri="{FF2B5EF4-FFF2-40B4-BE49-F238E27FC236}">
                <a16:creationId xmlns:a16="http://schemas.microsoft.com/office/drawing/2014/main" id="{F5089D11-FCED-1E85-C641-A1D9F0CE4B6D}"/>
              </a:ext>
            </a:extLst>
          </p:cNvPr>
          <p:cNvSpPr txBox="1"/>
          <p:nvPr/>
        </p:nvSpPr>
        <p:spPr>
          <a:xfrm>
            <a:off x="357808" y="792797"/>
            <a:ext cx="11355772" cy="830997"/>
          </a:xfrm>
          <a:prstGeom prst="rect">
            <a:avLst/>
          </a:prstGeom>
          <a:noFill/>
        </p:spPr>
        <p:txBody>
          <a:bodyPr wrap="square">
            <a:spAutoFit/>
          </a:bodyPr>
          <a:lstStyle/>
          <a:p>
            <a:r>
              <a:rPr lang="en-US" sz="2400" dirty="0"/>
              <a:t>Classification performance on the </a:t>
            </a:r>
            <a:r>
              <a:rPr lang="en-US" sz="2400" b="1" dirty="0"/>
              <a:t>D7P test set</a:t>
            </a:r>
            <a:r>
              <a:rPr lang="en-US" sz="2400" dirty="0"/>
              <a:t>, reported by overall accuracy and per-class precision.</a:t>
            </a:r>
          </a:p>
        </p:txBody>
      </p:sp>
    </p:spTree>
    <p:extLst>
      <p:ext uri="{BB962C8B-B14F-4D97-AF65-F5344CB8AC3E}">
        <p14:creationId xmlns:p14="http://schemas.microsoft.com/office/powerpoint/2010/main" val="3020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7FA9-2B2F-4863-AC61-DD90E8BFEFC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687CF3A-B2C0-3806-C024-8AD64F44AAD7}"/>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5FEAA5DE-1B19-8C11-20C7-A1C55293C428}"/>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F0C1A6AB-F36E-68E2-3BE9-CEC2372E77E6}"/>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FA50EDFC-4823-39D1-21AD-12952001C62D}"/>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C3AF9954-91E0-0842-8DE9-17B9F917B6B2}"/>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13</a:t>
            </a:fld>
            <a:endParaRPr lang="en-CA" dirty="0">
              <a:solidFill>
                <a:schemeClr val="bg1"/>
              </a:solidFill>
            </a:endParaRPr>
          </a:p>
        </p:txBody>
      </p:sp>
      <p:sp>
        <p:nvSpPr>
          <p:cNvPr id="21" name="TextBox 20">
            <a:extLst>
              <a:ext uri="{FF2B5EF4-FFF2-40B4-BE49-F238E27FC236}">
                <a16:creationId xmlns:a16="http://schemas.microsoft.com/office/drawing/2014/main" id="{DC648CB4-9492-57D2-BAD6-CABBFFD67A4E}"/>
              </a:ext>
            </a:extLst>
          </p:cNvPr>
          <p:cNvSpPr txBox="1"/>
          <p:nvPr/>
        </p:nvSpPr>
        <p:spPr>
          <a:xfrm>
            <a:off x="357809" y="39725"/>
            <a:ext cx="2190023"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Main Results </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sp>
        <p:nvSpPr>
          <p:cNvPr id="12" name="TextBox 11">
            <a:extLst>
              <a:ext uri="{FF2B5EF4-FFF2-40B4-BE49-F238E27FC236}">
                <a16:creationId xmlns:a16="http://schemas.microsoft.com/office/drawing/2014/main" id="{3C2A8F15-B794-3F87-8DD2-BC964E8BFD73}"/>
              </a:ext>
            </a:extLst>
          </p:cNvPr>
          <p:cNvSpPr txBox="1"/>
          <p:nvPr/>
        </p:nvSpPr>
        <p:spPr>
          <a:xfrm>
            <a:off x="357808" y="792797"/>
            <a:ext cx="11355772" cy="830997"/>
          </a:xfrm>
          <a:prstGeom prst="rect">
            <a:avLst/>
          </a:prstGeom>
          <a:noFill/>
        </p:spPr>
        <p:txBody>
          <a:bodyPr wrap="square">
            <a:spAutoFit/>
          </a:bodyPr>
          <a:lstStyle/>
          <a:p>
            <a:r>
              <a:rPr lang="en-US" sz="2400" dirty="0"/>
              <a:t>Classification performance on the </a:t>
            </a:r>
            <a:r>
              <a:rPr lang="en-US" sz="2400" b="1" dirty="0"/>
              <a:t>HAM test set</a:t>
            </a:r>
            <a:r>
              <a:rPr lang="en-US" sz="2400" dirty="0"/>
              <a:t>, reported by overall accuracy and per-class precision.</a:t>
            </a:r>
          </a:p>
        </p:txBody>
      </p:sp>
      <p:pic>
        <p:nvPicPr>
          <p:cNvPr id="5" name="Picture 4" descr="A graph of different colored bars&#10;&#10;AI-generated content may be incorrect.">
            <a:extLst>
              <a:ext uri="{FF2B5EF4-FFF2-40B4-BE49-F238E27FC236}">
                <a16:creationId xmlns:a16="http://schemas.microsoft.com/office/drawing/2014/main" id="{F4CBD827-6078-A532-D506-D26600D16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148" y="1623794"/>
            <a:ext cx="8641556" cy="4679686"/>
          </a:xfrm>
          <a:prstGeom prst="rect">
            <a:avLst/>
          </a:prstGeom>
        </p:spPr>
      </p:pic>
    </p:spTree>
    <p:extLst>
      <p:ext uri="{BB962C8B-B14F-4D97-AF65-F5344CB8AC3E}">
        <p14:creationId xmlns:p14="http://schemas.microsoft.com/office/powerpoint/2010/main" val="333707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0126-FC7E-F02D-E982-6509BC2B4E2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7CC83C84-EC72-0D81-8028-5F5408EDD004}"/>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2608058D-7647-571F-8D1C-B14B49AD7F70}"/>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524069C1-D80D-B873-F44E-2DA0E310E9BB}"/>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F234D8D8-1733-2E64-E60E-1FE71786E302}"/>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2BC3A453-C7A9-7576-8A70-7316B9803AA6}"/>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14</a:t>
            </a:fld>
            <a:endParaRPr lang="en-CA" dirty="0">
              <a:solidFill>
                <a:schemeClr val="bg1"/>
              </a:solidFill>
            </a:endParaRPr>
          </a:p>
        </p:txBody>
      </p:sp>
      <p:sp>
        <p:nvSpPr>
          <p:cNvPr id="21" name="TextBox 20">
            <a:extLst>
              <a:ext uri="{FF2B5EF4-FFF2-40B4-BE49-F238E27FC236}">
                <a16:creationId xmlns:a16="http://schemas.microsoft.com/office/drawing/2014/main" id="{2730FCA3-C480-B612-0AB0-B1A35D3A3BEF}"/>
              </a:ext>
            </a:extLst>
          </p:cNvPr>
          <p:cNvSpPr txBox="1"/>
          <p:nvPr/>
        </p:nvSpPr>
        <p:spPr>
          <a:xfrm>
            <a:off x="357809" y="39725"/>
            <a:ext cx="2624436"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Ablation Studies</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sp>
        <p:nvSpPr>
          <p:cNvPr id="12" name="TextBox 11">
            <a:extLst>
              <a:ext uri="{FF2B5EF4-FFF2-40B4-BE49-F238E27FC236}">
                <a16:creationId xmlns:a16="http://schemas.microsoft.com/office/drawing/2014/main" id="{D44F00A5-4839-6BB0-068B-63E1AC3E23BD}"/>
              </a:ext>
            </a:extLst>
          </p:cNvPr>
          <p:cNvSpPr txBox="1"/>
          <p:nvPr/>
        </p:nvSpPr>
        <p:spPr>
          <a:xfrm>
            <a:off x="357808" y="792797"/>
            <a:ext cx="11355772" cy="1200329"/>
          </a:xfrm>
          <a:prstGeom prst="rect">
            <a:avLst/>
          </a:prstGeom>
          <a:noFill/>
        </p:spPr>
        <p:txBody>
          <a:bodyPr wrap="square">
            <a:spAutoFit/>
          </a:bodyPr>
          <a:lstStyle/>
          <a:p>
            <a:pPr marL="342900" indent="-342900">
              <a:buFont typeface="Arial" panose="020B0604020202020204" pitchFamily="34" charset="0"/>
              <a:buChar char="•"/>
            </a:pPr>
            <a:r>
              <a:rPr lang="en-US" sz="2400" dirty="0"/>
              <a:t>Ablation study A evaluates the </a:t>
            </a:r>
            <a:r>
              <a:rPr lang="en-US" sz="2400" b="1" dirty="0"/>
              <a:t>impact of using synthetic data alone</a:t>
            </a:r>
            <a:r>
              <a:rPr lang="en-US" sz="2400" dirty="0"/>
              <a:t>.</a:t>
            </a:r>
          </a:p>
          <a:p>
            <a:pPr marL="342900" indent="-342900">
              <a:buFont typeface="Arial" panose="020B0604020202020204" pitchFamily="34" charset="0"/>
              <a:buChar char="•"/>
            </a:pPr>
            <a:r>
              <a:rPr lang="en-US" sz="2400" dirty="0"/>
              <a:t>Ablation study B evaluates the </a:t>
            </a:r>
            <a:r>
              <a:rPr lang="en-US" sz="2400" b="1" dirty="0"/>
              <a:t>impact of removing prompt balancing.</a:t>
            </a:r>
          </a:p>
          <a:p>
            <a:pPr marL="342900" indent="-342900">
              <a:buFont typeface="Arial" panose="020B0604020202020204" pitchFamily="34" charset="0"/>
              <a:buChar char="•"/>
            </a:pPr>
            <a:r>
              <a:rPr lang="en-US" sz="2400" dirty="0"/>
              <a:t>Ablation study C evaluates the </a:t>
            </a:r>
            <a:r>
              <a:rPr lang="en-US" sz="2400" b="1" dirty="0"/>
              <a:t>impact of using static, label-only prompts. </a:t>
            </a:r>
            <a:endParaRPr lang="en-US" sz="2400" dirty="0"/>
          </a:p>
        </p:txBody>
      </p:sp>
      <p:pic>
        <p:nvPicPr>
          <p:cNvPr id="6" name="Picture 5" descr="A graph with blue and orange bars&#10;&#10;AI-generated content may be incorrect.">
            <a:extLst>
              <a:ext uri="{FF2B5EF4-FFF2-40B4-BE49-F238E27FC236}">
                <a16:creationId xmlns:a16="http://schemas.microsoft.com/office/drawing/2014/main" id="{56734B59-DF17-2148-88C7-216197296EEB}"/>
              </a:ext>
            </a:extLst>
          </p:cNvPr>
          <p:cNvPicPr>
            <a:picLocks noChangeAspect="1"/>
          </p:cNvPicPr>
          <p:nvPr/>
        </p:nvPicPr>
        <p:blipFill>
          <a:blip r:embed="rId3">
            <a:extLst>
              <a:ext uri="{28A0092B-C50C-407E-A947-70E740481C1C}">
                <a14:useLocalDpi xmlns:a14="http://schemas.microsoft.com/office/drawing/2010/main" val="0"/>
              </a:ext>
            </a:extLst>
          </a:blip>
          <a:srcRect r="66936"/>
          <a:stretch>
            <a:fillRect/>
          </a:stretch>
        </p:blipFill>
        <p:spPr>
          <a:xfrm>
            <a:off x="377952" y="2625893"/>
            <a:ext cx="3450336" cy="2856567"/>
          </a:xfrm>
          <a:prstGeom prst="rect">
            <a:avLst/>
          </a:prstGeom>
        </p:spPr>
      </p:pic>
      <p:pic>
        <p:nvPicPr>
          <p:cNvPr id="7" name="Picture 6" descr="A graph with blue and orange bars&#10;&#10;AI-generated content may be incorrect.">
            <a:extLst>
              <a:ext uri="{FF2B5EF4-FFF2-40B4-BE49-F238E27FC236}">
                <a16:creationId xmlns:a16="http://schemas.microsoft.com/office/drawing/2014/main" id="{3C2EE2E4-EC12-AD4B-1201-FD6B2AC522D0}"/>
              </a:ext>
            </a:extLst>
          </p:cNvPr>
          <p:cNvPicPr>
            <a:picLocks noChangeAspect="1"/>
          </p:cNvPicPr>
          <p:nvPr/>
        </p:nvPicPr>
        <p:blipFill>
          <a:blip r:embed="rId3">
            <a:extLst>
              <a:ext uri="{28A0092B-C50C-407E-A947-70E740481C1C}">
                <a14:useLocalDpi xmlns:a14="http://schemas.microsoft.com/office/drawing/2010/main" val="0"/>
              </a:ext>
            </a:extLst>
          </a:blip>
          <a:srcRect l="33515" r="33420"/>
          <a:stretch>
            <a:fillRect/>
          </a:stretch>
        </p:blipFill>
        <p:spPr>
          <a:xfrm>
            <a:off x="4315968" y="2625893"/>
            <a:ext cx="3450336" cy="2856567"/>
          </a:xfrm>
          <a:prstGeom prst="rect">
            <a:avLst/>
          </a:prstGeom>
        </p:spPr>
      </p:pic>
      <p:pic>
        <p:nvPicPr>
          <p:cNvPr id="8" name="Picture 7" descr="A graph with blue and orange bars&#10;&#10;AI-generated content may be incorrect.">
            <a:extLst>
              <a:ext uri="{FF2B5EF4-FFF2-40B4-BE49-F238E27FC236}">
                <a16:creationId xmlns:a16="http://schemas.microsoft.com/office/drawing/2014/main" id="{1BCD4081-F61E-337C-C04E-8092DCB57C6F}"/>
              </a:ext>
            </a:extLst>
          </p:cNvPr>
          <p:cNvPicPr>
            <a:picLocks noChangeAspect="1"/>
          </p:cNvPicPr>
          <p:nvPr/>
        </p:nvPicPr>
        <p:blipFill>
          <a:blip r:embed="rId3">
            <a:extLst>
              <a:ext uri="{28A0092B-C50C-407E-A947-70E740481C1C}">
                <a14:useLocalDpi xmlns:a14="http://schemas.microsoft.com/office/drawing/2010/main" val="0"/>
              </a:ext>
            </a:extLst>
          </a:blip>
          <a:srcRect l="66936"/>
          <a:stretch>
            <a:fillRect/>
          </a:stretch>
        </p:blipFill>
        <p:spPr>
          <a:xfrm>
            <a:off x="8180832" y="2625893"/>
            <a:ext cx="3450336" cy="2856567"/>
          </a:xfrm>
          <a:prstGeom prst="rect">
            <a:avLst/>
          </a:prstGeom>
        </p:spPr>
      </p:pic>
    </p:spTree>
    <p:extLst>
      <p:ext uri="{BB962C8B-B14F-4D97-AF65-F5344CB8AC3E}">
        <p14:creationId xmlns:p14="http://schemas.microsoft.com/office/powerpoint/2010/main" val="32638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D4CF-21CD-D9F9-4115-3C4147714C9E}"/>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8441D34B-138D-A559-C914-F181373D66AC}"/>
              </a:ext>
            </a:extLst>
          </p:cNvPr>
          <p:cNvSpPr txBox="1">
            <a:spLocks/>
          </p:cNvSpPr>
          <p:nvPr/>
        </p:nvSpPr>
        <p:spPr>
          <a:xfrm>
            <a:off x="45025" y="26719"/>
            <a:ext cx="12192000" cy="2667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Thanks for listening! </a:t>
            </a:r>
          </a:p>
          <a:p>
            <a:endParaRPr lang="en-US" sz="3600" b="1" dirty="0"/>
          </a:p>
          <a:p>
            <a:r>
              <a:rPr lang="en-US" sz="2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LesionGen</a:t>
            </a:r>
            <a:r>
              <a:rPr lang="en-US" sz="2600" b="1" dirty="0"/>
              <a:t>: A Concept-Guided Diffusion Model for Dermatology Image Synthesis</a:t>
            </a:r>
            <a:endParaRPr lang="en-CA" sz="2600" b="1" dirty="0"/>
          </a:p>
        </p:txBody>
      </p:sp>
      <p:pic>
        <p:nvPicPr>
          <p:cNvPr id="1026" name="Picture 2" descr="MICCAI 2025 - 28. International Conference On Medical Image ...">
            <a:extLst>
              <a:ext uri="{FF2B5EF4-FFF2-40B4-BE49-F238E27FC236}">
                <a16:creationId xmlns:a16="http://schemas.microsoft.com/office/drawing/2014/main" id="{44CF0A52-6FA2-28BC-C2F7-1CC0E0040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386" y="16328"/>
            <a:ext cx="2030589" cy="7078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18514C1-1B86-7561-E4DA-BBD25F4BEF8A}"/>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3C843617-CBAB-0264-3712-E271549A5E05}"/>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descr="A qr code with a red x and white text&#10;&#10;AI-generated content may be incorrect.">
            <a:extLst>
              <a:ext uri="{FF2B5EF4-FFF2-40B4-BE49-F238E27FC236}">
                <a16:creationId xmlns:a16="http://schemas.microsoft.com/office/drawing/2014/main" id="{4367EF06-DCB7-8491-F958-F8F8703E2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464" y="2879033"/>
            <a:ext cx="3380952" cy="3380952"/>
          </a:xfrm>
          <a:prstGeom prst="rect">
            <a:avLst/>
          </a:prstGeom>
        </p:spPr>
      </p:pic>
      <p:pic>
        <p:nvPicPr>
          <p:cNvPr id="24" name="Picture 23" descr="A qr code with a logo&#10;&#10;AI-generated content may be incorrect.">
            <a:extLst>
              <a:ext uri="{FF2B5EF4-FFF2-40B4-BE49-F238E27FC236}">
                <a16:creationId xmlns:a16="http://schemas.microsoft.com/office/drawing/2014/main" id="{FD9EC26C-392B-B493-FCA1-2B0F1B343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824" y="2899002"/>
            <a:ext cx="3348000" cy="3348000"/>
          </a:xfrm>
          <a:prstGeom prst="rect">
            <a:avLst/>
          </a:prstGeom>
        </p:spPr>
      </p:pic>
    </p:spTree>
    <p:extLst>
      <p:ext uri="{BB962C8B-B14F-4D97-AF65-F5344CB8AC3E}">
        <p14:creationId xmlns:p14="http://schemas.microsoft.com/office/powerpoint/2010/main" val="424693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7C3F-9256-2E06-7D0B-443509275C3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2E7D1D7-2427-7F89-CA75-0F3E6D05E637}"/>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A2468BC5-A6A4-9C4D-6B6B-69B003E4E0D6}"/>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979D4FEE-EEAC-A356-074A-27882C772C38}"/>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DACDDCD6-BA55-1A63-19AE-AE71FD268AC6}"/>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E98B245C-672B-75B3-B6EE-AE0CC6028B7F}"/>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2</a:t>
            </a:fld>
            <a:endParaRPr lang="en-CA" dirty="0">
              <a:solidFill>
                <a:schemeClr val="bg1"/>
              </a:solidFill>
            </a:endParaRPr>
          </a:p>
        </p:txBody>
      </p:sp>
      <p:sp>
        <p:nvSpPr>
          <p:cNvPr id="21" name="TextBox 20">
            <a:extLst>
              <a:ext uri="{FF2B5EF4-FFF2-40B4-BE49-F238E27FC236}">
                <a16:creationId xmlns:a16="http://schemas.microsoft.com/office/drawing/2014/main" id="{0A80000E-7F6B-D271-D9CA-FFF291A08A59}"/>
              </a:ext>
            </a:extLst>
          </p:cNvPr>
          <p:cNvSpPr txBox="1"/>
          <p:nvPr/>
        </p:nvSpPr>
        <p:spPr>
          <a:xfrm>
            <a:off x="357809" y="39725"/>
            <a:ext cx="3658950" cy="523220"/>
          </a:xfrm>
          <a:prstGeom prst="rect">
            <a:avLst/>
          </a:prstGeom>
          <a:noFill/>
        </p:spPr>
        <p:txBody>
          <a:bodyPr wrap="none" rtlCol="0">
            <a:spAutoFit/>
          </a:bodyPr>
          <a:lstStyle/>
          <a:p>
            <a:r>
              <a:rPr lang="en-CA" sz="2800" b="1" dirty="0">
                <a:solidFill>
                  <a:schemeClr val="bg1"/>
                </a:solidFill>
              </a:rPr>
              <a:t>What is the Problem?</a:t>
            </a:r>
          </a:p>
        </p:txBody>
      </p:sp>
      <p:grpSp>
        <p:nvGrpSpPr>
          <p:cNvPr id="35" name="Group 34">
            <a:extLst>
              <a:ext uri="{FF2B5EF4-FFF2-40B4-BE49-F238E27FC236}">
                <a16:creationId xmlns:a16="http://schemas.microsoft.com/office/drawing/2014/main" id="{8CD89C2A-7B45-8AE8-3702-F977028CE2AE}"/>
              </a:ext>
            </a:extLst>
          </p:cNvPr>
          <p:cNvGrpSpPr/>
          <p:nvPr/>
        </p:nvGrpSpPr>
        <p:grpSpPr>
          <a:xfrm>
            <a:off x="3237667" y="991206"/>
            <a:ext cx="5798961" cy="4982874"/>
            <a:chOff x="3237667" y="820518"/>
            <a:chExt cx="5798961" cy="4982874"/>
          </a:xfrm>
        </p:grpSpPr>
        <p:grpSp>
          <p:nvGrpSpPr>
            <p:cNvPr id="33" name="Group 32">
              <a:extLst>
                <a:ext uri="{FF2B5EF4-FFF2-40B4-BE49-F238E27FC236}">
                  <a16:creationId xmlns:a16="http://schemas.microsoft.com/office/drawing/2014/main" id="{25951EB8-4F6A-8A24-F38B-2FBDFC1492F4}"/>
                </a:ext>
              </a:extLst>
            </p:cNvPr>
            <p:cNvGrpSpPr/>
            <p:nvPr/>
          </p:nvGrpSpPr>
          <p:grpSpPr>
            <a:xfrm>
              <a:off x="3237667" y="863913"/>
              <a:ext cx="5798961" cy="4939479"/>
              <a:chOff x="4588482" y="749612"/>
              <a:chExt cx="5798961" cy="4939479"/>
            </a:xfrm>
          </p:grpSpPr>
          <p:pic>
            <p:nvPicPr>
              <p:cNvPr id="28" name="Picture 27" descr="A diagram of a person's body&#10;&#10;AI-generated content may be incorrect.">
                <a:extLst>
                  <a:ext uri="{FF2B5EF4-FFF2-40B4-BE49-F238E27FC236}">
                    <a16:creationId xmlns:a16="http://schemas.microsoft.com/office/drawing/2014/main" id="{0B91B1B7-790E-49A4-50F7-C522D7798C2A}"/>
                  </a:ext>
                </a:extLst>
              </p:cNvPr>
              <p:cNvPicPr>
                <a:picLocks noChangeAspect="1"/>
              </p:cNvPicPr>
              <p:nvPr/>
            </p:nvPicPr>
            <p:blipFill>
              <a:blip r:embed="rId3">
                <a:extLst>
                  <a:ext uri="{28A0092B-C50C-407E-A947-70E740481C1C}">
                    <a14:useLocalDpi xmlns:a14="http://schemas.microsoft.com/office/drawing/2010/main" val="0"/>
                  </a:ext>
                </a:extLst>
              </a:blip>
              <a:srcRect b="9180"/>
              <a:stretch>
                <a:fillRect/>
              </a:stretch>
            </p:blipFill>
            <p:spPr>
              <a:xfrm>
                <a:off x="4588482" y="749612"/>
                <a:ext cx="5438744" cy="4939479"/>
              </a:xfrm>
              <a:prstGeom prst="rect">
                <a:avLst/>
              </a:prstGeom>
            </p:spPr>
          </p:pic>
          <p:sp>
            <p:nvSpPr>
              <p:cNvPr id="31" name="TextBox 30">
                <a:extLst>
                  <a:ext uri="{FF2B5EF4-FFF2-40B4-BE49-F238E27FC236}">
                    <a16:creationId xmlns:a16="http://schemas.microsoft.com/office/drawing/2014/main" id="{803C0098-E6B6-6359-3102-2DC3A3429054}"/>
                  </a:ext>
                </a:extLst>
              </p:cNvPr>
              <p:cNvSpPr txBox="1"/>
              <p:nvPr/>
            </p:nvSpPr>
            <p:spPr>
              <a:xfrm>
                <a:off x="8226464" y="4206322"/>
                <a:ext cx="1655288" cy="461665"/>
              </a:xfrm>
              <a:prstGeom prst="rect">
                <a:avLst/>
              </a:prstGeom>
              <a:solidFill>
                <a:schemeClr val="bg1"/>
              </a:solidFill>
            </p:spPr>
            <p:txBody>
              <a:bodyPr wrap="square">
                <a:spAutoFit/>
              </a:bodyPr>
              <a:lstStyle/>
              <a:p>
                <a:r>
                  <a:rPr lang="en-CA" sz="1200" dirty="0"/>
                  <a:t>Underrepresented groups</a:t>
                </a:r>
              </a:p>
            </p:txBody>
          </p:sp>
          <p:sp>
            <p:nvSpPr>
              <p:cNvPr id="32" name="TextBox 31">
                <a:extLst>
                  <a:ext uri="{FF2B5EF4-FFF2-40B4-BE49-F238E27FC236}">
                    <a16:creationId xmlns:a16="http://schemas.microsoft.com/office/drawing/2014/main" id="{20734DEE-F20F-A8E4-6044-FFFD74FCD9DB}"/>
                  </a:ext>
                </a:extLst>
              </p:cNvPr>
              <p:cNvSpPr txBox="1"/>
              <p:nvPr/>
            </p:nvSpPr>
            <p:spPr>
              <a:xfrm>
                <a:off x="8732155" y="2016302"/>
                <a:ext cx="1655288" cy="461665"/>
              </a:xfrm>
              <a:prstGeom prst="rect">
                <a:avLst/>
              </a:prstGeom>
              <a:solidFill>
                <a:schemeClr val="bg1"/>
              </a:solidFill>
            </p:spPr>
            <p:txBody>
              <a:bodyPr wrap="square">
                <a:spAutoFit/>
              </a:bodyPr>
              <a:lstStyle/>
              <a:p>
                <a:pPr algn="r"/>
                <a:r>
                  <a:rPr lang="en-CA" sz="1200" dirty="0"/>
                  <a:t>Common conditions </a:t>
                </a:r>
              </a:p>
              <a:p>
                <a:endParaRPr lang="en-CA" sz="1200" dirty="0"/>
              </a:p>
            </p:txBody>
          </p:sp>
        </p:grpSp>
        <p:sp>
          <p:nvSpPr>
            <p:cNvPr id="34" name="TextBox 33">
              <a:extLst>
                <a:ext uri="{FF2B5EF4-FFF2-40B4-BE49-F238E27FC236}">
                  <a16:creationId xmlns:a16="http://schemas.microsoft.com/office/drawing/2014/main" id="{1946258E-A5A8-0093-5A39-7FF010810443}"/>
                </a:ext>
              </a:extLst>
            </p:cNvPr>
            <p:cNvSpPr txBox="1"/>
            <p:nvPr/>
          </p:nvSpPr>
          <p:spPr>
            <a:xfrm>
              <a:off x="3764625" y="820518"/>
              <a:ext cx="4384827" cy="646331"/>
            </a:xfrm>
            <a:prstGeom prst="rect">
              <a:avLst/>
            </a:prstGeom>
            <a:solidFill>
              <a:schemeClr val="bg1"/>
            </a:solidFill>
          </p:spPr>
          <p:txBody>
            <a:bodyPr wrap="square">
              <a:spAutoFit/>
            </a:bodyPr>
            <a:lstStyle/>
            <a:p>
              <a:pPr algn="ctr"/>
              <a:r>
                <a:rPr lang="en-CA" sz="3600" b="1" dirty="0"/>
                <a:t>Medical Imaging</a:t>
              </a:r>
            </a:p>
          </p:txBody>
        </p:sp>
      </p:grpSp>
    </p:spTree>
    <p:extLst>
      <p:ext uri="{BB962C8B-B14F-4D97-AF65-F5344CB8AC3E}">
        <p14:creationId xmlns:p14="http://schemas.microsoft.com/office/powerpoint/2010/main" val="104956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52D60-1D2C-9394-F6E5-53CE5D9CBD5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830BD87B-EC33-705C-BDDA-9A9F8BF00BB6}"/>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ABD6CFFA-FAF2-B832-A817-4B47F44FD30F}"/>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09C91AFF-55F4-20AC-154D-7A89DF8F3643}"/>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9BE36B4A-EE2E-5EFA-05EB-F0700FA0C0CE}"/>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ACA5C3F7-6E45-8103-05C4-72762903E64E}"/>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3</a:t>
            </a:fld>
            <a:endParaRPr lang="en-CA" dirty="0">
              <a:solidFill>
                <a:schemeClr val="bg1"/>
              </a:solidFill>
            </a:endParaRPr>
          </a:p>
        </p:txBody>
      </p:sp>
      <p:sp>
        <p:nvSpPr>
          <p:cNvPr id="21" name="TextBox 20">
            <a:extLst>
              <a:ext uri="{FF2B5EF4-FFF2-40B4-BE49-F238E27FC236}">
                <a16:creationId xmlns:a16="http://schemas.microsoft.com/office/drawing/2014/main" id="{2C4645C8-FD6E-22CD-EE84-B16221FEA2D0}"/>
              </a:ext>
            </a:extLst>
          </p:cNvPr>
          <p:cNvSpPr txBox="1"/>
          <p:nvPr/>
        </p:nvSpPr>
        <p:spPr>
          <a:xfrm>
            <a:off x="357809" y="39725"/>
            <a:ext cx="3654462" cy="523220"/>
          </a:xfrm>
          <a:prstGeom prst="rect">
            <a:avLst/>
          </a:prstGeom>
          <a:noFill/>
        </p:spPr>
        <p:txBody>
          <a:bodyPr wrap="none" rtlCol="0">
            <a:spAutoFit/>
          </a:bodyPr>
          <a:lstStyle/>
          <a:p>
            <a:r>
              <a:rPr lang="en-CA" sz="2800" b="1" dirty="0">
                <a:solidFill>
                  <a:schemeClr val="bg1"/>
                </a:solidFill>
              </a:rPr>
              <a:t>Why Synthetic Data?</a:t>
            </a:r>
          </a:p>
        </p:txBody>
      </p:sp>
      <p:sp>
        <p:nvSpPr>
          <p:cNvPr id="6" name="TextBox 5">
            <a:extLst>
              <a:ext uri="{FF2B5EF4-FFF2-40B4-BE49-F238E27FC236}">
                <a16:creationId xmlns:a16="http://schemas.microsoft.com/office/drawing/2014/main" id="{B7B0301D-1FA4-0BF0-35A8-7284EA733E06}"/>
              </a:ext>
            </a:extLst>
          </p:cNvPr>
          <p:cNvSpPr txBox="1"/>
          <p:nvPr/>
        </p:nvSpPr>
        <p:spPr>
          <a:xfrm>
            <a:off x="357809" y="792797"/>
            <a:ext cx="6096000" cy="1938992"/>
          </a:xfrm>
          <a:prstGeom prst="rect">
            <a:avLst/>
          </a:prstGeom>
          <a:noFill/>
        </p:spPr>
        <p:txBody>
          <a:bodyPr wrap="square">
            <a:spAutoFit/>
          </a:bodyPr>
          <a:lstStyle/>
          <a:p>
            <a:r>
              <a:rPr lang="en-US" sz="2400" dirty="0"/>
              <a:t>Synthetic data:</a:t>
            </a:r>
          </a:p>
          <a:p>
            <a:endParaRPr lang="en-US" sz="2400" dirty="0"/>
          </a:p>
          <a:p>
            <a:pPr marL="800100" lvl="1" indent="-342900">
              <a:buAutoNum type="arabicPeriod"/>
            </a:pPr>
            <a:r>
              <a:rPr lang="en-US" sz="2400" dirty="0"/>
              <a:t>Fills the gaps</a:t>
            </a:r>
          </a:p>
          <a:p>
            <a:pPr marL="800100" lvl="1" indent="-342900">
              <a:buAutoNum type="arabicPeriod"/>
            </a:pPr>
            <a:r>
              <a:rPr lang="en-US" sz="2400" dirty="0"/>
              <a:t>Balances the classes</a:t>
            </a:r>
          </a:p>
          <a:p>
            <a:pPr marL="800100" lvl="1" indent="-342900">
              <a:buAutoNum type="arabicPeriod"/>
            </a:pPr>
            <a:r>
              <a:rPr lang="en-US" sz="2400" dirty="0"/>
              <a:t>Is safer than patient data</a:t>
            </a:r>
            <a:endParaRPr lang="en-CA" sz="2400" dirty="0"/>
          </a:p>
        </p:txBody>
      </p:sp>
      <p:grpSp>
        <p:nvGrpSpPr>
          <p:cNvPr id="11" name="Group 10">
            <a:extLst>
              <a:ext uri="{FF2B5EF4-FFF2-40B4-BE49-F238E27FC236}">
                <a16:creationId xmlns:a16="http://schemas.microsoft.com/office/drawing/2014/main" id="{B5952A2A-30F7-CD56-4E7C-4948145DCA14}"/>
              </a:ext>
            </a:extLst>
          </p:cNvPr>
          <p:cNvGrpSpPr/>
          <p:nvPr/>
        </p:nvGrpSpPr>
        <p:grpSpPr>
          <a:xfrm>
            <a:off x="4976191" y="1263332"/>
            <a:ext cx="6858000" cy="4734193"/>
            <a:chOff x="4976191" y="1263332"/>
            <a:chExt cx="6858000" cy="4734193"/>
          </a:xfrm>
        </p:grpSpPr>
        <p:pic>
          <p:nvPicPr>
            <p:cNvPr id="8" name="Picture 7" descr="A scale with a stack of discs and a stack of data&#10;&#10;AI-generated content may be incorrect.">
              <a:extLst>
                <a:ext uri="{FF2B5EF4-FFF2-40B4-BE49-F238E27FC236}">
                  <a16:creationId xmlns:a16="http://schemas.microsoft.com/office/drawing/2014/main" id="{9643AE03-9C0C-3C42-AD60-D5B1CD88D44F}"/>
                </a:ext>
              </a:extLst>
            </p:cNvPr>
            <p:cNvPicPr>
              <a:picLocks noChangeAspect="1"/>
            </p:cNvPicPr>
            <p:nvPr/>
          </p:nvPicPr>
          <p:blipFill>
            <a:blip r:embed="rId3">
              <a:extLst>
                <a:ext uri="{28A0092B-C50C-407E-A947-70E740481C1C}">
                  <a14:useLocalDpi xmlns:a14="http://schemas.microsoft.com/office/drawing/2010/main" val="0"/>
                </a:ext>
              </a:extLst>
            </a:blip>
            <a:srcRect t="24356" b="13098"/>
            <a:stretch>
              <a:fillRect/>
            </a:stretch>
          </p:blipFill>
          <p:spPr>
            <a:xfrm>
              <a:off x="4976191" y="1708101"/>
              <a:ext cx="6858000" cy="4289424"/>
            </a:xfrm>
            <a:prstGeom prst="rect">
              <a:avLst/>
            </a:prstGeom>
          </p:spPr>
        </p:pic>
        <p:sp>
          <p:nvSpPr>
            <p:cNvPr id="9" name="TextBox 8">
              <a:extLst>
                <a:ext uri="{FF2B5EF4-FFF2-40B4-BE49-F238E27FC236}">
                  <a16:creationId xmlns:a16="http://schemas.microsoft.com/office/drawing/2014/main" id="{CD2F4A7E-C8C5-E2EE-728C-9A5A521B29B7}"/>
                </a:ext>
              </a:extLst>
            </p:cNvPr>
            <p:cNvSpPr txBox="1"/>
            <p:nvPr/>
          </p:nvSpPr>
          <p:spPr>
            <a:xfrm>
              <a:off x="5784188" y="2329191"/>
              <a:ext cx="1655288" cy="461665"/>
            </a:xfrm>
            <a:prstGeom prst="rect">
              <a:avLst/>
            </a:prstGeom>
            <a:solidFill>
              <a:schemeClr val="bg1"/>
            </a:solidFill>
          </p:spPr>
          <p:txBody>
            <a:bodyPr wrap="square">
              <a:spAutoFit/>
            </a:bodyPr>
            <a:lstStyle/>
            <a:p>
              <a:pPr algn="ctr"/>
              <a:r>
                <a:rPr lang="en-CA" sz="2400" b="1" dirty="0"/>
                <a:t>Real Data</a:t>
              </a:r>
            </a:p>
          </p:txBody>
        </p:sp>
        <p:sp>
          <p:nvSpPr>
            <p:cNvPr id="10" name="TextBox 9">
              <a:extLst>
                <a:ext uri="{FF2B5EF4-FFF2-40B4-BE49-F238E27FC236}">
                  <a16:creationId xmlns:a16="http://schemas.microsoft.com/office/drawing/2014/main" id="{6D763632-DABC-F24B-F3BD-58D3BA2794E4}"/>
                </a:ext>
              </a:extLst>
            </p:cNvPr>
            <p:cNvSpPr txBox="1"/>
            <p:nvPr/>
          </p:nvSpPr>
          <p:spPr>
            <a:xfrm>
              <a:off x="9010808" y="1263332"/>
              <a:ext cx="2284588" cy="461665"/>
            </a:xfrm>
            <a:prstGeom prst="rect">
              <a:avLst/>
            </a:prstGeom>
            <a:solidFill>
              <a:schemeClr val="bg1"/>
            </a:solidFill>
          </p:spPr>
          <p:txBody>
            <a:bodyPr wrap="square">
              <a:spAutoFit/>
            </a:bodyPr>
            <a:lstStyle/>
            <a:p>
              <a:pPr algn="ctr"/>
              <a:r>
                <a:rPr lang="en-CA" sz="2400" b="1" dirty="0"/>
                <a:t>Synthetic Data</a:t>
              </a:r>
            </a:p>
          </p:txBody>
        </p:sp>
      </p:grpSp>
    </p:spTree>
    <p:extLst>
      <p:ext uri="{BB962C8B-B14F-4D97-AF65-F5344CB8AC3E}">
        <p14:creationId xmlns:p14="http://schemas.microsoft.com/office/powerpoint/2010/main" val="30334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6F7A-129D-9749-1038-8501865A0B22}"/>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55C55B50-B489-E1D5-E763-6CB0E806D3EF}"/>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4C78BF12-95D2-EE13-FDF7-BC56C41499EB}"/>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752AC0E2-08AE-E873-0F3D-50C790CDFE3A}"/>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392554F9-BA0B-B8DE-A01D-16F882BFEDB8}"/>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743542F3-FC18-6E58-B871-992EACB36CF3}"/>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4</a:t>
            </a:fld>
            <a:endParaRPr lang="en-CA" dirty="0">
              <a:solidFill>
                <a:schemeClr val="bg1"/>
              </a:solidFill>
            </a:endParaRPr>
          </a:p>
        </p:txBody>
      </p:sp>
      <p:sp>
        <p:nvSpPr>
          <p:cNvPr id="21" name="TextBox 20">
            <a:extLst>
              <a:ext uri="{FF2B5EF4-FFF2-40B4-BE49-F238E27FC236}">
                <a16:creationId xmlns:a16="http://schemas.microsoft.com/office/drawing/2014/main" id="{D5BE4665-5CA8-FB44-DFE9-D7989ABFAE89}"/>
              </a:ext>
            </a:extLst>
          </p:cNvPr>
          <p:cNvSpPr txBox="1"/>
          <p:nvPr/>
        </p:nvSpPr>
        <p:spPr>
          <a:xfrm>
            <a:off x="357809" y="39725"/>
            <a:ext cx="4512710" cy="523220"/>
          </a:xfrm>
          <a:prstGeom prst="rect">
            <a:avLst/>
          </a:prstGeom>
          <a:noFill/>
        </p:spPr>
        <p:txBody>
          <a:bodyPr wrap="none" rtlCol="0">
            <a:spAutoFit/>
          </a:bodyPr>
          <a:lstStyle/>
          <a:p>
            <a:r>
              <a:rPr lang="en-US" sz="2800" b="1" dirty="0">
                <a:solidFill>
                  <a:schemeClr val="bg1"/>
                </a:solidFill>
              </a:rPr>
              <a:t>Prior Work &amp; Its Limitation </a:t>
            </a:r>
            <a:endParaRPr lang="en-CA" sz="2800" b="1" dirty="0">
              <a:solidFill>
                <a:schemeClr val="bg1"/>
              </a:solidFill>
            </a:endParaRPr>
          </a:p>
        </p:txBody>
      </p:sp>
      <p:sp>
        <p:nvSpPr>
          <p:cNvPr id="6" name="TextBox 5">
            <a:extLst>
              <a:ext uri="{FF2B5EF4-FFF2-40B4-BE49-F238E27FC236}">
                <a16:creationId xmlns:a16="http://schemas.microsoft.com/office/drawing/2014/main" id="{CC6FC2EA-7D05-FE2D-08F5-9244CE477CF4}"/>
              </a:ext>
            </a:extLst>
          </p:cNvPr>
          <p:cNvSpPr txBox="1"/>
          <p:nvPr/>
        </p:nvSpPr>
        <p:spPr>
          <a:xfrm>
            <a:off x="357808" y="792797"/>
            <a:ext cx="11358704" cy="1569660"/>
          </a:xfrm>
          <a:prstGeom prst="rect">
            <a:avLst/>
          </a:prstGeom>
          <a:noFill/>
        </p:spPr>
        <p:txBody>
          <a:bodyPr wrap="square">
            <a:spAutoFit/>
          </a:bodyPr>
          <a:lstStyle/>
          <a:p>
            <a:pPr marL="342900" indent="-342900">
              <a:buFont typeface="Arial" panose="020B0604020202020204" pitchFamily="34" charset="0"/>
              <a:buChar char="•"/>
            </a:pPr>
            <a:r>
              <a:rPr lang="en-US" sz="2400" dirty="0"/>
              <a:t>Generative models, especially </a:t>
            </a:r>
            <a:r>
              <a:rPr lang="en-US" sz="2400" b="1" dirty="0"/>
              <a:t>Text-to-Image Diffusion Models</a:t>
            </a:r>
            <a:r>
              <a:rPr lang="en-US" sz="2400" dirty="0"/>
              <a:t>, are increasingly applied in medical image synthesis.</a:t>
            </a:r>
          </a:p>
          <a:p>
            <a:pPr marL="342900" indent="-342900">
              <a:buFont typeface="Arial" panose="020B0604020202020204" pitchFamily="34" charset="0"/>
              <a:buChar char="•"/>
            </a:pPr>
            <a:r>
              <a:rPr lang="en-US" sz="2400" dirty="0"/>
              <a:t>In dermatology, a recent method (p-SOTA </a:t>
            </a:r>
            <a:r>
              <a:rPr lang="en-US" sz="2400" baseline="30000" dirty="0"/>
              <a:t>[1]</a:t>
            </a:r>
            <a:r>
              <a:rPr lang="en-US" sz="2400" dirty="0"/>
              <a:t>) relied only on </a:t>
            </a:r>
            <a:r>
              <a:rPr lang="en-US" sz="2400" b="1" dirty="0"/>
              <a:t>disease labels only </a:t>
            </a:r>
            <a:r>
              <a:rPr lang="en-US" sz="2400" dirty="0"/>
              <a:t>(e.g., “</a:t>
            </a:r>
            <a:r>
              <a:rPr lang="en-US" sz="2400" dirty="0">
                <a:latin typeface="Cascadia Code" panose="020B0609020000020004" pitchFamily="49" charset="0"/>
                <a:ea typeface="Cascadia Code" panose="020B0609020000020004" pitchFamily="49" charset="0"/>
                <a:cs typeface="Cascadia Code" panose="020B0609020000020004" pitchFamily="49" charset="0"/>
              </a:rPr>
              <a:t>melanoma</a:t>
            </a:r>
            <a:r>
              <a:rPr lang="en-US" sz="2400" dirty="0"/>
              <a:t>”) as the text prompt.</a:t>
            </a:r>
          </a:p>
        </p:txBody>
      </p:sp>
      <p:sp>
        <p:nvSpPr>
          <p:cNvPr id="5" name="TextBox 4">
            <a:extLst>
              <a:ext uri="{FF2B5EF4-FFF2-40B4-BE49-F238E27FC236}">
                <a16:creationId xmlns:a16="http://schemas.microsoft.com/office/drawing/2014/main" id="{3D82CF2F-9BF1-6CAA-6CA3-D3FFB4AFBE97}"/>
              </a:ext>
            </a:extLst>
          </p:cNvPr>
          <p:cNvSpPr txBox="1"/>
          <p:nvPr/>
        </p:nvSpPr>
        <p:spPr>
          <a:xfrm>
            <a:off x="-2752" y="6041797"/>
            <a:ext cx="12192000" cy="400110"/>
          </a:xfrm>
          <a:prstGeom prst="rect">
            <a:avLst/>
          </a:prstGeom>
          <a:noFill/>
        </p:spPr>
        <p:txBody>
          <a:bodyPr wrap="square">
            <a:spAutoFit/>
          </a:bodyPr>
          <a:lstStyle/>
          <a:p>
            <a:r>
              <a:rPr lang="en-CA" sz="1000" dirty="0"/>
              <a:t>[1] </a:t>
            </a:r>
            <a:r>
              <a:rPr lang="en-CA" sz="1000" dirty="0" err="1"/>
              <a:t>Akrout</a:t>
            </a:r>
            <a:r>
              <a:rPr lang="en-CA" sz="1000" dirty="0"/>
              <a:t>, Mohamed, Bálint </a:t>
            </a:r>
            <a:r>
              <a:rPr lang="en-CA" sz="1000" dirty="0" err="1"/>
              <a:t>Gyepesi</a:t>
            </a:r>
            <a:r>
              <a:rPr lang="en-CA" sz="1000" dirty="0"/>
              <a:t>, Péter Holló, Adrienn Poór, </a:t>
            </a:r>
            <a:r>
              <a:rPr lang="en-CA" sz="1000" dirty="0" err="1"/>
              <a:t>Blága</a:t>
            </a:r>
            <a:r>
              <a:rPr lang="en-CA" sz="1000" dirty="0"/>
              <a:t> Kincső, Stephen Solis, Katrina Cirone et al. "Diffusion-based data augmentation for skin disease classification: Impact across original medical datasets to fully synthetic images." In International conference on medical image computing and computer-assisted intervention, pp. 99-109. Cham: Springer Nature Switzerland, 2023.</a:t>
            </a:r>
          </a:p>
        </p:txBody>
      </p:sp>
      <p:sp>
        <p:nvSpPr>
          <p:cNvPr id="7" name="TextBox 6">
            <a:extLst>
              <a:ext uri="{FF2B5EF4-FFF2-40B4-BE49-F238E27FC236}">
                <a16:creationId xmlns:a16="http://schemas.microsoft.com/office/drawing/2014/main" id="{823A98DC-891A-FA2E-1DAE-7D8A33EDF757}"/>
              </a:ext>
            </a:extLst>
          </p:cNvPr>
          <p:cNvSpPr txBox="1"/>
          <p:nvPr/>
        </p:nvSpPr>
        <p:spPr>
          <a:xfrm>
            <a:off x="-2752" y="3084499"/>
            <a:ext cx="12192000" cy="2308324"/>
          </a:xfrm>
          <a:prstGeom prst="rect">
            <a:avLst/>
          </a:prstGeom>
          <a:noFill/>
        </p:spPr>
        <p:txBody>
          <a:bodyPr wrap="square">
            <a:spAutoFit/>
          </a:bodyPr>
          <a:lstStyle/>
          <a:p>
            <a:pPr algn="ctr"/>
            <a:r>
              <a:rPr lang="en-US" sz="3200" dirty="0"/>
              <a:t>Is a single label </a:t>
            </a:r>
          </a:p>
          <a:p>
            <a:pPr algn="ctr"/>
            <a:r>
              <a:rPr lang="en-US" sz="8000" b="1" dirty="0">
                <a:solidFill>
                  <a:schemeClr val="accent6">
                    <a:lumMod val="60000"/>
                    <a:lumOff val="40000"/>
                  </a:schemeClr>
                </a:solidFill>
              </a:rPr>
              <a:t>really enough </a:t>
            </a:r>
          </a:p>
          <a:p>
            <a:pPr algn="ctr"/>
            <a:r>
              <a:rPr lang="en-US" sz="3200" dirty="0"/>
              <a:t>to capture the rich clinical features needed for high-quality images?</a:t>
            </a:r>
            <a:endParaRPr lang="en-CA" sz="3200" dirty="0"/>
          </a:p>
        </p:txBody>
      </p:sp>
    </p:spTree>
    <p:extLst>
      <p:ext uri="{BB962C8B-B14F-4D97-AF65-F5344CB8AC3E}">
        <p14:creationId xmlns:p14="http://schemas.microsoft.com/office/powerpoint/2010/main" val="6285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81CE6-AE36-A7E9-CEB1-32F59382CD5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D75B079-0A19-2665-5599-F79A61D354E9}"/>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078F6F54-D289-411E-5EF4-F8658F2B7E85}"/>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719C3B90-E909-75EC-2A1B-ECEDF855C4DD}"/>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370AEFBE-01A8-65A0-1C74-C01E770A6A93}"/>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B51E072E-9FBD-9F6C-BAD6-81D61D378A4E}"/>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5</a:t>
            </a:fld>
            <a:endParaRPr lang="en-CA" dirty="0">
              <a:solidFill>
                <a:schemeClr val="bg1"/>
              </a:solidFill>
            </a:endParaRPr>
          </a:p>
        </p:txBody>
      </p:sp>
      <p:sp>
        <p:nvSpPr>
          <p:cNvPr id="21" name="TextBox 20">
            <a:extLst>
              <a:ext uri="{FF2B5EF4-FFF2-40B4-BE49-F238E27FC236}">
                <a16:creationId xmlns:a16="http://schemas.microsoft.com/office/drawing/2014/main" id="{CA1F257A-E2C6-B0DD-B46C-A3906BC853F6}"/>
              </a:ext>
            </a:extLst>
          </p:cNvPr>
          <p:cNvSpPr txBox="1"/>
          <p:nvPr/>
        </p:nvSpPr>
        <p:spPr>
          <a:xfrm>
            <a:off x="357809" y="39725"/>
            <a:ext cx="3525709" cy="523220"/>
          </a:xfrm>
          <a:prstGeom prst="rect">
            <a:avLst/>
          </a:prstGeom>
          <a:noFill/>
        </p:spPr>
        <p:txBody>
          <a:bodyPr wrap="none" rtlCol="0">
            <a:spAutoFit/>
          </a:bodyPr>
          <a:lstStyle/>
          <a:p>
            <a:r>
              <a:rPr lang="en-US" sz="2800" b="1" dirty="0">
                <a:solidFill>
                  <a:schemeClr val="bg1"/>
                </a:solidFill>
              </a:rPr>
              <a:t>Our Work: </a:t>
            </a:r>
            <a:r>
              <a:rPr lang="en-US" sz="2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a:t>
            </a:r>
            <a:endParaRPr lang="en-CA" sz="2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6" name="TextBox 5">
            <a:extLst>
              <a:ext uri="{FF2B5EF4-FFF2-40B4-BE49-F238E27FC236}">
                <a16:creationId xmlns:a16="http://schemas.microsoft.com/office/drawing/2014/main" id="{B1460668-5328-07AF-E61C-4FF287301C6B}"/>
              </a:ext>
            </a:extLst>
          </p:cNvPr>
          <p:cNvSpPr txBox="1"/>
          <p:nvPr/>
        </p:nvSpPr>
        <p:spPr>
          <a:xfrm>
            <a:off x="3191821" y="1197620"/>
            <a:ext cx="5802854" cy="4462760"/>
          </a:xfrm>
          <a:prstGeom prst="rect">
            <a:avLst/>
          </a:prstGeom>
          <a:noFill/>
        </p:spPr>
        <p:txBody>
          <a:bodyPr wrap="square">
            <a:spAutoFit/>
          </a:bodyPr>
          <a:lstStyle/>
          <a:p>
            <a:pPr algn="ctr"/>
            <a:endParaRPr lang="en-CA" sz="2400" dirty="0"/>
          </a:p>
          <a:p>
            <a:pPr algn="ctr"/>
            <a:r>
              <a:rPr lang="en-CA" sz="2400" dirty="0"/>
              <a:t>Introducing</a:t>
            </a:r>
          </a:p>
          <a:p>
            <a:pPr algn="ctr"/>
            <a:r>
              <a:rPr lang="en-CA" sz="72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LesionGen</a:t>
            </a:r>
            <a:r>
              <a:rPr lang="en-CA" sz="2400" dirty="0"/>
              <a:t> </a:t>
            </a:r>
          </a:p>
          <a:p>
            <a:pPr algn="ctr"/>
            <a:r>
              <a:rPr lang="en-CA" sz="2400" dirty="0"/>
              <a:t>which utilizes …</a:t>
            </a:r>
          </a:p>
          <a:p>
            <a:endParaRPr lang="en-CA" sz="2400" dirty="0"/>
          </a:p>
          <a:p>
            <a:pPr lvl="1" algn="ctr"/>
            <a:endParaRPr lang="en-CA" sz="2000" b="1" dirty="0"/>
          </a:p>
          <a:p>
            <a:pPr lvl="1" algn="ctr"/>
            <a:r>
              <a:rPr lang="en-CA" sz="4800" b="1" dirty="0"/>
              <a:t>Concept-guided</a:t>
            </a:r>
            <a:r>
              <a:rPr lang="en-CA" sz="4800" dirty="0"/>
              <a:t> text prompt! </a:t>
            </a:r>
          </a:p>
        </p:txBody>
      </p:sp>
    </p:spTree>
    <p:extLst>
      <p:ext uri="{BB962C8B-B14F-4D97-AF65-F5344CB8AC3E}">
        <p14:creationId xmlns:p14="http://schemas.microsoft.com/office/powerpoint/2010/main" val="18720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99E7-162D-918F-EE30-C59696668C2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1480898D-8F22-0204-90D5-CAA4CBD616A5}"/>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3606CFC6-136A-47AF-6488-84802A41F974}"/>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D09D145-A669-41AB-4CDB-FE320BF0B18E}"/>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7C6FC2A1-84D6-8AC2-872E-C3230D117CD9}"/>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7B334249-AE03-8E0E-B70E-703403CFC6E1}"/>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6</a:t>
            </a:fld>
            <a:endParaRPr lang="en-CA" dirty="0">
              <a:solidFill>
                <a:schemeClr val="bg1"/>
              </a:solidFill>
            </a:endParaRPr>
          </a:p>
        </p:txBody>
      </p:sp>
      <p:sp>
        <p:nvSpPr>
          <p:cNvPr id="21" name="TextBox 20">
            <a:extLst>
              <a:ext uri="{FF2B5EF4-FFF2-40B4-BE49-F238E27FC236}">
                <a16:creationId xmlns:a16="http://schemas.microsoft.com/office/drawing/2014/main" id="{534ABBA3-D517-7B36-7174-47B6D25A66AD}"/>
              </a:ext>
            </a:extLst>
          </p:cNvPr>
          <p:cNvSpPr txBox="1"/>
          <p:nvPr/>
        </p:nvSpPr>
        <p:spPr>
          <a:xfrm>
            <a:off x="357809" y="39725"/>
            <a:ext cx="5274201"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Our Pipeline: 1- Data Construction</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sp>
        <p:nvSpPr>
          <p:cNvPr id="6" name="TextBox 5">
            <a:extLst>
              <a:ext uri="{FF2B5EF4-FFF2-40B4-BE49-F238E27FC236}">
                <a16:creationId xmlns:a16="http://schemas.microsoft.com/office/drawing/2014/main" id="{8FC13B75-2425-2C22-B964-07111F1B9C87}"/>
              </a:ext>
            </a:extLst>
          </p:cNvPr>
          <p:cNvSpPr txBox="1"/>
          <p:nvPr/>
        </p:nvSpPr>
        <p:spPr>
          <a:xfrm>
            <a:off x="357808" y="792797"/>
            <a:ext cx="11456240" cy="1569660"/>
          </a:xfrm>
          <a:prstGeom prst="rect">
            <a:avLst/>
          </a:prstGeom>
          <a:noFill/>
        </p:spPr>
        <p:txBody>
          <a:bodyPr wrap="square">
            <a:spAutoFit/>
          </a:bodyPr>
          <a:lstStyle/>
          <a:p>
            <a:r>
              <a:rPr lang="en-US" sz="2400" dirty="0"/>
              <a:t>First, we </a:t>
            </a:r>
            <a:r>
              <a:rPr lang="en-US" sz="2400" b="1" dirty="0">
                <a:solidFill>
                  <a:srgbClr val="C00000"/>
                </a:solidFill>
              </a:rPr>
              <a:t>construct rich skin lesion image–caption pairs </a:t>
            </a:r>
            <a:r>
              <a:rPr lang="en-US" sz="2400" dirty="0"/>
              <a:t>in two ways:</a:t>
            </a:r>
          </a:p>
          <a:p>
            <a:endParaRPr lang="en-US" sz="2400" dirty="0"/>
          </a:p>
          <a:p>
            <a:pPr marL="457200" indent="-457200">
              <a:buAutoNum type="arabicPeriod"/>
            </a:pPr>
            <a:r>
              <a:rPr lang="en-US" sz="2400" dirty="0"/>
              <a:t>Image-Caption Pairs with </a:t>
            </a:r>
            <a:r>
              <a:rPr lang="en-US" sz="2400" b="1" dirty="0"/>
              <a:t>Expert Dermatological Descriptions </a:t>
            </a:r>
          </a:p>
          <a:p>
            <a:pPr marL="914400" lvl="1" indent="-457200">
              <a:buFont typeface="Arial" panose="020B0604020202020204" pitchFamily="34" charset="0"/>
              <a:buChar char="•"/>
            </a:pPr>
            <a:r>
              <a:rPr lang="en-US" sz="2400" b="1" dirty="0">
                <a:highlight>
                  <a:srgbClr val="FFFF00"/>
                </a:highlight>
              </a:rPr>
              <a:t>Dataset: D7P </a:t>
            </a:r>
          </a:p>
        </p:txBody>
      </p:sp>
      <p:pic>
        <p:nvPicPr>
          <p:cNvPr id="5" name="Picture 4" descr="A screen shot of a computer&#10;&#10;AI-generated content may be incorrect.">
            <a:extLst>
              <a:ext uri="{FF2B5EF4-FFF2-40B4-BE49-F238E27FC236}">
                <a16:creationId xmlns:a16="http://schemas.microsoft.com/office/drawing/2014/main" id="{97366C1F-CFBE-B40D-1146-FA7B6895CAF0}"/>
              </a:ext>
            </a:extLst>
          </p:cNvPr>
          <p:cNvPicPr>
            <a:picLocks noChangeAspect="1"/>
          </p:cNvPicPr>
          <p:nvPr/>
        </p:nvPicPr>
        <p:blipFill>
          <a:blip r:embed="rId3">
            <a:extLst>
              <a:ext uri="{28A0092B-C50C-407E-A947-70E740481C1C}">
                <a14:useLocalDpi xmlns:a14="http://schemas.microsoft.com/office/drawing/2010/main" val="0"/>
              </a:ext>
            </a:extLst>
          </a:blip>
          <a:srcRect l="11369" t="17422" r="65437" b="63710"/>
          <a:stretch>
            <a:fillRect/>
          </a:stretch>
        </p:blipFill>
        <p:spPr>
          <a:xfrm>
            <a:off x="3368841" y="2552582"/>
            <a:ext cx="4043426" cy="1942962"/>
          </a:xfrm>
          <a:prstGeom prst="rect">
            <a:avLst/>
          </a:prstGeom>
        </p:spPr>
      </p:pic>
      <p:sp>
        <p:nvSpPr>
          <p:cNvPr id="7" name="TextBox 6">
            <a:extLst>
              <a:ext uri="{FF2B5EF4-FFF2-40B4-BE49-F238E27FC236}">
                <a16:creationId xmlns:a16="http://schemas.microsoft.com/office/drawing/2014/main" id="{A000E71F-33B2-5C27-4711-43D7F3BAC7A5}"/>
              </a:ext>
            </a:extLst>
          </p:cNvPr>
          <p:cNvSpPr txBox="1"/>
          <p:nvPr/>
        </p:nvSpPr>
        <p:spPr>
          <a:xfrm>
            <a:off x="7818236" y="4238419"/>
            <a:ext cx="3906415" cy="646331"/>
          </a:xfrm>
          <a:prstGeom prst="rect">
            <a:avLst/>
          </a:prstGeom>
          <a:solidFill>
            <a:schemeClr val="bg1">
              <a:lumMod val="95000"/>
            </a:schemeClr>
          </a:solidFill>
          <a:ln w="38100">
            <a:solidFill>
              <a:srgbClr val="FFC000"/>
            </a:solidFill>
            <a:prstDash val="sysDash"/>
          </a:ln>
        </p:spPr>
        <p:txBody>
          <a:bodyPr wrap="square">
            <a:spAutoFit/>
          </a:bodyPr>
          <a:lstStyle/>
          <a:p>
            <a:r>
              <a:rPr lang="en-CA" dirty="0"/>
              <a:t>We use GPT-4o in </a:t>
            </a:r>
            <a:r>
              <a:rPr lang="en-CA" b="1" dirty="0"/>
              <a:t>text-only mode </a:t>
            </a:r>
            <a:r>
              <a:rPr lang="en-CA" dirty="0"/>
              <a:t>to generate reports from the metadata</a:t>
            </a:r>
          </a:p>
        </p:txBody>
      </p:sp>
      <p:sp>
        <p:nvSpPr>
          <p:cNvPr id="9" name="Rectangle 8">
            <a:extLst>
              <a:ext uri="{FF2B5EF4-FFF2-40B4-BE49-F238E27FC236}">
                <a16:creationId xmlns:a16="http://schemas.microsoft.com/office/drawing/2014/main" id="{42BE7434-F3C1-EFE4-BB12-1C718900525C}"/>
              </a:ext>
            </a:extLst>
          </p:cNvPr>
          <p:cNvSpPr/>
          <p:nvPr/>
        </p:nvSpPr>
        <p:spPr>
          <a:xfrm>
            <a:off x="4656219" y="4018547"/>
            <a:ext cx="1275348" cy="666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8" name="Picture 7" descr="A screen shot of a computer&#10;&#10;AI-generated content may be incorrect.">
            <a:extLst>
              <a:ext uri="{FF2B5EF4-FFF2-40B4-BE49-F238E27FC236}">
                <a16:creationId xmlns:a16="http://schemas.microsoft.com/office/drawing/2014/main" id="{18E98C26-E8DA-EA9D-FCB9-4F63E9914560}"/>
              </a:ext>
            </a:extLst>
          </p:cNvPr>
          <p:cNvPicPr>
            <a:picLocks noChangeAspect="1"/>
          </p:cNvPicPr>
          <p:nvPr/>
        </p:nvPicPr>
        <p:blipFill>
          <a:blip r:embed="rId3">
            <a:extLst>
              <a:ext uri="{28A0092B-C50C-407E-A947-70E740481C1C}">
                <a14:useLocalDpi xmlns:a14="http://schemas.microsoft.com/office/drawing/2010/main" val="0"/>
              </a:ext>
            </a:extLst>
          </a:blip>
          <a:srcRect l="15325" t="31708" r="65437" b="47912"/>
          <a:stretch>
            <a:fillRect/>
          </a:stretch>
        </p:blipFill>
        <p:spPr>
          <a:xfrm>
            <a:off x="4058433" y="4018547"/>
            <a:ext cx="3353834" cy="2098700"/>
          </a:xfrm>
          <a:prstGeom prst="rect">
            <a:avLst/>
          </a:prstGeom>
        </p:spPr>
      </p:pic>
      <p:sp>
        <p:nvSpPr>
          <p:cNvPr id="26" name="Rectangle 25">
            <a:extLst>
              <a:ext uri="{FF2B5EF4-FFF2-40B4-BE49-F238E27FC236}">
                <a16:creationId xmlns:a16="http://schemas.microsoft.com/office/drawing/2014/main" id="{F557103E-C791-7F15-D9BE-375EA9B0DCFD}"/>
              </a:ext>
            </a:extLst>
          </p:cNvPr>
          <p:cNvSpPr/>
          <p:nvPr/>
        </p:nvSpPr>
        <p:spPr>
          <a:xfrm>
            <a:off x="3368841" y="2552582"/>
            <a:ext cx="3886201" cy="1465965"/>
          </a:xfrm>
          <a:custGeom>
            <a:avLst/>
            <a:gdLst>
              <a:gd name="connsiteX0" fmla="*/ 0 w 3886201"/>
              <a:gd name="connsiteY0" fmla="*/ 0 h 1465965"/>
              <a:gd name="connsiteX1" fmla="*/ 569976 w 3886201"/>
              <a:gd name="connsiteY1" fmla="*/ 0 h 1465965"/>
              <a:gd name="connsiteX2" fmla="*/ 1295400 w 3886201"/>
              <a:gd name="connsiteY2" fmla="*/ 0 h 1465965"/>
              <a:gd name="connsiteX3" fmla="*/ 1981963 w 3886201"/>
              <a:gd name="connsiteY3" fmla="*/ 0 h 1465965"/>
              <a:gd name="connsiteX4" fmla="*/ 2513077 w 3886201"/>
              <a:gd name="connsiteY4" fmla="*/ 0 h 1465965"/>
              <a:gd name="connsiteX5" fmla="*/ 3199639 w 3886201"/>
              <a:gd name="connsiteY5" fmla="*/ 0 h 1465965"/>
              <a:gd name="connsiteX6" fmla="*/ 3886201 w 3886201"/>
              <a:gd name="connsiteY6" fmla="*/ 0 h 1465965"/>
              <a:gd name="connsiteX7" fmla="*/ 3886201 w 3886201"/>
              <a:gd name="connsiteY7" fmla="*/ 488655 h 1465965"/>
              <a:gd name="connsiteX8" fmla="*/ 3886201 w 3886201"/>
              <a:gd name="connsiteY8" fmla="*/ 933331 h 1465965"/>
              <a:gd name="connsiteX9" fmla="*/ 3886201 w 3886201"/>
              <a:gd name="connsiteY9" fmla="*/ 1465965 h 1465965"/>
              <a:gd name="connsiteX10" fmla="*/ 3316225 w 3886201"/>
              <a:gd name="connsiteY10" fmla="*/ 1465965 h 1465965"/>
              <a:gd name="connsiteX11" fmla="*/ 2590801 w 3886201"/>
              <a:gd name="connsiteY11" fmla="*/ 1465965 h 1465965"/>
              <a:gd name="connsiteX12" fmla="*/ 1865376 w 3886201"/>
              <a:gd name="connsiteY12" fmla="*/ 1465965 h 1465965"/>
              <a:gd name="connsiteX13" fmla="*/ 1256538 w 3886201"/>
              <a:gd name="connsiteY13" fmla="*/ 1465965 h 1465965"/>
              <a:gd name="connsiteX14" fmla="*/ 686562 w 3886201"/>
              <a:gd name="connsiteY14" fmla="*/ 1465965 h 1465965"/>
              <a:gd name="connsiteX15" fmla="*/ 0 w 3886201"/>
              <a:gd name="connsiteY15" fmla="*/ 1465965 h 1465965"/>
              <a:gd name="connsiteX16" fmla="*/ 0 w 3886201"/>
              <a:gd name="connsiteY16" fmla="*/ 977310 h 1465965"/>
              <a:gd name="connsiteX17" fmla="*/ 0 w 3886201"/>
              <a:gd name="connsiteY17" fmla="*/ 503315 h 1465965"/>
              <a:gd name="connsiteX18" fmla="*/ 0 w 3886201"/>
              <a:gd name="connsiteY18" fmla="*/ 0 h 146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86201" h="1465965" extrusionOk="0">
                <a:moveTo>
                  <a:pt x="0" y="0"/>
                </a:moveTo>
                <a:cubicBezTo>
                  <a:pt x="195746" y="-7521"/>
                  <a:pt x="348702" y="-13543"/>
                  <a:pt x="569976" y="0"/>
                </a:cubicBezTo>
                <a:cubicBezTo>
                  <a:pt x="791250" y="13543"/>
                  <a:pt x="956723" y="-16926"/>
                  <a:pt x="1295400" y="0"/>
                </a:cubicBezTo>
                <a:cubicBezTo>
                  <a:pt x="1634077" y="16926"/>
                  <a:pt x="1716255" y="10692"/>
                  <a:pt x="1981963" y="0"/>
                </a:cubicBezTo>
                <a:cubicBezTo>
                  <a:pt x="2247671" y="-10692"/>
                  <a:pt x="2369548" y="8971"/>
                  <a:pt x="2513077" y="0"/>
                </a:cubicBezTo>
                <a:cubicBezTo>
                  <a:pt x="2656606" y="-8971"/>
                  <a:pt x="2881194" y="13193"/>
                  <a:pt x="3199639" y="0"/>
                </a:cubicBezTo>
                <a:cubicBezTo>
                  <a:pt x="3518084" y="-13193"/>
                  <a:pt x="3562589" y="19786"/>
                  <a:pt x="3886201" y="0"/>
                </a:cubicBezTo>
                <a:cubicBezTo>
                  <a:pt x="3904956" y="111555"/>
                  <a:pt x="3899913" y="363883"/>
                  <a:pt x="3886201" y="488655"/>
                </a:cubicBezTo>
                <a:cubicBezTo>
                  <a:pt x="3872489" y="613428"/>
                  <a:pt x="3881877" y="777940"/>
                  <a:pt x="3886201" y="933331"/>
                </a:cubicBezTo>
                <a:cubicBezTo>
                  <a:pt x="3890525" y="1088722"/>
                  <a:pt x="3866021" y="1356217"/>
                  <a:pt x="3886201" y="1465965"/>
                </a:cubicBezTo>
                <a:cubicBezTo>
                  <a:pt x="3665900" y="1462520"/>
                  <a:pt x="3450817" y="1450487"/>
                  <a:pt x="3316225" y="1465965"/>
                </a:cubicBezTo>
                <a:cubicBezTo>
                  <a:pt x="3181633" y="1481443"/>
                  <a:pt x="2949323" y="1487098"/>
                  <a:pt x="2590801" y="1465965"/>
                </a:cubicBezTo>
                <a:cubicBezTo>
                  <a:pt x="2232279" y="1444832"/>
                  <a:pt x="2201450" y="1442542"/>
                  <a:pt x="1865376" y="1465965"/>
                </a:cubicBezTo>
                <a:cubicBezTo>
                  <a:pt x="1529303" y="1489388"/>
                  <a:pt x="1540513" y="1470856"/>
                  <a:pt x="1256538" y="1465965"/>
                </a:cubicBezTo>
                <a:cubicBezTo>
                  <a:pt x="972563" y="1461074"/>
                  <a:pt x="849015" y="1455717"/>
                  <a:pt x="686562" y="1465965"/>
                </a:cubicBezTo>
                <a:cubicBezTo>
                  <a:pt x="524109" y="1476213"/>
                  <a:pt x="305506" y="1500096"/>
                  <a:pt x="0" y="1465965"/>
                </a:cubicBezTo>
                <a:cubicBezTo>
                  <a:pt x="-17995" y="1305458"/>
                  <a:pt x="-19169" y="1108424"/>
                  <a:pt x="0" y="977310"/>
                </a:cubicBezTo>
                <a:cubicBezTo>
                  <a:pt x="19169" y="846197"/>
                  <a:pt x="14327" y="650827"/>
                  <a:pt x="0" y="503315"/>
                </a:cubicBezTo>
                <a:cubicBezTo>
                  <a:pt x="-14327" y="355804"/>
                  <a:pt x="-11036" y="212670"/>
                  <a:pt x="0" y="0"/>
                </a:cubicBezTo>
                <a:close/>
              </a:path>
            </a:pathLst>
          </a:custGeom>
          <a:noFill/>
          <a:ln>
            <a:prstDash val="sysDash"/>
            <a:extLst>
              <a:ext uri="{C807C97D-BFC1-408E-A445-0C87EB9F89A2}">
                <ask:lineSketchStyleProps xmlns:ask="http://schemas.microsoft.com/office/drawing/2018/sketchyshapes" sd="368982058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descr="A screen shot of a computer&#10;&#10;AI-generated content may be incorrect.">
            <a:extLst>
              <a:ext uri="{FF2B5EF4-FFF2-40B4-BE49-F238E27FC236}">
                <a16:creationId xmlns:a16="http://schemas.microsoft.com/office/drawing/2014/main" id="{465D80D4-C926-F5FE-4FF3-BF092F6F640A}"/>
              </a:ext>
            </a:extLst>
          </p:cNvPr>
          <p:cNvPicPr>
            <a:picLocks noChangeAspect="1"/>
          </p:cNvPicPr>
          <p:nvPr/>
        </p:nvPicPr>
        <p:blipFill>
          <a:blip r:embed="rId3">
            <a:extLst>
              <a:ext uri="{28A0092B-C50C-407E-A947-70E740481C1C}">
                <a14:useLocalDpi xmlns:a14="http://schemas.microsoft.com/office/drawing/2010/main" val="0"/>
              </a:ext>
            </a:extLst>
          </a:blip>
          <a:srcRect l="750" t="17422" r="88843" b="63710"/>
          <a:stretch>
            <a:fillRect/>
          </a:stretch>
        </p:blipFill>
        <p:spPr>
          <a:xfrm>
            <a:off x="581891" y="2866709"/>
            <a:ext cx="2488057" cy="2664625"/>
          </a:xfrm>
          <a:prstGeom prst="rect">
            <a:avLst/>
          </a:prstGeom>
        </p:spPr>
      </p:pic>
    </p:spTree>
    <p:extLst>
      <p:ext uri="{BB962C8B-B14F-4D97-AF65-F5344CB8AC3E}">
        <p14:creationId xmlns:p14="http://schemas.microsoft.com/office/powerpoint/2010/main" val="71877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61E03-5041-52E7-F5C0-0E6F8E780D2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CBE6887-263D-90D9-0F87-E5BF78D5FFB3}"/>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D9404BDE-AABB-F0DD-D29B-1DA9CC503378}"/>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1EB17AD1-2961-D486-A58B-371409EE2931}"/>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D7FCA073-1A8C-6AAD-603A-F0EA8EED2A99}"/>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0A0FEB10-88FB-ED5C-64AD-F2BF31D4184E}"/>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7</a:t>
            </a:fld>
            <a:endParaRPr lang="en-CA" dirty="0">
              <a:solidFill>
                <a:schemeClr val="bg1"/>
              </a:solidFill>
            </a:endParaRPr>
          </a:p>
        </p:txBody>
      </p:sp>
      <p:sp>
        <p:nvSpPr>
          <p:cNvPr id="21" name="TextBox 20">
            <a:extLst>
              <a:ext uri="{FF2B5EF4-FFF2-40B4-BE49-F238E27FC236}">
                <a16:creationId xmlns:a16="http://schemas.microsoft.com/office/drawing/2014/main" id="{355C48BA-C5EE-C06C-032C-7B5AF170A6E6}"/>
              </a:ext>
            </a:extLst>
          </p:cNvPr>
          <p:cNvSpPr txBox="1"/>
          <p:nvPr/>
        </p:nvSpPr>
        <p:spPr>
          <a:xfrm>
            <a:off x="357809" y="39725"/>
            <a:ext cx="5274201"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Our Pipeline: 1- Data Construction</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sp>
        <p:nvSpPr>
          <p:cNvPr id="6" name="TextBox 5">
            <a:extLst>
              <a:ext uri="{FF2B5EF4-FFF2-40B4-BE49-F238E27FC236}">
                <a16:creationId xmlns:a16="http://schemas.microsoft.com/office/drawing/2014/main" id="{C5534EE9-0131-BFC5-B1B7-658C4E811F06}"/>
              </a:ext>
            </a:extLst>
          </p:cNvPr>
          <p:cNvSpPr txBox="1"/>
          <p:nvPr/>
        </p:nvSpPr>
        <p:spPr>
          <a:xfrm>
            <a:off x="357808" y="792797"/>
            <a:ext cx="11831440" cy="1938992"/>
          </a:xfrm>
          <a:prstGeom prst="rect">
            <a:avLst/>
          </a:prstGeom>
          <a:noFill/>
        </p:spPr>
        <p:txBody>
          <a:bodyPr wrap="square">
            <a:spAutoFit/>
          </a:bodyPr>
          <a:lstStyle/>
          <a:p>
            <a:r>
              <a:rPr lang="en-US" sz="2400" dirty="0"/>
              <a:t>First, we </a:t>
            </a:r>
            <a:r>
              <a:rPr lang="en-US" sz="2400" b="1" dirty="0">
                <a:solidFill>
                  <a:srgbClr val="C00000"/>
                </a:solidFill>
              </a:rPr>
              <a:t>construct rich skin lesion image–caption pairs </a:t>
            </a:r>
            <a:r>
              <a:rPr lang="en-US" sz="2400" dirty="0"/>
              <a:t>in two ways:</a:t>
            </a:r>
          </a:p>
          <a:p>
            <a:endParaRPr lang="en-US" sz="2400" dirty="0"/>
          </a:p>
          <a:p>
            <a:pPr marL="457200" indent="-457200">
              <a:buFontTx/>
              <a:buAutoNum type="arabicPeriod"/>
            </a:pPr>
            <a:r>
              <a:rPr lang="en-US" sz="2400" dirty="0">
                <a:solidFill>
                  <a:schemeClr val="bg1">
                    <a:lumMod val="85000"/>
                  </a:schemeClr>
                </a:solidFill>
              </a:rPr>
              <a:t>Image-Caption Pairs with </a:t>
            </a:r>
            <a:r>
              <a:rPr lang="en-US" sz="2400" b="1" dirty="0">
                <a:solidFill>
                  <a:schemeClr val="bg1">
                    <a:lumMod val="85000"/>
                  </a:schemeClr>
                </a:solidFill>
              </a:rPr>
              <a:t>Expert Dermatological Descriptions </a:t>
            </a:r>
          </a:p>
          <a:p>
            <a:pPr marL="457200" indent="-457200">
              <a:buAutoNum type="arabicPeriod"/>
            </a:pPr>
            <a:r>
              <a:rPr lang="en-US" sz="2400" dirty="0"/>
              <a:t>Image–Caption Pairs with </a:t>
            </a:r>
            <a:r>
              <a:rPr lang="en-US" sz="2400" b="1" dirty="0"/>
              <a:t>Pseudo-Generated Dermatological Descriptions</a:t>
            </a:r>
          </a:p>
          <a:p>
            <a:pPr marL="800100" lvl="1" indent="-342900">
              <a:buFont typeface="Arial" panose="020B0604020202020204" pitchFamily="34" charset="0"/>
              <a:buChar char="•"/>
            </a:pPr>
            <a:r>
              <a:rPr lang="en-US" sz="2400" b="1" dirty="0">
                <a:highlight>
                  <a:srgbClr val="FFFF00"/>
                </a:highlight>
              </a:rPr>
              <a:t>Dataset: HAM10000 </a:t>
            </a:r>
          </a:p>
        </p:txBody>
      </p:sp>
      <p:pic>
        <p:nvPicPr>
          <p:cNvPr id="8" name="Picture 7" descr="A screen shot of a computer&#10;&#10;AI-generated content may be incorrect.">
            <a:extLst>
              <a:ext uri="{FF2B5EF4-FFF2-40B4-BE49-F238E27FC236}">
                <a16:creationId xmlns:a16="http://schemas.microsoft.com/office/drawing/2014/main" id="{6FC5BAA7-8A1E-D44E-A42F-0C6B8DE19515}"/>
              </a:ext>
            </a:extLst>
          </p:cNvPr>
          <p:cNvPicPr>
            <a:picLocks noChangeAspect="1"/>
          </p:cNvPicPr>
          <p:nvPr/>
        </p:nvPicPr>
        <p:blipFill>
          <a:blip r:embed="rId3">
            <a:extLst>
              <a:ext uri="{28A0092B-C50C-407E-A947-70E740481C1C}">
                <a14:useLocalDpi xmlns:a14="http://schemas.microsoft.com/office/drawing/2010/main" val="0"/>
              </a:ext>
            </a:extLst>
          </a:blip>
          <a:srcRect l="11460" t="62667" r="64814" b="17466"/>
          <a:stretch>
            <a:fillRect/>
          </a:stretch>
        </p:blipFill>
        <p:spPr>
          <a:xfrm>
            <a:off x="3407079" y="2887765"/>
            <a:ext cx="4101299" cy="2028542"/>
          </a:xfrm>
          <a:prstGeom prst="rect">
            <a:avLst/>
          </a:prstGeom>
        </p:spPr>
      </p:pic>
      <p:sp>
        <p:nvSpPr>
          <p:cNvPr id="12" name="Rectangle 11">
            <a:extLst>
              <a:ext uri="{FF2B5EF4-FFF2-40B4-BE49-F238E27FC236}">
                <a16:creationId xmlns:a16="http://schemas.microsoft.com/office/drawing/2014/main" id="{2A736BDF-10BA-7F21-C04F-DE3D18DD31B6}"/>
              </a:ext>
            </a:extLst>
          </p:cNvPr>
          <p:cNvSpPr/>
          <p:nvPr/>
        </p:nvSpPr>
        <p:spPr>
          <a:xfrm>
            <a:off x="4836695" y="4415596"/>
            <a:ext cx="1094873" cy="5619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7" name="Picture 6" descr="A screen shot of a computer&#10;&#10;AI-generated content may be incorrect.">
            <a:extLst>
              <a:ext uri="{FF2B5EF4-FFF2-40B4-BE49-F238E27FC236}">
                <a16:creationId xmlns:a16="http://schemas.microsoft.com/office/drawing/2014/main" id="{E33E9995-29FB-951F-BDCA-E3CA9E784F2E}"/>
              </a:ext>
            </a:extLst>
          </p:cNvPr>
          <p:cNvPicPr>
            <a:picLocks noChangeAspect="1"/>
          </p:cNvPicPr>
          <p:nvPr/>
        </p:nvPicPr>
        <p:blipFill>
          <a:blip r:embed="rId3">
            <a:extLst>
              <a:ext uri="{28A0092B-C50C-407E-A947-70E740481C1C}">
                <a14:useLocalDpi xmlns:a14="http://schemas.microsoft.com/office/drawing/2010/main" val="0"/>
              </a:ext>
            </a:extLst>
          </a:blip>
          <a:srcRect l="20061" t="78017" r="64814" b="2117"/>
          <a:stretch>
            <a:fillRect/>
          </a:stretch>
        </p:blipFill>
        <p:spPr>
          <a:xfrm>
            <a:off x="4836983" y="4439660"/>
            <a:ext cx="2467668" cy="1914614"/>
          </a:xfrm>
          <a:prstGeom prst="rect">
            <a:avLst/>
          </a:prstGeom>
        </p:spPr>
      </p:pic>
      <p:sp>
        <p:nvSpPr>
          <p:cNvPr id="15" name="Rectangle 14">
            <a:extLst>
              <a:ext uri="{FF2B5EF4-FFF2-40B4-BE49-F238E27FC236}">
                <a16:creationId xmlns:a16="http://schemas.microsoft.com/office/drawing/2014/main" id="{43F2D4B4-D07F-D4E9-1DE7-878CBFB07AB2}"/>
              </a:ext>
            </a:extLst>
          </p:cNvPr>
          <p:cNvSpPr/>
          <p:nvPr/>
        </p:nvSpPr>
        <p:spPr>
          <a:xfrm>
            <a:off x="7014413" y="6031623"/>
            <a:ext cx="661073" cy="370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descr="A screen shot of a computer&#10;&#10;AI-generated content may be incorrect.">
            <a:extLst>
              <a:ext uri="{FF2B5EF4-FFF2-40B4-BE49-F238E27FC236}">
                <a16:creationId xmlns:a16="http://schemas.microsoft.com/office/drawing/2014/main" id="{D9FCE4D9-AE98-A53C-75AF-F0CAD341E402}"/>
              </a:ext>
            </a:extLst>
          </p:cNvPr>
          <p:cNvPicPr>
            <a:picLocks noChangeAspect="1"/>
          </p:cNvPicPr>
          <p:nvPr/>
        </p:nvPicPr>
        <p:blipFill>
          <a:blip r:embed="rId3">
            <a:extLst>
              <a:ext uri="{28A0092B-C50C-407E-A947-70E740481C1C}">
                <a14:useLocalDpi xmlns:a14="http://schemas.microsoft.com/office/drawing/2010/main" val="0"/>
              </a:ext>
            </a:extLst>
          </a:blip>
          <a:srcRect l="1432" t="62667" r="88793" b="17466"/>
          <a:stretch>
            <a:fillRect/>
          </a:stretch>
        </p:blipFill>
        <p:spPr>
          <a:xfrm>
            <a:off x="755689" y="2812800"/>
            <a:ext cx="2314259" cy="2778357"/>
          </a:xfrm>
          <a:prstGeom prst="rect">
            <a:avLst/>
          </a:prstGeom>
        </p:spPr>
      </p:pic>
      <p:sp>
        <p:nvSpPr>
          <p:cNvPr id="17" name="TextBox 16">
            <a:extLst>
              <a:ext uri="{FF2B5EF4-FFF2-40B4-BE49-F238E27FC236}">
                <a16:creationId xmlns:a16="http://schemas.microsoft.com/office/drawing/2014/main" id="{5E560C07-513B-35D5-2C77-2D33EDDBB48B}"/>
              </a:ext>
            </a:extLst>
          </p:cNvPr>
          <p:cNvSpPr txBox="1"/>
          <p:nvPr/>
        </p:nvSpPr>
        <p:spPr>
          <a:xfrm>
            <a:off x="7818236" y="4009817"/>
            <a:ext cx="3906415" cy="1477328"/>
          </a:xfrm>
          <a:prstGeom prst="rect">
            <a:avLst/>
          </a:prstGeom>
          <a:solidFill>
            <a:schemeClr val="bg1">
              <a:lumMod val="95000"/>
            </a:schemeClr>
          </a:solidFill>
          <a:ln w="38100">
            <a:solidFill>
              <a:srgbClr val="FFC000"/>
            </a:solidFill>
            <a:prstDash val="sysDash"/>
          </a:ln>
        </p:spPr>
        <p:txBody>
          <a:bodyPr wrap="square">
            <a:spAutoFit/>
          </a:bodyPr>
          <a:lstStyle/>
          <a:p>
            <a:r>
              <a:rPr lang="en-CA" dirty="0"/>
              <a:t>We use GPT-4o in </a:t>
            </a:r>
            <a:r>
              <a:rPr lang="en-CA" b="1" dirty="0"/>
              <a:t>vision-text mode </a:t>
            </a:r>
            <a:r>
              <a:rPr lang="en-CA" dirty="0"/>
              <a:t>to generate reports:</a:t>
            </a:r>
          </a:p>
          <a:p>
            <a:pPr marL="342900" indent="-342900">
              <a:buAutoNum type="arabicPeriod"/>
            </a:pPr>
            <a:r>
              <a:rPr lang="en-CA" dirty="0"/>
              <a:t>By analyzing the </a:t>
            </a:r>
            <a:r>
              <a:rPr lang="en-CA" b="1" dirty="0"/>
              <a:t>image</a:t>
            </a:r>
            <a:r>
              <a:rPr lang="en-CA" dirty="0"/>
              <a:t> based on visual features </a:t>
            </a:r>
          </a:p>
          <a:p>
            <a:pPr marL="342900" indent="-342900">
              <a:buAutoNum type="arabicPeriod"/>
            </a:pPr>
            <a:r>
              <a:rPr lang="en-CA" dirty="0"/>
              <a:t>Metadata information </a:t>
            </a:r>
          </a:p>
        </p:txBody>
      </p:sp>
      <p:sp>
        <p:nvSpPr>
          <p:cNvPr id="22" name="Rectangle 21">
            <a:extLst>
              <a:ext uri="{FF2B5EF4-FFF2-40B4-BE49-F238E27FC236}">
                <a16:creationId xmlns:a16="http://schemas.microsoft.com/office/drawing/2014/main" id="{4E5C9159-03D1-C9EF-F9BA-5E553478A641}"/>
              </a:ext>
            </a:extLst>
          </p:cNvPr>
          <p:cNvSpPr/>
          <p:nvPr/>
        </p:nvSpPr>
        <p:spPr>
          <a:xfrm>
            <a:off x="3368841" y="2985726"/>
            <a:ext cx="3886201" cy="1465965"/>
          </a:xfrm>
          <a:custGeom>
            <a:avLst/>
            <a:gdLst>
              <a:gd name="connsiteX0" fmla="*/ 0 w 3886201"/>
              <a:gd name="connsiteY0" fmla="*/ 0 h 1465965"/>
              <a:gd name="connsiteX1" fmla="*/ 569976 w 3886201"/>
              <a:gd name="connsiteY1" fmla="*/ 0 h 1465965"/>
              <a:gd name="connsiteX2" fmla="*/ 1295400 w 3886201"/>
              <a:gd name="connsiteY2" fmla="*/ 0 h 1465965"/>
              <a:gd name="connsiteX3" fmla="*/ 1981963 w 3886201"/>
              <a:gd name="connsiteY3" fmla="*/ 0 h 1465965"/>
              <a:gd name="connsiteX4" fmla="*/ 2513077 w 3886201"/>
              <a:gd name="connsiteY4" fmla="*/ 0 h 1465965"/>
              <a:gd name="connsiteX5" fmla="*/ 3199639 w 3886201"/>
              <a:gd name="connsiteY5" fmla="*/ 0 h 1465965"/>
              <a:gd name="connsiteX6" fmla="*/ 3886201 w 3886201"/>
              <a:gd name="connsiteY6" fmla="*/ 0 h 1465965"/>
              <a:gd name="connsiteX7" fmla="*/ 3886201 w 3886201"/>
              <a:gd name="connsiteY7" fmla="*/ 488655 h 1465965"/>
              <a:gd name="connsiteX8" fmla="*/ 3886201 w 3886201"/>
              <a:gd name="connsiteY8" fmla="*/ 933331 h 1465965"/>
              <a:gd name="connsiteX9" fmla="*/ 3886201 w 3886201"/>
              <a:gd name="connsiteY9" fmla="*/ 1465965 h 1465965"/>
              <a:gd name="connsiteX10" fmla="*/ 3316225 w 3886201"/>
              <a:gd name="connsiteY10" fmla="*/ 1465965 h 1465965"/>
              <a:gd name="connsiteX11" fmla="*/ 2590801 w 3886201"/>
              <a:gd name="connsiteY11" fmla="*/ 1465965 h 1465965"/>
              <a:gd name="connsiteX12" fmla="*/ 1865376 w 3886201"/>
              <a:gd name="connsiteY12" fmla="*/ 1465965 h 1465965"/>
              <a:gd name="connsiteX13" fmla="*/ 1256538 w 3886201"/>
              <a:gd name="connsiteY13" fmla="*/ 1465965 h 1465965"/>
              <a:gd name="connsiteX14" fmla="*/ 686562 w 3886201"/>
              <a:gd name="connsiteY14" fmla="*/ 1465965 h 1465965"/>
              <a:gd name="connsiteX15" fmla="*/ 0 w 3886201"/>
              <a:gd name="connsiteY15" fmla="*/ 1465965 h 1465965"/>
              <a:gd name="connsiteX16" fmla="*/ 0 w 3886201"/>
              <a:gd name="connsiteY16" fmla="*/ 977310 h 1465965"/>
              <a:gd name="connsiteX17" fmla="*/ 0 w 3886201"/>
              <a:gd name="connsiteY17" fmla="*/ 503315 h 1465965"/>
              <a:gd name="connsiteX18" fmla="*/ 0 w 3886201"/>
              <a:gd name="connsiteY18" fmla="*/ 0 h 146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86201" h="1465965" extrusionOk="0">
                <a:moveTo>
                  <a:pt x="0" y="0"/>
                </a:moveTo>
                <a:cubicBezTo>
                  <a:pt x="195746" y="-7521"/>
                  <a:pt x="348702" y="-13543"/>
                  <a:pt x="569976" y="0"/>
                </a:cubicBezTo>
                <a:cubicBezTo>
                  <a:pt x="791250" y="13543"/>
                  <a:pt x="956723" y="-16926"/>
                  <a:pt x="1295400" y="0"/>
                </a:cubicBezTo>
                <a:cubicBezTo>
                  <a:pt x="1634077" y="16926"/>
                  <a:pt x="1716255" y="10692"/>
                  <a:pt x="1981963" y="0"/>
                </a:cubicBezTo>
                <a:cubicBezTo>
                  <a:pt x="2247671" y="-10692"/>
                  <a:pt x="2369548" y="8971"/>
                  <a:pt x="2513077" y="0"/>
                </a:cubicBezTo>
                <a:cubicBezTo>
                  <a:pt x="2656606" y="-8971"/>
                  <a:pt x="2881194" y="13193"/>
                  <a:pt x="3199639" y="0"/>
                </a:cubicBezTo>
                <a:cubicBezTo>
                  <a:pt x="3518084" y="-13193"/>
                  <a:pt x="3562589" y="19786"/>
                  <a:pt x="3886201" y="0"/>
                </a:cubicBezTo>
                <a:cubicBezTo>
                  <a:pt x="3904956" y="111555"/>
                  <a:pt x="3899913" y="363883"/>
                  <a:pt x="3886201" y="488655"/>
                </a:cubicBezTo>
                <a:cubicBezTo>
                  <a:pt x="3872489" y="613428"/>
                  <a:pt x="3881877" y="777940"/>
                  <a:pt x="3886201" y="933331"/>
                </a:cubicBezTo>
                <a:cubicBezTo>
                  <a:pt x="3890525" y="1088722"/>
                  <a:pt x="3866021" y="1356217"/>
                  <a:pt x="3886201" y="1465965"/>
                </a:cubicBezTo>
                <a:cubicBezTo>
                  <a:pt x="3665900" y="1462520"/>
                  <a:pt x="3450817" y="1450487"/>
                  <a:pt x="3316225" y="1465965"/>
                </a:cubicBezTo>
                <a:cubicBezTo>
                  <a:pt x="3181633" y="1481443"/>
                  <a:pt x="2949323" y="1487098"/>
                  <a:pt x="2590801" y="1465965"/>
                </a:cubicBezTo>
                <a:cubicBezTo>
                  <a:pt x="2232279" y="1444832"/>
                  <a:pt x="2201450" y="1442542"/>
                  <a:pt x="1865376" y="1465965"/>
                </a:cubicBezTo>
                <a:cubicBezTo>
                  <a:pt x="1529303" y="1489388"/>
                  <a:pt x="1540513" y="1470856"/>
                  <a:pt x="1256538" y="1465965"/>
                </a:cubicBezTo>
                <a:cubicBezTo>
                  <a:pt x="972563" y="1461074"/>
                  <a:pt x="849015" y="1455717"/>
                  <a:pt x="686562" y="1465965"/>
                </a:cubicBezTo>
                <a:cubicBezTo>
                  <a:pt x="524109" y="1476213"/>
                  <a:pt x="305506" y="1500096"/>
                  <a:pt x="0" y="1465965"/>
                </a:cubicBezTo>
                <a:cubicBezTo>
                  <a:pt x="-17995" y="1305458"/>
                  <a:pt x="-19169" y="1108424"/>
                  <a:pt x="0" y="977310"/>
                </a:cubicBezTo>
                <a:cubicBezTo>
                  <a:pt x="19169" y="846197"/>
                  <a:pt x="14327" y="650827"/>
                  <a:pt x="0" y="503315"/>
                </a:cubicBezTo>
                <a:cubicBezTo>
                  <a:pt x="-14327" y="355804"/>
                  <a:pt x="-11036" y="212670"/>
                  <a:pt x="0" y="0"/>
                </a:cubicBezTo>
                <a:close/>
              </a:path>
            </a:pathLst>
          </a:custGeom>
          <a:noFill/>
          <a:ln>
            <a:prstDash val="sysDash"/>
            <a:extLst>
              <a:ext uri="{C807C97D-BFC1-408E-A445-0C87EB9F89A2}">
                <ask:lineSketchStyleProps xmlns:ask="http://schemas.microsoft.com/office/drawing/2018/sketchyshapes" sd="368982058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4009F47E-0056-B8B7-23F1-D9C3914CB470}"/>
              </a:ext>
            </a:extLst>
          </p:cNvPr>
          <p:cNvSpPr/>
          <p:nvPr/>
        </p:nvSpPr>
        <p:spPr>
          <a:xfrm>
            <a:off x="864789" y="3381197"/>
            <a:ext cx="2264229" cy="2214535"/>
          </a:xfrm>
          <a:custGeom>
            <a:avLst/>
            <a:gdLst>
              <a:gd name="connsiteX0" fmla="*/ 0 w 2264229"/>
              <a:gd name="connsiteY0" fmla="*/ 0 h 2214535"/>
              <a:gd name="connsiteX1" fmla="*/ 520773 w 2264229"/>
              <a:gd name="connsiteY1" fmla="*/ 0 h 2214535"/>
              <a:gd name="connsiteX2" fmla="*/ 1132115 w 2264229"/>
              <a:gd name="connsiteY2" fmla="*/ 0 h 2214535"/>
              <a:gd name="connsiteX3" fmla="*/ 1720814 w 2264229"/>
              <a:gd name="connsiteY3" fmla="*/ 0 h 2214535"/>
              <a:gd name="connsiteX4" fmla="*/ 2264229 w 2264229"/>
              <a:gd name="connsiteY4" fmla="*/ 0 h 2214535"/>
              <a:gd name="connsiteX5" fmla="*/ 2264229 w 2264229"/>
              <a:gd name="connsiteY5" fmla="*/ 575779 h 2214535"/>
              <a:gd name="connsiteX6" fmla="*/ 2264229 w 2264229"/>
              <a:gd name="connsiteY6" fmla="*/ 1129413 h 2214535"/>
              <a:gd name="connsiteX7" fmla="*/ 2264229 w 2264229"/>
              <a:gd name="connsiteY7" fmla="*/ 1727337 h 2214535"/>
              <a:gd name="connsiteX8" fmla="*/ 2264229 w 2264229"/>
              <a:gd name="connsiteY8" fmla="*/ 2214535 h 2214535"/>
              <a:gd name="connsiteX9" fmla="*/ 1720814 w 2264229"/>
              <a:gd name="connsiteY9" fmla="*/ 2214535 h 2214535"/>
              <a:gd name="connsiteX10" fmla="*/ 1177399 w 2264229"/>
              <a:gd name="connsiteY10" fmla="*/ 2214535 h 2214535"/>
              <a:gd name="connsiteX11" fmla="*/ 566057 w 2264229"/>
              <a:gd name="connsiteY11" fmla="*/ 2214535 h 2214535"/>
              <a:gd name="connsiteX12" fmla="*/ 0 w 2264229"/>
              <a:gd name="connsiteY12" fmla="*/ 2214535 h 2214535"/>
              <a:gd name="connsiteX13" fmla="*/ 0 w 2264229"/>
              <a:gd name="connsiteY13" fmla="*/ 1683047 h 2214535"/>
              <a:gd name="connsiteX14" fmla="*/ 0 w 2264229"/>
              <a:gd name="connsiteY14" fmla="*/ 1173704 h 2214535"/>
              <a:gd name="connsiteX15" fmla="*/ 0 w 2264229"/>
              <a:gd name="connsiteY15" fmla="*/ 620070 h 2214535"/>
              <a:gd name="connsiteX16" fmla="*/ 0 w 2264229"/>
              <a:gd name="connsiteY16" fmla="*/ 0 h 22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4229" h="2214535" extrusionOk="0">
                <a:moveTo>
                  <a:pt x="0" y="0"/>
                </a:moveTo>
                <a:cubicBezTo>
                  <a:pt x="159910" y="25233"/>
                  <a:pt x="379448" y="-8971"/>
                  <a:pt x="520773" y="0"/>
                </a:cubicBezTo>
                <a:cubicBezTo>
                  <a:pt x="662098" y="8971"/>
                  <a:pt x="947108" y="-14972"/>
                  <a:pt x="1132115" y="0"/>
                </a:cubicBezTo>
                <a:cubicBezTo>
                  <a:pt x="1317122" y="14972"/>
                  <a:pt x="1499115" y="1481"/>
                  <a:pt x="1720814" y="0"/>
                </a:cubicBezTo>
                <a:cubicBezTo>
                  <a:pt x="1942513" y="-1481"/>
                  <a:pt x="2119530" y="-17307"/>
                  <a:pt x="2264229" y="0"/>
                </a:cubicBezTo>
                <a:cubicBezTo>
                  <a:pt x="2237086" y="235220"/>
                  <a:pt x="2236814" y="421517"/>
                  <a:pt x="2264229" y="575779"/>
                </a:cubicBezTo>
                <a:cubicBezTo>
                  <a:pt x="2291644" y="730041"/>
                  <a:pt x="2269783" y="909969"/>
                  <a:pt x="2264229" y="1129413"/>
                </a:cubicBezTo>
                <a:cubicBezTo>
                  <a:pt x="2258675" y="1348857"/>
                  <a:pt x="2244076" y="1548054"/>
                  <a:pt x="2264229" y="1727337"/>
                </a:cubicBezTo>
                <a:cubicBezTo>
                  <a:pt x="2284382" y="1906620"/>
                  <a:pt x="2254940" y="2084398"/>
                  <a:pt x="2264229" y="2214535"/>
                </a:cubicBezTo>
                <a:cubicBezTo>
                  <a:pt x="2124082" y="2227336"/>
                  <a:pt x="1881584" y="2210892"/>
                  <a:pt x="1720814" y="2214535"/>
                </a:cubicBezTo>
                <a:cubicBezTo>
                  <a:pt x="1560044" y="2218178"/>
                  <a:pt x="1420298" y="2202326"/>
                  <a:pt x="1177399" y="2214535"/>
                </a:cubicBezTo>
                <a:cubicBezTo>
                  <a:pt x="934501" y="2226744"/>
                  <a:pt x="847634" y="2208695"/>
                  <a:pt x="566057" y="2214535"/>
                </a:cubicBezTo>
                <a:cubicBezTo>
                  <a:pt x="284480" y="2220375"/>
                  <a:pt x="175973" y="2221607"/>
                  <a:pt x="0" y="2214535"/>
                </a:cubicBezTo>
                <a:cubicBezTo>
                  <a:pt x="-8507" y="2003558"/>
                  <a:pt x="2243" y="1850502"/>
                  <a:pt x="0" y="1683047"/>
                </a:cubicBezTo>
                <a:cubicBezTo>
                  <a:pt x="-2243" y="1515592"/>
                  <a:pt x="-614" y="1319096"/>
                  <a:pt x="0" y="1173704"/>
                </a:cubicBezTo>
                <a:cubicBezTo>
                  <a:pt x="614" y="1028312"/>
                  <a:pt x="8793" y="738774"/>
                  <a:pt x="0" y="620070"/>
                </a:cubicBezTo>
                <a:cubicBezTo>
                  <a:pt x="-8793" y="501366"/>
                  <a:pt x="398" y="237941"/>
                  <a:pt x="0" y="0"/>
                </a:cubicBezTo>
                <a:close/>
              </a:path>
            </a:pathLst>
          </a:custGeom>
          <a:noFill/>
          <a:ln>
            <a:prstDash val="sysDash"/>
            <a:extLst>
              <a:ext uri="{C807C97D-BFC1-408E-A445-0C87EB9F89A2}">
                <ask:lineSketchStyleProps xmlns:ask="http://schemas.microsoft.com/office/drawing/2018/sketchyshapes" sd="368982058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1CB65389-5CDB-AED4-2A93-7CF51D4231F8}"/>
              </a:ext>
            </a:extLst>
          </p:cNvPr>
          <p:cNvCxnSpPr/>
          <p:nvPr/>
        </p:nvCxnSpPr>
        <p:spPr>
          <a:xfrm>
            <a:off x="3152274" y="4908887"/>
            <a:ext cx="1804736"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055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BDB8-176D-E991-C2F0-A1DF71E3C4A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1AAC1D0A-8C91-B84C-D07F-11BC7005B6FA}"/>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E2F36316-F34E-3DB1-F607-F0C15D654BB3}"/>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6DFC4A25-A9FA-0343-0EF8-C70DC1260714}"/>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E84D2F19-F2DB-9C11-9FA0-565B314B1904}"/>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0FCFB51E-4E16-2140-78E1-B5E9365BF11B}"/>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8</a:t>
            </a:fld>
            <a:endParaRPr lang="en-CA" dirty="0">
              <a:solidFill>
                <a:schemeClr val="bg1"/>
              </a:solidFill>
            </a:endParaRPr>
          </a:p>
        </p:txBody>
      </p:sp>
      <p:sp>
        <p:nvSpPr>
          <p:cNvPr id="21" name="TextBox 20">
            <a:extLst>
              <a:ext uri="{FF2B5EF4-FFF2-40B4-BE49-F238E27FC236}">
                <a16:creationId xmlns:a16="http://schemas.microsoft.com/office/drawing/2014/main" id="{06D7B08A-F223-1FAB-4238-E383E5A18C7C}"/>
              </a:ext>
            </a:extLst>
          </p:cNvPr>
          <p:cNvSpPr txBox="1"/>
          <p:nvPr/>
        </p:nvSpPr>
        <p:spPr>
          <a:xfrm>
            <a:off x="357809" y="39725"/>
            <a:ext cx="5274201"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Our Pipeline: 1- Data Construction</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pic>
        <p:nvPicPr>
          <p:cNvPr id="7" name="Picture 6" descr="A screenshot of a computer screen&#10;&#10;AI-generated content may be incorrect.">
            <a:extLst>
              <a:ext uri="{FF2B5EF4-FFF2-40B4-BE49-F238E27FC236}">
                <a16:creationId xmlns:a16="http://schemas.microsoft.com/office/drawing/2014/main" id="{C5D1F155-10AF-5E19-3C2E-779796D365DF}"/>
              </a:ext>
            </a:extLst>
          </p:cNvPr>
          <p:cNvPicPr>
            <a:picLocks noChangeAspect="1"/>
          </p:cNvPicPr>
          <p:nvPr/>
        </p:nvPicPr>
        <p:blipFill>
          <a:blip r:embed="rId3">
            <a:extLst>
              <a:ext uri="{28A0092B-C50C-407E-A947-70E740481C1C}">
                <a14:useLocalDpi xmlns:a14="http://schemas.microsoft.com/office/drawing/2010/main" val="0"/>
              </a:ext>
            </a:extLst>
          </a:blip>
          <a:srcRect r="48682" b="59294"/>
          <a:stretch>
            <a:fillRect/>
          </a:stretch>
        </p:blipFill>
        <p:spPr>
          <a:xfrm>
            <a:off x="70239" y="717554"/>
            <a:ext cx="7135712" cy="1850784"/>
          </a:xfrm>
          <a:prstGeom prst="rect">
            <a:avLst/>
          </a:prstGeom>
        </p:spPr>
      </p:pic>
      <p:pic>
        <p:nvPicPr>
          <p:cNvPr id="8" name="Picture 7" descr="A screenshot of a computer screen&#10;&#10;AI-generated content may be incorrect.">
            <a:extLst>
              <a:ext uri="{FF2B5EF4-FFF2-40B4-BE49-F238E27FC236}">
                <a16:creationId xmlns:a16="http://schemas.microsoft.com/office/drawing/2014/main" id="{CCAC75C3-4369-12A5-295C-07FE20BB91A6}"/>
              </a:ext>
            </a:extLst>
          </p:cNvPr>
          <p:cNvPicPr>
            <a:picLocks noChangeAspect="1"/>
          </p:cNvPicPr>
          <p:nvPr/>
        </p:nvPicPr>
        <p:blipFill>
          <a:blip r:embed="rId3">
            <a:extLst>
              <a:ext uri="{28A0092B-C50C-407E-A947-70E740481C1C}">
                <a14:useLocalDpi xmlns:a14="http://schemas.microsoft.com/office/drawing/2010/main" val="0"/>
              </a:ext>
            </a:extLst>
          </a:blip>
          <a:srcRect l="57367" t="21679" b="64493"/>
          <a:stretch>
            <a:fillRect/>
          </a:stretch>
        </p:blipFill>
        <p:spPr>
          <a:xfrm>
            <a:off x="5110619" y="1840068"/>
            <a:ext cx="6810725" cy="70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screenshot of a computer screen&#10;&#10;AI-generated content may be incorrect.">
            <a:extLst>
              <a:ext uri="{FF2B5EF4-FFF2-40B4-BE49-F238E27FC236}">
                <a16:creationId xmlns:a16="http://schemas.microsoft.com/office/drawing/2014/main" id="{48278E0D-4896-96E5-670B-2C85F33C8DEF}"/>
              </a:ext>
            </a:extLst>
          </p:cNvPr>
          <p:cNvPicPr>
            <a:picLocks noChangeAspect="1"/>
          </p:cNvPicPr>
          <p:nvPr/>
        </p:nvPicPr>
        <p:blipFill>
          <a:blip r:embed="rId3">
            <a:extLst>
              <a:ext uri="{28A0092B-C50C-407E-A947-70E740481C1C}">
                <a14:useLocalDpi xmlns:a14="http://schemas.microsoft.com/office/drawing/2010/main" val="0"/>
              </a:ext>
            </a:extLst>
          </a:blip>
          <a:srcRect l="1" t="41331" r="48709"/>
          <a:stretch>
            <a:fillRect/>
          </a:stretch>
        </p:blipFill>
        <p:spPr>
          <a:xfrm>
            <a:off x="70240" y="2796261"/>
            <a:ext cx="7135712" cy="2668978"/>
          </a:xfrm>
          <a:prstGeom prst="rect">
            <a:avLst/>
          </a:prstGeom>
        </p:spPr>
      </p:pic>
      <p:pic>
        <p:nvPicPr>
          <p:cNvPr id="4" name="Picture 3">
            <a:extLst>
              <a:ext uri="{FF2B5EF4-FFF2-40B4-BE49-F238E27FC236}">
                <a16:creationId xmlns:a16="http://schemas.microsoft.com/office/drawing/2014/main" id="{26B86A4D-FD6A-0C67-A843-BB65DCFDCB4A}"/>
              </a:ext>
            </a:extLst>
          </p:cNvPr>
          <p:cNvPicPr>
            <a:picLocks noChangeAspect="1"/>
          </p:cNvPicPr>
          <p:nvPr/>
        </p:nvPicPr>
        <p:blipFill>
          <a:blip r:embed="rId3">
            <a:extLst>
              <a:ext uri="{28A0092B-C50C-407E-A947-70E740481C1C}">
                <a14:useLocalDpi xmlns:a14="http://schemas.microsoft.com/office/drawing/2010/main" val="0"/>
              </a:ext>
            </a:extLst>
          </a:blip>
          <a:srcRect l="58506" t="64985"/>
          <a:stretch>
            <a:fillRect/>
          </a:stretch>
        </p:blipFill>
        <p:spPr>
          <a:xfrm>
            <a:off x="4785632" y="4161676"/>
            <a:ext cx="7135712" cy="1969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41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4E94-D678-BA00-4414-D21C7C92C680}"/>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2CD28B2-A77F-9959-5DC9-1817DE128F2E}"/>
              </a:ext>
            </a:extLst>
          </p:cNvPr>
          <p:cNvSpPr/>
          <p:nvPr/>
        </p:nvSpPr>
        <p:spPr>
          <a:xfrm>
            <a:off x="-2752" y="6566669"/>
            <a:ext cx="12192000" cy="320028"/>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26D4E910-0D66-F448-BEC3-904539255FC5}"/>
              </a:ext>
            </a:extLst>
          </p:cNvPr>
          <p:cNvSpPr/>
          <p:nvPr/>
        </p:nvSpPr>
        <p:spPr>
          <a:xfrm>
            <a:off x="-2752" y="6444587"/>
            <a:ext cx="12192000" cy="105475"/>
          </a:xfrm>
          <a:prstGeom prst="rect">
            <a:avLst/>
          </a:prstGeom>
          <a:solidFill>
            <a:srgbClr val="D3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D4395738-1723-0172-B5C9-F82D95993F47}"/>
              </a:ext>
            </a:extLst>
          </p:cNvPr>
          <p:cNvSpPr/>
          <p:nvPr/>
        </p:nvSpPr>
        <p:spPr>
          <a:xfrm>
            <a:off x="-2752" y="-1"/>
            <a:ext cx="12192000" cy="602673"/>
          </a:xfrm>
          <a:prstGeom prst="rect">
            <a:avLst/>
          </a:prstGeom>
          <a:solidFill>
            <a:srgbClr val="2B50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8E59E77B-EF0A-5A35-F399-752C58B59861}"/>
              </a:ext>
            </a:extLst>
          </p:cNvPr>
          <p:cNvSpPr txBox="1"/>
          <p:nvPr/>
        </p:nvSpPr>
        <p:spPr>
          <a:xfrm>
            <a:off x="581891" y="6583581"/>
            <a:ext cx="5578771" cy="276999"/>
          </a:xfrm>
          <a:prstGeom prst="rect">
            <a:avLst/>
          </a:prstGeom>
          <a:noFill/>
        </p:spPr>
        <p:txBody>
          <a:bodyPr wrap="none" rtlCol="0">
            <a:spAutoFit/>
          </a:bodyPr>
          <a:lstStyle/>
          <a:p>
            <a:r>
              <a:rPr lang="en-CA"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LesionGen: </a:t>
            </a:r>
            <a:r>
              <a:rPr lang="en-CA" sz="1200" b="1" dirty="0">
                <a:solidFill>
                  <a:schemeClr val="bg1"/>
                </a:solidFill>
                <a:latin typeface="+mj-lt"/>
                <a:ea typeface="Cascadia Code" panose="020B0609020000020004" pitchFamily="49" charset="0"/>
                <a:cs typeface="Cascadia Code" panose="020B0609020000020004" pitchFamily="49" charset="0"/>
              </a:rPr>
              <a:t>A Concept-Guided Diffusion Model for Dermatology Image Synthesis </a:t>
            </a:r>
          </a:p>
        </p:txBody>
      </p:sp>
      <p:sp>
        <p:nvSpPr>
          <p:cNvPr id="18" name="Slide Number Placeholder 17">
            <a:extLst>
              <a:ext uri="{FF2B5EF4-FFF2-40B4-BE49-F238E27FC236}">
                <a16:creationId xmlns:a16="http://schemas.microsoft.com/office/drawing/2014/main" id="{7A2984E6-CB45-31A3-1BF0-16D6932AB97C}"/>
              </a:ext>
            </a:extLst>
          </p:cNvPr>
          <p:cNvSpPr>
            <a:spLocks noGrp="1"/>
          </p:cNvSpPr>
          <p:nvPr>
            <p:ph type="sldNum" sz="quarter" idx="12"/>
          </p:nvPr>
        </p:nvSpPr>
        <p:spPr>
          <a:xfrm>
            <a:off x="8681624" y="6540362"/>
            <a:ext cx="2743200" cy="365125"/>
          </a:xfrm>
        </p:spPr>
        <p:txBody>
          <a:bodyPr/>
          <a:lstStyle/>
          <a:p>
            <a:fld id="{9073AC43-2811-486A-8A9E-53637B9DF595}" type="slidenum">
              <a:rPr lang="en-CA" smtClean="0">
                <a:solidFill>
                  <a:schemeClr val="bg1"/>
                </a:solidFill>
              </a:rPr>
              <a:t>9</a:t>
            </a:fld>
            <a:endParaRPr lang="en-CA" dirty="0">
              <a:solidFill>
                <a:schemeClr val="bg1"/>
              </a:solidFill>
            </a:endParaRPr>
          </a:p>
        </p:txBody>
      </p:sp>
      <p:sp>
        <p:nvSpPr>
          <p:cNvPr id="21" name="TextBox 20">
            <a:extLst>
              <a:ext uri="{FF2B5EF4-FFF2-40B4-BE49-F238E27FC236}">
                <a16:creationId xmlns:a16="http://schemas.microsoft.com/office/drawing/2014/main" id="{96968A46-1346-F7AB-D5FA-DE231F5D7E90}"/>
              </a:ext>
            </a:extLst>
          </p:cNvPr>
          <p:cNvSpPr txBox="1"/>
          <p:nvPr/>
        </p:nvSpPr>
        <p:spPr>
          <a:xfrm>
            <a:off x="357809" y="39725"/>
            <a:ext cx="7683514" cy="523220"/>
          </a:xfrm>
          <a:prstGeom prst="rect">
            <a:avLst/>
          </a:prstGeom>
          <a:noFill/>
        </p:spPr>
        <p:txBody>
          <a:bodyPr wrap="none" rtlCol="0">
            <a:spAutoFit/>
          </a:bodyPr>
          <a:lstStyle/>
          <a:p>
            <a:r>
              <a:rPr lang="en-US" sz="2800" b="1" dirty="0">
                <a:solidFill>
                  <a:schemeClr val="bg1"/>
                </a:solidFill>
                <a:latin typeface="Aptos (Body)"/>
                <a:ea typeface="Cascadia Code" panose="020B0609020000020004" pitchFamily="49" charset="0"/>
                <a:cs typeface="Cascadia Code" panose="020B0609020000020004" pitchFamily="49" charset="0"/>
              </a:rPr>
              <a:t>Our Pipeline: 2- Diffusion Model (DM) Fine-tuning </a:t>
            </a:r>
            <a:endParaRPr lang="en-CA" sz="2800" b="1" dirty="0">
              <a:solidFill>
                <a:schemeClr val="bg1"/>
              </a:solidFill>
              <a:latin typeface="Aptos (Body)"/>
              <a:ea typeface="Cascadia Code" panose="020B0609020000020004" pitchFamily="49" charset="0"/>
              <a:cs typeface="Cascadia Code" panose="020B0609020000020004" pitchFamily="49" charset="0"/>
            </a:endParaRPr>
          </a:p>
        </p:txBody>
      </p:sp>
      <p:sp>
        <p:nvSpPr>
          <p:cNvPr id="4" name="TextBox 3">
            <a:extLst>
              <a:ext uri="{FF2B5EF4-FFF2-40B4-BE49-F238E27FC236}">
                <a16:creationId xmlns:a16="http://schemas.microsoft.com/office/drawing/2014/main" id="{017749BF-1E79-B60D-9A04-86B0BD64DDA2}"/>
              </a:ext>
            </a:extLst>
          </p:cNvPr>
          <p:cNvSpPr txBox="1"/>
          <p:nvPr/>
        </p:nvSpPr>
        <p:spPr>
          <a:xfrm>
            <a:off x="357808" y="792797"/>
            <a:ext cx="11355772" cy="1200329"/>
          </a:xfrm>
          <a:prstGeom prst="rect">
            <a:avLst/>
          </a:prstGeom>
          <a:noFill/>
        </p:spPr>
        <p:txBody>
          <a:bodyPr wrap="square">
            <a:spAutoFit/>
          </a:bodyPr>
          <a:lstStyle/>
          <a:p>
            <a:r>
              <a:rPr lang="en-US" sz="2400" dirty="0"/>
              <a:t>Second, we </a:t>
            </a:r>
            <a:r>
              <a:rPr lang="en-US" sz="2400" b="1" dirty="0">
                <a:solidFill>
                  <a:srgbClr val="C00000"/>
                </a:solidFill>
              </a:rPr>
              <a:t>fine-tune a pretrained text-to-image DM </a:t>
            </a:r>
            <a:r>
              <a:rPr lang="en-US" sz="2400" dirty="0"/>
              <a:t>using a combined set of our expert and pseudo-generated image–caption pairs (from D7P and HAM, respectively).</a:t>
            </a:r>
          </a:p>
          <a:p>
            <a:endParaRPr lang="en-CA" sz="2400" dirty="0"/>
          </a:p>
        </p:txBody>
      </p:sp>
      <p:pic>
        <p:nvPicPr>
          <p:cNvPr id="9" name="Picture 8">
            <a:extLst>
              <a:ext uri="{FF2B5EF4-FFF2-40B4-BE49-F238E27FC236}">
                <a16:creationId xmlns:a16="http://schemas.microsoft.com/office/drawing/2014/main" id="{D72C3F1B-C204-6861-4065-1D4A4A793036}"/>
              </a:ext>
            </a:extLst>
          </p:cNvPr>
          <p:cNvPicPr>
            <a:picLocks noChangeAspect="1"/>
          </p:cNvPicPr>
          <p:nvPr/>
        </p:nvPicPr>
        <p:blipFill>
          <a:blip r:embed="rId3">
            <a:extLst>
              <a:ext uri="{28A0092B-C50C-407E-A947-70E740481C1C}">
                <a14:useLocalDpi xmlns:a14="http://schemas.microsoft.com/office/drawing/2010/main" val="0"/>
              </a:ext>
            </a:extLst>
          </a:blip>
          <a:srcRect t="6601" r="63800"/>
          <a:stretch>
            <a:fillRect/>
          </a:stretch>
        </p:blipFill>
        <p:spPr>
          <a:xfrm>
            <a:off x="2121057" y="2010396"/>
            <a:ext cx="2500438" cy="3810608"/>
          </a:xfrm>
          <a:prstGeom prst="rect">
            <a:avLst/>
          </a:prstGeom>
        </p:spPr>
      </p:pic>
      <p:pic>
        <p:nvPicPr>
          <p:cNvPr id="11" name="Picture 10">
            <a:extLst>
              <a:ext uri="{FF2B5EF4-FFF2-40B4-BE49-F238E27FC236}">
                <a16:creationId xmlns:a16="http://schemas.microsoft.com/office/drawing/2014/main" id="{93A5E247-C22C-CB69-37EE-94B0A3C828AF}"/>
              </a:ext>
            </a:extLst>
          </p:cNvPr>
          <p:cNvPicPr>
            <a:picLocks noChangeAspect="1"/>
          </p:cNvPicPr>
          <p:nvPr/>
        </p:nvPicPr>
        <p:blipFill>
          <a:blip r:embed="rId3">
            <a:extLst>
              <a:ext uri="{28A0092B-C50C-407E-A947-70E740481C1C}">
                <a14:useLocalDpi xmlns:a14="http://schemas.microsoft.com/office/drawing/2010/main" val="0"/>
              </a:ext>
            </a:extLst>
          </a:blip>
          <a:srcRect l="36374" t="45631" r="39999" b="40046"/>
          <a:stretch>
            <a:fillRect/>
          </a:stretch>
        </p:blipFill>
        <p:spPr>
          <a:xfrm>
            <a:off x="4655956" y="2685304"/>
            <a:ext cx="5414987" cy="1938992"/>
          </a:xfrm>
          <a:prstGeom prst="rect">
            <a:avLst/>
          </a:prstGeom>
        </p:spPr>
      </p:pic>
      <p:sp>
        <p:nvSpPr>
          <p:cNvPr id="5" name="TextBox 4">
            <a:extLst>
              <a:ext uri="{FF2B5EF4-FFF2-40B4-BE49-F238E27FC236}">
                <a16:creationId xmlns:a16="http://schemas.microsoft.com/office/drawing/2014/main" id="{319D86E4-847D-783D-2565-7F4B1055EF9B}"/>
              </a:ext>
            </a:extLst>
          </p:cNvPr>
          <p:cNvSpPr txBox="1"/>
          <p:nvPr/>
        </p:nvSpPr>
        <p:spPr>
          <a:xfrm>
            <a:off x="8494457" y="4864875"/>
            <a:ext cx="3421433" cy="923330"/>
          </a:xfrm>
          <a:prstGeom prst="rect">
            <a:avLst/>
          </a:prstGeom>
          <a:noFill/>
        </p:spPr>
        <p:txBody>
          <a:bodyPr wrap="square" rtlCol="0">
            <a:spAutoFit/>
          </a:bodyPr>
          <a:lstStyle/>
          <a:p>
            <a:r>
              <a:rPr lang="en-CA" b="1" dirty="0"/>
              <a:t>Stable Diffusion v1.4</a:t>
            </a:r>
            <a:br>
              <a:rPr lang="en-CA" dirty="0"/>
            </a:br>
            <a:r>
              <a:rPr lang="en-CA" dirty="0"/>
              <a:t>- Pretrained on LAION-2B</a:t>
            </a:r>
          </a:p>
          <a:p>
            <a:r>
              <a:rPr lang="en-US" dirty="0"/>
              <a:t>- Low-Rank Adaptation (</a:t>
            </a:r>
            <a:r>
              <a:rPr lang="en-US" dirty="0" err="1"/>
              <a:t>LoRA</a:t>
            </a:r>
            <a:r>
              <a:rPr lang="en-US" dirty="0"/>
              <a:t>)</a:t>
            </a:r>
            <a:endParaRPr lang="en-CA" dirty="0"/>
          </a:p>
        </p:txBody>
      </p:sp>
    </p:spTree>
    <p:extLst>
      <p:ext uri="{BB962C8B-B14F-4D97-AF65-F5344CB8AC3E}">
        <p14:creationId xmlns:p14="http://schemas.microsoft.com/office/powerpoint/2010/main" val="2136859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470</TotalTime>
  <Words>1334</Words>
  <Application>Microsoft Office PowerPoint</Application>
  <PresentationFormat>Widescreen</PresentationFormat>
  <Paragraphs>142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(Body)</vt:lpstr>
      <vt:lpstr>Aptos Display</vt:lpstr>
      <vt:lpstr>Arial</vt:lpstr>
      <vt:lpstr>Cascadia 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Nourhan Bayasi</dc:creator>
  <cp:lastModifiedBy>Jamil Fayyad</cp:lastModifiedBy>
  <cp:revision>20</cp:revision>
  <dcterms:created xsi:type="dcterms:W3CDTF">2025-08-25T13:29:19Z</dcterms:created>
  <dcterms:modified xsi:type="dcterms:W3CDTF">2025-09-17T04:08:36Z</dcterms:modified>
</cp:coreProperties>
</file>