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321" r:id="rId5"/>
    <p:sldId id="310" r:id="rId6"/>
    <p:sldId id="311" r:id="rId7"/>
    <p:sldId id="313" r:id="rId8"/>
    <p:sldId id="314" r:id="rId9"/>
    <p:sldId id="302" r:id="rId10"/>
    <p:sldId id="315" r:id="rId11"/>
    <p:sldId id="316" r:id="rId12"/>
    <p:sldId id="317" r:id="rId13"/>
    <p:sldId id="318" r:id="rId14"/>
    <p:sldId id="319" r:id="rId15"/>
    <p:sldId id="320" r:id="rId16"/>
    <p:sldId id="322" r:id="rId17"/>
    <p:sldId id="301" r:id="rId18"/>
    <p:sldId id="3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ty, Anne" initials="CA" lastIdx="5" clrIdx="0">
    <p:extLst>
      <p:ext uri="{19B8F6BF-5375-455C-9EA6-DF929625EA0E}">
        <p15:presenceInfo xmlns:p15="http://schemas.microsoft.com/office/powerpoint/2012/main" userId="S::k1771048@kcl.ac.uk::58c097d6-c91f-4fc1-8022-8a02e1ab23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8FFF"/>
    <a:srgbClr val="DC267F"/>
    <a:srgbClr val="FE6100"/>
    <a:srgbClr val="C8E128"/>
    <a:srgbClr val="0A2D50"/>
    <a:srgbClr val="5A6469"/>
    <a:srgbClr val="002395"/>
    <a:srgbClr val="009EA0"/>
    <a:srgbClr val="501491"/>
    <a:srgbClr val="99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26D6A7-9AA5-4068-8AFD-1DF35D1A96EF}" v="1" dt="2024-10-05T12:30:27.021"/>
    <p1510:client id="{F0ED1F17-762A-433B-9A13-F2D5CFD5DFE6}" v="399" dt="2024-10-04T17:26:59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Training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77-45E8-AE0F-B9E3E32F00EB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77-45E8-AE0F-B9E3E32F00EB}"/>
              </c:ext>
            </c:extLst>
          </c:dPt>
          <c:cat>
            <c:strRef>
              <c:f>Sheet1!$A$2:$A$3</c:f>
              <c:strCache>
                <c:ptCount val="2"/>
                <c:pt idx="0">
                  <c:v>FST I-IV (104)</c:v>
                </c:pt>
                <c:pt idx="1">
                  <c:v>FST V-VI (18)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104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17-4E7C-A87B-3A1E12F4F4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637033594217726"/>
          <c:w val="1"/>
          <c:h val="0.139454185505828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Validation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82-4738-991D-150474828154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82-4738-991D-150474828154}"/>
              </c:ext>
            </c:extLst>
          </c:dPt>
          <c:cat>
            <c:strRef>
              <c:f>Sheet1!$A$2:$A$3</c:f>
              <c:strCache>
                <c:ptCount val="2"/>
                <c:pt idx="0">
                  <c:v>FST I-IV (24)</c:v>
                </c:pt>
                <c:pt idx="1">
                  <c:v>FST V-VI (6)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82-4738-991D-150474828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637033594217726"/>
          <c:w val="1"/>
          <c:h val="0.139454185505828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Training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DD-48E2-930F-A3625362C2F3}"/>
              </c:ext>
            </c:extLst>
          </c:dPt>
          <c:dPt>
            <c:idx val="1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DD-48E2-930F-A3625362C2F3}"/>
              </c:ext>
            </c:extLst>
          </c:dPt>
          <c:cat>
            <c:strRef>
              <c:f>Sheet1!$A$2:$A$3</c:f>
              <c:strCache>
                <c:ptCount val="2"/>
                <c:pt idx="0">
                  <c:v>PGA 0-3 (93)</c:v>
                </c:pt>
                <c:pt idx="1">
                  <c:v>PGA 4-5 (29)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93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DD-48E2-930F-A3625362C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637033594217726"/>
          <c:w val="1"/>
          <c:h val="0.139454185505828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Validation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30-41F8-8D55-701E3EA09620}"/>
              </c:ext>
            </c:extLst>
          </c:dPt>
          <c:dPt>
            <c:idx val="1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30-41F8-8D55-701E3EA09620}"/>
              </c:ext>
            </c:extLst>
          </c:dPt>
          <c:cat>
            <c:strRef>
              <c:f>Sheet1!$A$2:$A$3</c:f>
              <c:strCache>
                <c:ptCount val="2"/>
                <c:pt idx="0">
                  <c:v>PGA 0-3 (22)</c:v>
                </c:pt>
                <c:pt idx="1">
                  <c:v>PGA 4-5 (8)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30-41F8-8D55-701E3EA09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637033594217726"/>
          <c:w val="1"/>
          <c:h val="0.139454185505828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20CBB-D972-D444-8592-B23A7758CEF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B49CD-7E1B-C543-B23F-34FDB672E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4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B49CD-7E1B-C543-B23F-34FDB672E3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46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B49CD-7E1B-C543-B23F-34FDB672E3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19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B49CD-7E1B-C543-B23F-34FDB672E3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3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KCL%20LOGO%20WOB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Users/mac1/Desktop/KCL_box_red_485_rgb.png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KCL_box_red_485_rgb.pn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Users/mac1/Desktop/KCL_box_red_485_rgb.png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Users/mac1/Desktop/KCL_box_red_485_rgb.png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Users/mac1/Desktop/KCL_box_red_485_rgb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Users/mac1/Desktop/KCL_box_red_485_rgb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Users/mac1/Desktop/KCL_box_red_485_rgb.png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Users/mac1/Desktop/KCL_box_red_485_rgb.png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Users/mac1/Desktop/KCL_box_red_485_rgb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K Cover slide">
    <p:bg>
      <p:bgPr>
        <a:solidFill>
          <a:srgbClr val="CDD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5DBA87-7AB9-4144-A17F-43A9C30380F1}"/>
              </a:ext>
            </a:extLst>
          </p:cNvPr>
          <p:cNvGrpSpPr/>
          <p:nvPr userDrawn="1"/>
        </p:nvGrpSpPr>
        <p:grpSpPr>
          <a:xfrm>
            <a:off x="2744511" y="869793"/>
            <a:ext cx="6692677" cy="5118415"/>
            <a:chOff x="1211282" y="869792"/>
            <a:chExt cx="6721435" cy="51184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ECAA9C9-0BE4-5F43-B408-44CF4ECDD428}"/>
                </a:ext>
              </a:extLst>
            </p:cNvPr>
            <p:cNvSpPr/>
            <p:nvPr userDrawn="1"/>
          </p:nvSpPr>
          <p:spPr>
            <a:xfrm>
              <a:off x="1211282" y="869792"/>
              <a:ext cx="6721435" cy="5118415"/>
            </a:xfrm>
            <a:prstGeom prst="rect">
              <a:avLst/>
            </a:prstGeom>
            <a:solidFill>
              <a:srgbClr val="E223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2"/>
            </a:p>
          </p:txBody>
        </p:sp>
        <p:pic>
          <p:nvPicPr>
            <p:cNvPr id="5" name="KCL-LOGO-INTERNATIONAL.png">
              <a:extLst>
                <a:ext uri="{FF2B5EF4-FFF2-40B4-BE49-F238E27FC236}">
                  <a16:creationId xmlns:a16="http://schemas.microsoft.com/office/drawing/2014/main" id="{B036F538-478A-B641-903C-F7985F6DF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r:link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4655" y="1671090"/>
              <a:ext cx="5127602" cy="3554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8949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ullets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KingsBureauGrot ThreeSeven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34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1pPr>
            <a:lvl2pPr marL="34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2pPr>
            <a:lvl3pPr marL="268715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kern="1200" dirty="0" smtClean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537429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4pPr>
            <a:lvl5pPr marL="806144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5pPr>
            <a:lvl6pPr marL="2286000" indent="0">
              <a:buNone/>
              <a:defRPr/>
            </a:lvl6pPr>
          </a:lstStyle>
          <a:p>
            <a:r>
              <a:rPr lang="en-US"/>
              <a:t>First level bullet point (indent x0)</a:t>
            </a:r>
          </a:p>
          <a:p>
            <a:pPr lvl="3"/>
            <a:r>
              <a:rPr lang="en-US"/>
              <a:t>Second level bullet point (indent x1)</a:t>
            </a:r>
          </a:p>
          <a:p>
            <a:pPr lvl="4"/>
            <a:r>
              <a:rPr lang="en-US"/>
              <a:t>Third level bullet point (indent x2)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D46D31-4F81-C84C-9C9E-CC304FB2B6E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rgbClr val="C2B6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47274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text and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KingsBureauGrot ThreeSeven" panose="02000506040000020004" pitchFamily="2" charset="0"/>
              </a:defRPr>
            </a:lvl1pPr>
          </a:lstStyle>
          <a:p>
            <a:r>
              <a:rPr lang="en-US"/>
              <a:t>Two columns – text and bullets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0" y="1088721"/>
            <a:ext cx="5376000" cy="486056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rgbClr val="0A2D50"/>
                </a:solidFill>
                <a:latin typeface="KingsBureauGrot ThreeSeven" panose="02000506040000020004" pitchFamily="2" charset="0"/>
                <a:cs typeface="KingsBureauGrot ThreeSeven" panose="02000506040000020004" pitchFamily="2" charset="0"/>
              </a:defRPr>
            </a:lvl1pPr>
            <a:lvl2pPr marL="0" indent="0">
              <a:buNone/>
              <a:defRPr sz="2000" b="0" i="0">
                <a:latin typeface="Kings Caslon Text" panose="02000503000000020003" pitchFamily="2" charset="77"/>
              </a:defRPr>
            </a:lvl2pPr>
            <a:lvl3pPr marL="268715" indent="-268715">
              <a:defRPr sz="2000" b="0" i="0">
                <a:latin typeface="Kings Caslon Text" panose="02000503000000020003" pitchFamily="2" charset="77"/>
              </a:defRPr>
            </a:lvl3pPr>
            <a:lvl4pPr marL="537429" indent="-268715">
              <a:defRPr sz="2000" b="0" i="0">
                <a:latin typeface="Kings Caslon Text" panose="02000503000000020003" pitchFamily="2" charset="77"/>
              </a:defRPr>
            </a:lvl4pPr>
            <a:lvl5pPr marL="806144" indent="-268715">
              <a:defRPr sz="2000" b="0" i="0">
                <a:latin typeface="Kings Caslon Text" panose="02000503000000020003" pitchFamily="2" charset="77"/>
              </a:defRPr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pPr marL="0" indent="0">
              <a:buNone/>
            </a:pPr>
            <a:r>
              <a:rPr lang="en-US"/>
              <a:t>First line of text/heading/intro would go here, remove bullet (indent x0)</a:t>
            </a:r>
          </a:p>
          <a:p>
            <a:pPr lvl="1"/>
            <a:r>
              <a:rPr lang="en-US"/>
              <a:t>Second line of text would go here (remove bullet, indent x1)</a:t>
            </a:r>
          </a:p>
          <a:p>
            <a:pPr lvl="2"/>
            <a:r>
              <a:rPr lang="en-US"/>
              <a:t>First level bullet point (indent x2)</a:t>
            </a:r>
          </a:p>
          <a:p>
            <a:pPr lvl="3"/>
            <a:r>
              <a:rPr lang="en-US"/>
              <a:t>Second level bullet point (indent x3)</a:t>
            </a:r>
          </a:p>
          <a:p>
            <a:pPr lvl="4"/>
            <a:r>
              <a:rPr lang="en-US"/>
              <a:t>Third level bullet point (indent x4)</a:t>
            </a:r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6000" y="1088721"/>
            <a:ext cx="5376000" cy="486056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rgbClr val="0A2D50"/>
                </a:solidFill>
                <a:latin typeface="KingsBureauGrot ThreeSeven" panose="02000506040000020004" pitchFamily="2" charset="0"/>
                <a:cs typeface="KingsBureauGrot ThreeSeven" panose="02000506040000020004" pitchFamily="2" charset="0"/>
              </a:defRPr>
            </a:lvl1pPr>
            <a:lvl2pPr marL="0" indent="0">
              <a:buNone/>
              <a:defRPr sz="2000" b="0" i="0">
                <a:latin typeface="Kings Caslon Text" panose="02000503000000020003" pitchFamily="2" charset="77"/>
              </a:defRPr>
            </a:lvl2pPr>
            <a:lvl3pPr marL="268715" indent="-268715">
              <a:defRPr sz="2000" b="0" i="0">
                <a:latin typeface="Kings Caslon Text" panose="02000503000000020003" pitchFamily="2" charset="77"/>
              </a:defRPr>
            </a:lvl3pPr>
            <a:lvl4pPr marL="537429" indent="-268715">
              <a:defRPr sz="2000" b="0" i="0">
                <a:latin typeface="Kings Caslon Text" panose="02000503000000020003" pitchFamily="2" charset="77"/>
              </a:defRPr>
            </a:lvl4pPr>
            <a:lvl5pPr marL="806144" indent="-268715">
              <a:defRPr sz="2000" b="0" i="0">
                <a:latin typeface="Kings Caslon Text" panose="02000503000000020003" pitchFamily="2" charset="77"/>
              </a:defRPr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r>
              <a:rPr lang="en-US"/>
              <a:t>First line of text/heading/intro would go here, remove bullet (indent x0)</a:t>
            </a:r>
          </a:p>
          <a:p>
            <a:pPr lvl="1"/>
            <a:r>
              <a:rPr lang="en-US"/>
              <a:t>Second line of text would go here (remove bullet, indent x1)</a:t>
            </a:r>
          </a:p>
          <a:p>
            <a:pPr lvl="2"/>
            <a:r>
              <a:rPr lang="en-US"/>
              <a:t>First level bullet point (indent x2)</a:t>
            </a:r>
          </a:p>
          <a:p>
            <a:pPr lvl="3"/>
            <a:r>
              <a:rPr lang="en-US"/>
              <a:t>Second level bullet point (indent x3)</a:t>
            </a:r>
          </a:p>
          <a:p>
            <a:pPr lvl="4"/>
            <a:r>
              <a:rPr lang="en-US"/>
              <a:t>Third level bullet point (indent x4)</a:t>
            </a:r>
          </a:p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D46D31-4F81-C84C-9C9E-CC304FB2B6E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54215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bullets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KingsBureauGrot ThreeSeven" panose="02000506040000020004" pitchFamily="2" charset="0"/>
              </a:defRPr>
            </a:lvl1pPr>
          </a:lstStyle>
          <a:p>
            <a:r>
              <a:rPr lang="en-GB"/>
              <a:t>Two columns – bullets only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0" y="1088721"/>
            <a:ext cx="5376000" cy="4860560"/>
          </a:xfrm>
        </p:spPr>
        <p:txBody>
          <a:bodyPr>
            <a:normAutofit/>
          </a:bodyPr>
          <a:lstStyle>
            <a:lvl1pPr marL="0" indent="0">
              <a:buNone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1pPr>
            <a:lvl2pPr marL="0" indent="0">
              <a:buNone/>
              <a:defRPr sz="2000" b="0" i="0">
                <a:latin typeface="Kings Caslon Text" panose="02000503000000020003" pitchFamily="2" charset="77"/>
              </a:defRPr>
            </a:lvl2pPr>
            <a:lvl3pPr marL="268715" indent="-268715">
              <a:defRPr sz="2000" b="0" i="0">
                <a:latin typeface="Kings Caslon Text" panose="02000503000000020003" pitchFamily="2" charset="77"/>
              </a:defRPr>
            </a:lvl3pPr>
            <a:lvl4pPr marL="537429" indent="-268715">
              <a:defRPr sz="2000" b="0" i="0">
                <a:latin typeface="Kings Caslon Text" panose="02000503000000020003" pitchFamily="2" charset="77"/>
              </a:defRPr>
            </a:lvl4pPr>
            <a:lvl5pPr marL="806144" indent="-268715">
              <a:defRPr sz="2000" b="0" i="0">
                <a:latin typeface="Kings Caslon Text" panose="02000503000000020003" pitchFamily="2" charset="77"/>
              </a:defRPr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r>
              <a:rPr lang="en-US"/>
              <a:t>First level bullet point (indent x0)</a:t>
            </a:r>
          </a:p>
          <a:p>
            <a:pPr lvl="1"/>
            <a:r>
              <a:rPr lang="en-US"/>
              <a:t>Second level bullet point (indent x1)</a:t>
            </a:r>
          </a:p>
          <a:p>
            <a:pPr lvl="2"/>
            <a:r>
              <a:rPr lang="en-US"/>
              <a:t>Third level bullet point (indent x2)</a:t>
            </a:r>
          </a:p>
          <a:p>
            <a:pPr lvl="3"/>
            <a:r>
              <a:rPr lang="en-US"/>
              <a:t>Fourth level bullet point (indent x3)</a:t>
            </a:r>
          </a:p>
          <a:p>
            <a:pPr lvl="4"/>
            <a:r>
              <a:rPr lang="en-US"/>
              <a:t>Fifth level bullet point (indent x4)</a:t>
            </a:r>
          </a:p>
          <a:p>
            <a:pPr lvl="0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6000" y="1088721"/>
            <a:ext cx="5376000" cy="4860560"/>
          </a:xfrm>
        </p:spPr>
        <p:txBody>
          <a:bodyPr>
            <a:normAutofit/>
          </a:bodyPr>
          <a:lstStyle>
            <a:lvl1pPr marL="0" indent="0">
              <a:buNone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1pPr>
            <a:lvl2pPr marL="0" indent="0">
              <a:buNone/>
              <a:defRPr sz="2000" b="0" i="0">
                <a:latin typeface="Kings Caslon Text" panose="02000503000000020003" pitchFamily="2" charset="77"/>
              </a:defRPr>
            </a:lvl2pPr>
            <a:lvl3pPr marL="268715" indent="-268715">
              <a:defRPr sz="2000" b="0" i="0">
                <a:latin typeface="Kings Caslon Text" panose="02000503000000020003" pitchFamily="2" charset="77"/>
              </a:defRPr>
            </a:lvl3pPr>
            <a:lvl4pPr marL="537429" indent="-268715">
              <a:defRPr sz="2000" b="0" i="0">
                <a:latin typeface="Kings Caslon Text" panose="02000503000000020003" pitchFamily="2" charset="77"/>
              </a:defRPr>
            </a:lvl4pPr>
            <a:lvl5pPr marL="806144" indent="-268715">
              <a:defRPr sz="2000" b="0" i="0">
                <a:latin typeface="Kings Caslon Text" panose="02000503000000020003" pitchFamily="2" charset="77"/>
              </a:defRPr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r>
              <a:rPr lang="en-US"/>
              <a:t>First level bullet point (indent x0)</a:t>
            </a:r>
          </a:p>
          <a:p>
            <a:pPr lvl="1"/>
            <a:r>
              <a:rPr lang="en-US"/>
              <a:t>Second level bullet point (indent x1)</a:t>
            </a:r>
          </a:p>
          <a:p>
            <a:pPr lvl="2"/>
            <a:r>
              <a:rPr lang="en-US"/>
              <a:t>Third level bullet point (indent x2)</a:t>
            </a:r>
          </a:p>
          <a:p>
            <a:pPr lvl="3"/>
            <a:r>
              <a:rPr lang="en-US"/>
              <a:t>Fourth level bullet point (indent x3)</a:t>
            </a:r>
          </a:p>
          <a:p>
            <a:pPr lvl="4"/>
            <a:r>
              <a:rPr lang="en-US"/>
              <a:t>Fifth level bullet point (indent x4)</a:t>
            </a:r>
          </a:p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D46D31-4F81-C84C-9C9E-CC304FB2B6E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50756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KingsBureauGrot ThreeSeven" panose="02000506040000020004" pitchFamily="2" charset="0"/>
              </a:defRPr>
            </a:lvl1pPr>
          </a:lstStyle>
          <a:p>
            <a:r>
              <a:rPr lang="en-US"/>
              <a:t>Two columns – text/bullets and image – alt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0" y="1088721"/>
            <a:ext cx="5376000" cy="486056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rgbClr val="0A2D50"/>
                </a:solidFill>
                <a:latin typeface="KingsBureauGrot ThreeSeven" panose="02000506040000020004" pitchFamily="2" charset="0"/>
                <a:cs typeface="KingsBureauGrot ThreeSeven" panose="02000506040000020004" pitchFamily="2" charset="0"/>
              </a:defRPr>
            </a:lvl1pPr>
            <a:lvl2pPr marL="0" indent="0">
              <a:buNone/>
              <a:defRPr sz="2000" b="0" i="0">
                <a:latin typeface="Kings Caslon Text" panose="02000503000000020003" pitchFamily="2" charset="77"/>
              </a:defRPr>
            </a:lvl2pPr>
            <a:lvl3pPr marL="268715" indent="-268715">
              <a:defRPr sz="2000" b="0" i="0">
                <a:latin typeface="Kings Caslon Text" panose="02000503000000020003" pitchFamily="2" charset="77"/>
              </a:defRPr>
            </a:lvl3pPr>
            <a:lvl4pPr marL="537429" indent="-268715">
              <a:defRPr sz="1991"/>
            </a:lvl4pPr>
            <a:lvl5pPr marL="806144" indent="-268715">
              <a:defRPr sz="1991"/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r>
              <a:rPr lang="en-US"/>
              <a:t>First line of text/heading/intro would go here, remove bullet (indent x0)</a:t>
            </a:r>
          </a:p>
          <a:p>
            <a:pPr lvl="1"/>
            <a:r>
              <a:rPr lang="en-US"/>
              <a:t>Second line of text would go here (remove bullet, indent x1)</a:t>
            </a:r>
          </a:p>
          <a:p>
            <a:pPr lvl="2"/>
            <a:r>
              <a:rPr lang="en-US"/>
              <a:t>First level bullet point (indent x2)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D46D31-4F81-C84C-9C9E-CC304FB2B6E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335667" y="1089025"/>
            <a:ext cx="5376333" cy="4860925"/>
          </a:xfrm>
        </p:spPr>
        <p:txBody>
          <a:bodyPr/>
          <a:lstStyle>
            <a:lvl1pPr>
              <a:defRPr b="0" i="0">
                <a:latin typeface="Kings Caslon Text" panose="02000503000000020003" pitchFamily="2" charset="77"/>
              </a:defRPr>
            </a:lvl1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21960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– text/bullets and image – al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KingsBureauGrot ThreeSeven" panose="02000506040000020004" pitchFamily="2" charset="0"/>
              </a:defRPr>
            </a:lvl1pPr>
          </a:lstStyle>
          <a:p>
            <a:r>
              <a:rPr lang="en-US"/>
              <a:t>Two columns – text/bullets and image – alt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36000" y="1088721"/>
            <a:ext cx="5376000" cy="486056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rgbClr val="0A2D50"/>
                </a:solidFill>
                <a:latin typeface="KingsBureauGrot ThreeSeven" panose="02000506040000020004" pitchFamily="2" charset="0"/>
                <a:cs typeface="KingsBureauGrot ThreeSeven" panose="02000506040000020004" pitchFamily="2" charset="0"/>
              </a:defRPr>
            </a:lvl1pPr>
            <a:lvl2pPr marL="0" indent="0">
              <a:buNone/>
              <a:defRPr sz="2000" b="0" i="0">
                <a:latin typeface="Kings Caslon Text" panose="02000503000000020003" pitchFamily="2" charset="77"/>
              </a:defRPr>
            </a:lvl2pPr>
            <a:lvl3pPr marL="268715" indent="-268715">
              <a:defRPr sz="2000" b="0" i="0">
                <a:latin typeface="Kings Caslon Text" panose="02000503000000020003" pitchFamily="2" charset="77"/>
              </a:defRPr>
            </a:lvl3pPr>
            <a:lvl4pPr marL="537429" indent="-268715">
              <a:defRPr sz="2000" b="0" i="0">
                <a:latin typeface="Kings Caslon Text" panose="02000503000000020003" pitchFamily="2" charset="77"/>
              </a:defRPr>
            </a:lvl4pPr>
            <a:lvl5pPr marL="806144" indent="-268715">
              <a:defRPr sz="2000" b="0" i="0">
                <a:latin typeface="Kings Caslon Text" panose="02000503000000020003" pitchFamily="2" charset="77"/>
              </a:defRPr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r>
              <a:rPr lang="en-US"/>
              <a:t>First line of text/heading/intro would go here, remove bullet (indent x0)</a:t>
            </a:r>
          </a:p>
          <a:p>
            <a:pPr lvl="1"/>
            <a:r>
              <a:rPr lang="en-US"/>
              <a:t>Second line of text would go here (remove bullet, indent x1)</a:t>
            </a:r>
          </a:p>
          <a:p>
            <a:pPr lvl="2"/>
            <a:r>
              <a:rPr lang="en-US"/>
              <a:t>First level bullet point (indent x2)</a:t>
            </a:r>
          </a:p>
          <a:p>
            <a:pPr lvl="3"/>
            <a:r>
              <a:rPr lang="en-US"/>
              <a:t>Second level bullet point (indent x3)</a:t>
            </a:r>
          </a:p>
          <a:p>
            <a:pPr lvl="4"/>
            <a:r>
              <a:rPr lang="en-US"/>
              <a:t>Third level bullet point (indent x4)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D46D31-4F81-C84C-9C9E-CC304FB2B6E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80001" y="1088356"/>
            <a:ext cx="5376333" cy="4860925"/>
          </a:xfrm>
        </p:spPr>
        <p:txBody>
          <a:bodyPr/>
          <a:lstStyle>
            <a:lvl1pPr>
              <a:defRPr b="0" i="0">
                <a:latin typeface="Kings Caslon Text" panose="02000503000000020003" pitchFamily="2" charset="77"/>
              </a:defRPr>
            </a:lvl1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19388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– bullets and image – al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KingsBureauGrot ThreeSeven" panose="02000506040000020004" pitchFamily="2" charset="0"/>
              </a:defRPr>
            </a:lvl1pPr>
          </a:lstStyle>
          <a:p>
            <a:r>
              <a:rPr lang="en-US"/>
              <a:t>Two columns – bullets and image – alt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0" y="1088721"/>
            <a:ext cx="5376000" cy="486056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lang="en-GB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1pPr>
            <a:lvl2pPr marL="0" indent="0">
              <a:buNone/>
              <a:defRPr sz="2000" b="0" i="0">
                <a:latin typeface="Kings Caslon Text" panose="02000503000000020003" pitchFamily="2" charset="77"/>
              </a:defRPr>
            </a:lvl2pPr>
            <a:lvl3pPr marL="268715" indent="-268715">
              <a:defRPr sz="2000" b="0" i="0">
                <a:latin typeface="Kings Caslon Text" panose="02000503000000020003" pitchFamily="2" charset="77"/>
              </a:defRPr>
            </a:lvl3pPr>
            <a:lvl4pPr marL="537429" indent="-268715">
              <a:defRPr sz="2000" b="0" i="0">
                <a:latin typeface="Kings Caslon Text" panose="02000503000000020003" pitchFamily="2" charset="77"/>
              </a:defRPr>
            </a:lvl4pPr>
            <a:lvl5pPr marL="806144" indent="-268715">
              <a:defRPr sz="2000" b="0" i="0">
                <a:latin typeface="Kings Caslon Text" panose="02000503000000020003" pitchFamily="2" charset="77"/>
              </a:defRPr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r>
              <a:rPr lang="en-US"/>
              <a:t>First level bullet point (indent x0)</a:t>
            </a:r>
          </a:p>
          <a:p>
            <a:pPr lvl="1"/>
            <a:r>
              <a:rPr lang="en-US"/>
              <a:t>Second level bullet point (indent x1)</a:t>
            </a:r>
          </a:p>
          <a:p>
            <a:pPr lvl="2"/>
            <a:r>
              <a:rPr lang="en-US"/>
              <a:t>Third level bullet point (indent x2)</a:t>
            </a:r>
          </a:p>
          <a:p>
            <a:pPr lvl="3"/>
            <a:r>
              <a:rPr lang="en-US"/>
              <a:t>Fourth level bullet point (indent x3)</a:t>
            </a:r>
          </a:p>
          <a:p>
            <a:pPr lvl="4"/>
            <a:r>
              <a:rPr lang="en-US"/>
              <a:t>Fifth level bullet point (indent x4)</a:t>
            </a:r>
          </a:p>
          <a:p>
            <a:pPr lvl="0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D46D31-4F81-C84C-9C9E-CC304FB2B6E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335667" y="1089025"/>
            <a:ext cx="5376333" cy="4860925"/>
          </a:xfrm>
        </p:spPr>
        <p:txBody>
          <a:bodyPr/>
          <a:lstStyle/>
          <a:p>
            <a:r>
              <a:rPr lang="en-GB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16388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– bullets and image – al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Two columns – bullets and image – alt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36000" y="1088721"/>
            <a:ext cx="5376000" cy="486056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1pPr>
            <a:lvl2pPr marL="342900" indent="-342900">
              <a:buFont typeface="Arial" panose="020B0604020202020204" pitchFamily="34" charset="0"/>
              <a:buChar char="•"/>
              <a:defRPr sz="2000" b="0" i="0">
                <a:latin typeface="Kings Caslon Text" panose="02000503000000020003" pitchFamily="2" charset="77"/>
              </a:defRPr>
            </a:lvl2pPr>
            <a:lvl3pPr marL="342900" indent="-342900">
              <a:buFont typeface="Arial" panose="020B0604020202020204" pitchFamily="34" charset="0"/>
              <a:buChar char="•"/>
              <a:defRPr sz="2000" b="0" i="0">
                <a:latin typeface="Kings Caslon Text" panose="02000503000000020003" pitchFamily="2" charset="77"/>
              </a:defRPr>
            </a:lvl3pPr>
            <a:lvl4pPr marL="268714" indent="0">
              <a:buFont typeface="Arial" panose="020B0604020202020204" pitchFamily="34" charset="0"/>
              <a:buNone/>
              <a:defRPr sz="2000" b="0" i="0">
                <a:latin typeface="Kings Caslon Text" panose="02000503000000020003" pitchFamily="2" charset="77"/>
              </a:defRPr>
            </a:lvl4pPr>
            <a:lvl5pPr marL="537429" indent="0">
              <a:buFont typeface="Arial" panose="020B0604020202020204" pitchFamily="34" charset="0"/>
              <a:buNone/>
              <a:defRPr sz="2000" b="0" i="0">
                <a:latin typeface="Kings Caslon Text" panose="02000503000000020003" pitchFamily="2" charset="77"/>
              </a:defRPr>
            </a:lvl5pPr>
            <a:lvl6pPr marL="2286000" indent="0">
              <a:buNone/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r>
              <a:rPr lang="en-US"/>
              <a:t>First level bullet point (indent x0)</a:t>
            </a:r>
          </a:p>
          <a:p>
            <a:pPr lvl="1"/>
            <a:r>
              <a:rPr lang="en-US"/>
              <a:t>Second level bullet point (indent x1)</a:t>
            </a:r>
          </a:p>
          <a:p>
            <a:pPr lvl="2"/>
            <a:r>
              <a:rPr lang="en-US"/>
              <a:t>Third level bullet point (indent x2)</a:t>
            </a:r>
          </a:p>
          <a:p>
            <a:pPr lvl="3"/>
            <a:r>
              <a:rPr lang="en-US"/>
              <a:t>Fourth level bullet point (indent x3)</a:t>
            </a:r>
          </a:p>
          <a:p>
            <a:pPr lvl="4"/>
            <a:r>
              <a:rPr lang="en-US"/>
              <a:t>Fifth level bullet point (indent x4)</a:t>
            </a:r>
          </a:p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D46D31-4F81-C84C-9C9E-CC304FB2B6E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0001" y="1088356"/>
            <a:ext cx="5376333" cy="4860925"/>
          </a:xfrm>
        </p:spPr>
        <p:txBody>
          <a:bodyPr/>
          <a:lstStyle/>
          <a:p>
            <a:r>
              <a:rPr lang="en-GB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43486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x1 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Picture x1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D46D31-4F81-C84C-9C9E-CC304FB2B6E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rgbClr val="C2B6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34C904-740B-E84D-B324-36B6DE7B23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049338"/>
            <a:ext cx="11233150" cy="475879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029D345-CF89-564D-B6D0-39BB56CBE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063" y="5949280"/>
            <a:ext cx="11280263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531880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4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0002" y="1088720"/>
            <a:ext cx="5496000" cy="2250280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55234" indent="0">
              <a:buNone/>
              <a:defRPr sz="2788"/>
            </a:lvl2pPr>
            <a:lvl3pPr marL="910468" indent="0">
              <a:buNone/>
              <a:defRPr sz="2390"/>
            </a:lvl3pPr>
            <a:lvl4pPr marL="1365702" indent="0">
              <a:buNone/>
              <a:defRPr sz="1991"/>
            </a:lvl4pPr>
            <a:lvl5pPr marL="1820936" indent="0">
              <a:buNone/>
              <a:defRPr sz="1991"/>
            </a:lvl5pPr>
            <a:lvl6pPr marL="2276170" indent="0">
              <a:buNone/>
              <a:defRPr sz="1991"/>
            </a:lvl6pPr>
            <a:lvl7pPr marL="2731404" indent="0">
              <a:buNone/>
              <a:defRPr sz="1991"/>
            </a:lvl7pPr>
            <a:lvl8pPr marL="3186638" indent="0">
              <a:buNone/>
              <a:defRPr sz="1991"/>
            </a:lvl8pPr>
            <a:lvl9pPr marL="3641872" indent="0">
              <a:buNone/>
              <a:defRPr sz="1991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1" y="5949280"/>
            <a:ext cx="11232000" cy="548720"/>
          </a:xfrm>
        </p:spPr>
        <p:txBody>
          <a:bodyPr/>
          <a:lstStyle>
            <a:lvl1pPr marL="0" indent="0">
              <a:buNone/>
              <a:defRPr sz="1394"/>
            </a:lvl1pPr>
            <a:lvl2pPr marL="455234" indent="0">
              <a:buNone/>
              <a:defRPr sz="1195"/>
            </a:lvl2pPr>
            <a:lvl3pPr marL="910468" indent="0">
              <a:buNone/>
              <a:defRPr sz="996"/>
            </a:lvl3pPr>
            <a:lvl4pPr marL="1365702" indent="0">
              <a:buNone/>
              <a:defRPr sz="896"/>
            </a:lvl4pPr>
            <a:lvl5pPr marL="1820936" indent="0">
              <a:buNone/>
              <a:defRPr sz="896"/>
            </a:lvl5pPr>
            <a:lvl6pPr marL="2276170" indent="0">
              <a:buNone/>
              <a:defRPr sz="896"/>
            </a:lvl6pPr>
            <a:lvl7pPr marL="2731404" indent="0">
              <a:buNone/>
              <a:defRPr sz="896"/>
            </a:lvl7pPr>
            <a:lvl8pPr marL="3186638" indent="0">
              <a:buNone/>
              <a:defRPr sz="896"/>
            </a:lvl8pPr>
            <a:lvl9pPr marL="3641872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D46D31-4F81-C84C-9C9E-CC304FB2B6E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480002" y="3519000"/>
            <a:ext cx="5496000" cy="2254600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55234" indent="0">
              <a:buNone/>
              <a:defRPr sz="2788"/>
            </a:lvl2pPr>
            <a:lvl3pPr marL="910468" indent="0">
              <a:buNone/>
              <a:defRPr sz="2390"/>
            </a:lvl3pPr>
            <a:lvl4pPr marL="1365702" indent="0">
              <a:buNone/>
              <a:defRPr sz="1991"/>
            </a:lvl4pPr>
            <a:lvl5pPr marL="1820936" indent="0">
              <a:buNone/>
              <a:defRPr sz="1991"/>
            </a:lvl5pPr>
            <a:lvl6pPr marL="2276170" indent="0">
              <a:buNone/>
              <a:defRPr sz="1991"/>
            </a:lvl6pPr>
            <a:lvl7pPr marL="2731404" indent="0">
              <a:buNone/>
              <a:defRPr sz="1991"/>
            </a:lvl7pPr>
            <a:lvl8pPr marL="3186638" indent="0">
              <a:buNone/>
              <a:defRPr sz="1991"/>
            </a:lvl8pPr>
            <a:lvl9pPr marL="3641872" indent="0">
              <a:buNone/>
              <a:defRPr sz="1991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6215999" y="1088720"/>
            <a:ext cx="5499043" cy="2250280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55234" indent="0">
              <a:buNone/>
              <a:defRPr sz="2788"/>
            </a:lvl2pPr>
            <a:lvl3pPr marL="910468" indent="0">
              <a:buNone/>
              <a:defRPr sz="2390"/>
            </a:lvl3pPr>
            <a:lvl4pPr marL="1365702" indent="0">
              <a:buNone/>
              <a:defRPr sz="1991"/>
            </a:lvl4pPr>
            <a:lvl5pPr marL="1820936" indent="0">
              <a:buNone/>
              <a:defRPr sz="1991"/>
            </a:lvl5pPr>
            <a:lvl6pPr marL="2276170" indent="0">
              <a:buNone/>
              <a:defRPr sz="1991"/>
            </a:lvl6pPr>
            <a:lvl7pPr marL="2731404" indent="0">
              <a:buNone/>
              <a:defRPr sz="1991"/>
            </a:lvl7pPr>
            <a:lvl8pPr marL="3186638" indent="0">
              <a:buNone/>
              <a:defRPr sz="1991"/>
            </a:lvl8pPr>
            <a:lvl9pPr marL="3641872" indent="0">
              <a:buNone/>
              <a:defRPr sz="1991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6215999" y="3519000"/>
            <a:ext cx="5499043" cy="2254600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55234" indent="0">
              <a:buNone/>
              <a:defRPr sz="2788"/>
            </a:lvl2pPr>
            <a:lvl3pPr marL="910468" indent="0">
              <a:buNone/>
              <a:defRPr sz="2390"/>
            </a:lvl3pPr>
            <a:lvl4pPr marL="1365702" indent="0">
              <a:buNone/>
              <a:defRPr sz="1991"/>
            </a:lvl4pPr>
            <a:lvl5pPr marL="1820936" indent="0">
              <a:buNone/>
              <a:defRPr sz="1991"/>
            </a:lvl5pPr>
            <a:lvl6pPr marL="2276170" indent="0">
              <a:buNone/>
              <a:defRPr sz="1991"/>
            </a:lvl6pPr>
            <a:lvl7pPr marL="2731404" indent="0">
              <a:buNone/>
              <a:defRPr sz="1991"/>
            </a:lvl7pPr>
            <a:lvl8pPr marL="3186638" indent="0">
              <a:buNone/>
              <a:defRPr sz="1991"/>
            </a:lvl8pPr>
            <a:lvl9pPr marL="3641872" indent="0">
              <a:buNone/>
              <a:defRPr sz="1991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Picture x4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41692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6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0003" y="1088720"/>
            <a:ext cx="3600028" cy="2250280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55234" indent="0">
              <a:buNone/>
              <a:defRPr sz="2788"/>
            </a:lvl2pPr>
            <a:lvl3pPr marL="910468" indent="0">
              <a:buNone/>
              <a:defRPr sz="2390"/>
            </a:lvl3pPr>
            <a:lvl4pPr marL="1365702" indent="0">
              <a:buNone/>
              <a:defRPr sz="1991"/>
            </a:lvl4pPr>
            <a:lvl5pPr marL="1820936" indent="0">
              <a:buNone/>
              <a:defRPr sz="1991"/>
            </a:lvl5pPr>
            <a:lvl6pPr marL="2276170" indent="0">
              <a:buNone/>
              <a:defRPr sz="1991"/>
            </a:lvl6pPr>
            <a:lvl7pPr marL="2731404" indent="0">
              <a:buNone/>
              <a:defRPr sz="1991"/>
            </a:lvl7pPr>
            <a:lvl8pPr marL="3186638" indent="0">
              <a:buNone/>
              <a:defRPr sz="1991"/>
            </a:lvl8pPr>
            <a:lvl9pPr marL="3641872" indent="0">
              <a:buNone/>
              <a:defRPr sz="1991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1" y="5949280"/>
            <a:ext cx="11232000" cy="548720"/>
          </a:xfrm>
        </p:spPr>
        <p:txBody>
          <a:bodyPr/>
          <a:lstStyle>
            <a:lvl1pPr marL="0" indent="0">
              <a:buNone/>
              <a:defRPr sz="1394"/>
            </a:lvl1pPr>
            <a:lvl2pPr marL="455234" indent="0">
              <a:buNone/>
              <a:defRPr sz="1195"/>
            </a:lvl2pPr>
            <a:lvl3pPr marL="910468" indent="0">
              <a:buNone/>
              <a:defRPr sz="996"/>
            </a:lvl3pPr>
            <a:lvl4pPr marL="1365702" indent="0">
              <a:buNone/>
              <a:defRPr sz="896"/>
            </a:lvl4pPr>
            <a:lvl5pPr marL="1820936" indent="0">
              <a:buNone/>
              <a:defRPr sz="896"/>
            </a:lvl5pPr>
            <a:lvl6pPr marL="2276170" indent="0">
              <a:buNone/>
              <a:defRPr sz="896"/>
            </a:lvl6pPr>
            <a:lvl7pPr marL="2731404" indent="0">
              <a:buNone/>
              <a:defRPr sz="896"/>
            </a:lvl7pPr>
            <a:lvl8pPr marL="3186638" indent="0">
              <a:buNone/>
              <a:defRPr sz="896"/>
            </a:lvl8pPr>
            <a:lvl9pPr marL="3641872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2063" y="6498000"/>
            <a:ext cx="964125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D46D31-4F81-C84C-9C9E-CC304FB2B6E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6188" y="6498000"/>
            <a:ext cx="9352013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8200" y="6498000"/>
            <a:ext cx="964125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480003" y="3519000"/>
            <a:ext cx="3600028" cy="2254600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55234" indent="0">
              <a:buNone/>
              <a:defRPr sz="2788"/>
            </a:lvl2pPr>
            <a:lvl3pPr marL="910468" indent="0">
              <a:buNone/>
              <a:defRPr sz="2390"/>
            </a:lvl3pPr>
            <a:lvl4pPr marL="1365702" indent="0">
              <a:buNone/>
              <a:defRPr sz="1991"/>
            </a:lvl4pPr>
            <a:lvl5pPr marL="1820936" indent="0">
              <a:buNone/>
              <a:defRPr sz="1991"/>
            </a:lvl5pPr>
            <a:lvl6pPr marL="2276170" indent="0">
              <a:buNone/>
              <a:defRPr sz="1991"/>
            </a:lvl6pPr>
            <a:lvl7pPr marL="2731404" indent="0">
              <a:buNone/>
              <a:defRPr sz="1991"/>
            </a:lvl7pPr>
            <a:lvl8pPr marL="3186638" indent="0">
              <a:buNone/>
              <a:defRPr sz="1991"/>
            </a:lvl8pPr>
            <a:lvl9pPr marL="3641872" indent="0">
              <a:buNone/>
              <a:defRPr sz="1991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8111970" y="1088720"/>
            <a:ext cx="3603072" cy="2250280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55234" indent="0">
              <a:buNone/>
              <a:defRPr sz="2788"/>
            </a:lvl2pPr>
            <a:lvl3pPr marL="910468" indent="0">
              <a:buNone/>
              <a:defRPr sz="2390"/>
            </a:lvl3pPr>
            <a:lvl4pPr marL="1365702" indent="0">
              <a:buNone/>
              <a:defRPr sz="1991"/>
            </a:lvl4pPr>
            <a:lvl5pPr marL="1820936" indent="0">
              <a:buNone/>
              <a:defRPr sz="1991"/>
            </a:lvl5pPr>
            <a:lvl6pPr marL="2276170" indent="0">
              <a:buNone/>
              <a:defRPr sz="1991"/>
            </a:lvl6pPr>
            <a:lvl7pPr marL="2731404" indent="0">
              <a:buNone/>
              <a:defRPr sz="1991"/>
            </a:lvl7pPr>
            <a:lvl8pPr marL="3186638" indent="0">
              <a:buNone/>
              <a:defRPr sz="1991"/>
            </a:lvl8pPr>
            <a:lvl9pPr marL="3641872" indent="0">
              <a:buNone/>
              <a:defRPr sz="1991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8111970" y="3519000"/>
            <a:ext cx="3603072" cy="2254600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55234" indent="0">
              <a:buNone/>
              <a:defRPr sz="2788"/>
            </a:lvl2pPr>
            <a:lvl3pPr marL="910468" indent="0">
              <a:buNone/>
              <a:defRPr sz="2390"/>
            </a:lvl3pPr>
            <a:lvl4pPr marL="1365702" indent="0">
              <a:buNone/>
              <a:defRPr sz="1991"/>
            </a:lvl4pPr>
            <a:lvl5pPr marL="1820936" indent="0">
              <a:buNone/>
              <a:defRPr sz="1991"/>
            </a:lvl5pPr>
            <a:lvl6pPr marL="2276170" indent="0">
              <a:buNone/>
              <a:defRPr sz="1991"/>
            </a:lvl6pPr>
            <a:lvl7pPr marL="2731404" indent="0">
              <a:buNone/>
              <a:defRPr sz="1991"/>
            </a:lvl7pPr>
            <a:lvl8pPr marL="3186638" indent="0">
              <a:buNone/>
              <a:defRPr sz="1991"/>
            </a:lvl8pPr>
            <a:lvl9pPr marL="3641872" indent="0">
              <a:buNone/>
              <a:defRPr sz="1991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Picture x6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16"/>
          </p:nvPr>
        </p:nvSpPr>
        <p:spPr>
          <a:xfrm>
            <a:off x="4295986" y="1088720"/>
            <a:ext cx="3603072" cy="2250280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55234" indent="0">
              <a:buNone/>
              <a:defRPr sz="2788"/>
            </a:lvl2pPr>
            <a:lvl3pPr marL="910468" indent="0">
              <a:buNone/>
              <a:defRPr sz="2390"/>
            </a:lvl3pPr>
            <a:lvl4pPr marL="1365702" indent="0">
              <a:buNone/>
              <a:defRPr sz="1991"/>
            </a:lvl4pPr>
            <a:lvl5pPr marL="1820936" indent="0">
              <a:buNone/>
              <a:defRPr sz="1991"/>
            </a:lvl5pPr>
            <a:lvl6pPr marL="2276170" indent="0">
              <a:buNone/>
              <a:defRPr sz="1991"/>
            </a:lvl6pPr>
            <a:lvl7pPr marL="2731404" indent="0">
              <a:buNone/>
              <a:defRPr sz="1991"/>
            </a:lvl7pPr>
            <a:lvl8pPr marL="3186638" indent="0">
              <a:buNone/>
              <a:defRPr sz="1991"/>
            </a:lvl8pPr>
            <a:lvl9pPr marL="3641872" indent="0">
              <a:buNone/>
              <a:defRPr sz="1991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idx="17"/>
          </p:nvPr>
        </p:nvSpPr>
        <p:spPr>
          <a:xfrm>
            <a:off x="4295986" y="3519000"/>
            <a:ext cx="3603072" cy="2254600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455234" indent="0">
              <a:buNone/>
              <a:defRPr sz="2788"/>
            </a:lvl2pPr>
            <a:lvl3pPr marL="910468" indent="0">
              <a:buNone/>
              <a:defRPr sz="2390"/>
            </a:lvl3pPr>
            <a:lvl4pPr marL="1365702" indent="0">
              <a:buNone/>
              <a:defRPr sz="1991"/>
            </a:lvl4pPr>
            <a:lvl5pPr marL="1820936" indent="0">
              <a:buNone/>
              <a:defRPr sz="1991"/>
            </a:lvl5pPr>
            <a:lvl6pPr marL="2276170" indent="0">
              <a:buNone/>
              <a:defRPr sz="1991"/>
            </a:lvl6pPr>
            <a:lvl7pPr marL="2731404" indent="0">
              <a:buNone/>
              <a:defRPr sz="1991"/>
            </a:lvl7pPr>
            <a:lvl8pPr marL="3186638" indent="0">
              <a:buNone/>
              <a:defRPr sz="1991"/>
            </a:lvl8pPr>
            <a:lvl9pPr marL="3641872" indent="0">
              <a:buNone/>
              <a:defRPr sz="1991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80001" y="909220"/>
            <a:ext cx="11232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287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- joint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wo statues in front of Bush House building&#10;&#10;">
            <a:extLst>
              <a:ext uri="{FF2B5EF4-FFF2-40B4-BE49-F238E27FC236}">
                <a16:creationId xmlns:a16="http://schemas.microsoft.com/office/drawing/2014/main" id="{F4793EB2-2819-E843-A12D-5A71221FF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275" y="0"/>
            <a:ext cx="8125725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"/>
            <a:ext cx="4065973" cy="5554979"/>
          </a:xfrm>
          <a:prstGeom prst="rect">
            <a:avLst/>
          </a:prstGeom>
          <a:solidFill>
            <a:srgbClr val="5A64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0719" y="1297774"/>
            <a:ext cx="3551068" cy="2953816"/>
          </a:xfrm>
        </p:spPr>
        <p:txBody>
          <a:bodyPr anchor="t" anchorCtr="0">
            <a:normAutofit/>
          </a:bodyPr>
          <a:lstStyle>
            <a:lvl1pPr>
              <a:defRPr sz="4000" b="1" i="0">
                <a:solidFill>
                  <a:srgbClr val="FFFFFF"/>
                </a:solidFill>
                <a:latin typeface="KingsBureauGrot ThreeSeven" panose="0200050604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719" y="4316239"/>
            <a:ext cx="3551067" cy="8917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>
                <a:solidFill>
                  <a:srgbClr val="FFFFFF"/>
                </a:solidFill>
                <a:latin typeface="Kings Caslon Text" panose="02000503000000020003" pitchFamily="2" charset="77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10718" y="5733981"/>
            <a:ext cx="3551067" cy="944280"/>
          </a:xfrm>
        </p:spPr>
        <p:txBody>
          <a:bodyPr/>
          <a:lstStyle>
            <a:lvl1pPr>
              <a:defRPr b="0" i="0">
                <a:latin typeface="Kings Caslon Text" panose="02000503000000020003" pitchFamily="2" charset="77"/>
                <a:cs typeface="Calibri" panose="020F0502020204030204" pitchFamily="34" charset="0"/>
              </a:defRPr>
            </a:lvl1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pic>
        <p:nvPicPr>
          <p:cNvPr id="9" name="KCL-LOGO-UK-1.png">
            <a:extLst>
              <a:ext uri="{FF2B5EF4-FFF2-40B4-BE49-F238E27FC236}">
                <a16:creationId xmlns:a16="http://schemas.microsoft.com/office/drawing/2014/main" id="{6744B5CB-C36A-49F5-A000-C34D59625344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000" y="736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8102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te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4689281"/>
            <a:ext cx="11232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0" y="5598000"/>
            <a:ext cx="11232000" cy="8917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Kings Caslon Text" panose="02000503000000020003" pitchFamily="2" charset="77"/>
                <a:cs typeface="Kings Caslon Text" panose="02000503000000020003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Section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5373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sea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4689281"/>
            <a:ext cx="11232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0" y="5598000"/>
            <a:ext cx="11232000" cy="8917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Kings Caslon Text" panose="02000503000000020003" pitchFamily="2" charset="77"/>
                <a:cs typeface="Kings Caslon Text" panose="02000503000000020003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Section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5678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4689281"/>
            <a:ext cx="11232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0" y="5598000"/>
            <a:ext cx="11232000" cy="108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Kings Caslon Text" panose="02000503000000020003" pitchFamily="2" charset="77"/>
                <a:cs typeface="Kings Caslon Text" panose="02000503000000020003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Section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6866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sky blue">
    <p:bg>
      <p:bgPr>
        <a:solidFill>
          <a:srgbClr val="99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4689281"/>
            <a:ext cx="11232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0" y="5598000"/>
            <a:ext cx="11232000" cy="8917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Kings Caslon Text" panose="02000503000000020003" pitchFamily="2" charset="77"/>
                <a:cs typeface="Kings Caslon Text" panose="02000503000000020003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Section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2053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solidFill>
          <a:srgbClr val="5A64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D64C56-7BE9-5D41-824D-0319FFA616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623" y="3420000"/>
            <a:ext cx="11231999" cy="25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b="1">
                <a:solidFill>
                  <a:schemeClr val="bg1"/>
                </a:solidFill>
              </a:rPr>
              <a:t>Contact details/for more information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Contact details 1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Contact details 2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Contact details 3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+44 (0)20 7848 XXXX</a:t>
            </a:r>
            <a:br>
              <a:rPr lang="en-GB">
                <a:solidFill>
                  <a:schemeClr val="bg1"/>
                </a:solidFill>
              </a:rPr>
            </a:br>
            <a:r>
              <a:rPr lang="en-GB" err="1">
                <a:solidFill>
                  <a:schemeClr val="bg1"/>
                </a:solidFill>
              </a:rPr>
              <a:t>xxxx@kcl.ac.uk</a:t>
            </a:r>
            <a:br>
              <a:rPr lang="en-GB">
                <a:solidFill>
                  <a:schemeClr val="bg1"/>
                </a:solidFill>
              </a:rPr>
            </a:br>
            <a:r>
              <a:rPr lang="en-GB" err="1">
                <a:solidFill>
                  <a:schemeClr val="bg1"/>
                </a:solidFill>
              </a:rPr>
              <a:t>www.kcl.ac.uk</a:t>
            </a:r>
            <a:r>
              <a:rPr lang="en-GB">
                <a:solidFill>
                  <a:schemeClr val="bg1"/>
                </a:solidFill>
              </a:rPr>
              <a:t>/</a:t>
            </a:r>
            <a:r>
              <a:rPr lang="en-GB" err="1">
                <a:solidFill>
                  <a:schemeClr val="bg1"/>
                </a:solidFill>
              </a:rPr>
              <a:t>xxxx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23" y="2184934"/>
            <a:ext cx="7662972" cy="1053665"/>
          </a:xfrm>
        </p:spPr>
        <p:txBody>
          <a:bodyPr anchor="b" anchorCtr="0">
            <a:normAutofit/>
          </a:bodyPr>
          <a:lstStyle>
            <a:lvl1pPr>
              <a:defRPr sz="4500" b="1" i="0">
                <a:solidFill>
                  <a:srgbClr val="FFFFFF"/>
                </a:solidFill>
                <a:latin typeface="KingsBureauGrot ThreeSeven" panose="02000506040000020004" pitchFamily="2" charset="0"/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10489316" y="1"/>
            <a:ext cx="1702684" cy="1303021"/>
            <a:chOff x="7949775" y="1"/>
            <a:chExt cx="1194225" cy="910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2"/>
            </a:p>
          </p:txBody>
        </p:sp>
        <p:pic>
          <p:nvPicPr>
            <p:cNvPr id="9" name="KCL-LOGO-UK-1.png"/>
            <p:cNvPicPr>
              <a:picLocks noChangeAspect="1"/>
            </p:cNvPicPr>
            <p:nvPr userDrawn="1"/>
          </p:nvPicPr>
          <p:blipFill>
            <a:blip r:embed="rId2" r:link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2F5BC61-7D93-C442-AAE8-F327F7EC18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23" y="6121401"/>
            <a:ext cx="11231999" cy="380749"/>
          </a:xfrm>
        </p:spPr>
        <p:txBody>
          <a:bodyPr wrap="square">
            <a:no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Tx/>
              <a:buFont typeface="Arial"/>
              <a:buNone/>
              <a:tabLst/>
              <a:defRPr sz="1200" b="0" i="0">
                <a:solidFill>
                  <a:schemeClr val="bg1"/>
                </a:solidFill>
                <a:latin typeface="Kings Caslon Text" panose="02000503000000020003" pitchFamily="2" charset="7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2D50"/>
              </a:buClr>
              <a:buSzTx/>
              <a:buFont typeface="Arial"/>
              <a:buNone/>
              <a:tabLst/>
              <a:defRPr/>
            </a:pPr>
            <a:r>
              <a:rPr lang="en-US" sz="1600">
                <a:latin typeface="Georgia" panose="02040502050405020303" pitchFamily="18" charset="0"/>
              </a:rPr>
              <a:t>© 2020 King’s College London. All rights reserved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3055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joint - alt 3">
    <p:bg>
      <p:bgPr>
        <a:solidFill>
          <a:srgbClr val="5A64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wo statues in front of Bush House building&#10;&#10;">
            <a:extLst>
              <a:ext uri="{FF2B5EF4-FFF2-40B4-BE49-F238E27FC236}">
                <a16:creationId xmlns:a16="http://schemas.microsoft.com/office/drawing/2014/main" id="{F4793EB2-2819-E843-A12D-5A71221FF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275" y="0"/>
            <a:ext cx="81257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0719" y="1297774"/>
            <a:ext cx="3551068" cy="2953816"/>
          </a:xfrm>
        </p:spPr>
        <p:txBody>
          <a:bodyPr anchor="t" anchorCtr="0">
            <a:normAutofit/>
          </a:bodyPr>
          <a:lstStyle>
            <a:lvl1pPr>
              <a:defRPr sz="4000" b="1" i="0">
                <a:solidFill>
                  <a:srgbClr val="FFFFFF"/>
                </a:solidFill>
                <a:latin typeface="KingsBureauGrot ThreeSeven" panose="0200050604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719" y="4316239"/>
            <a:ext cx="3551067" cy="8917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>
                <a:solidFill>
                  <a:srgbClr val="FFFFFF"/>
                </a:solidFill>
                <a:latin typeface="Kings Caslon Text" panose="02000503000000020003" pitchFamily="2" charset="77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KCL-LOGO-UK-1.png">
            <a:extLst>
              <a:ext uri="{FF2B5EF4-FFF2-40B4-BE49-F238E27FC236}">
                <a16:creationId xmlns:a16="http://schemas.microsoft.com/office/drawing/2014/main" id="{6744B5CB-C36A-49F5-A000-C34D59625344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000" y="736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808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- joint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sh House entrance">
            <a:extLst>
              <a:ext uri="{FF2B5EF4-FFF2-40B4-BE49-F238E27FC236}">
                <a16:creationId xmlns:a16="http://schemas.microsoft.com/office/drawing/2014/main" id="{BB2856B8-0170-3D42-B170-7ED5ACB03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950" y="-736"/>
            <a:ext cx="8126158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"/>
            <a:ext cx="4065973" cy="5554979"/>
          </a:xfrm>
          <a:prstGeom prst="rect">
            <a:avLst/>
          </a:prstGeom>
          <a:solidFill>
            <a:srgbClr val="5A64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0719" y="1297774"/>
            <a:ext cx="3551068" cy="2953816"/>
          </a:xfrm>
        </p:spPr>
        <p:txBody>
          <a:bodyPr anchor="t" anchorCtr="0">
            <a:normAutofit/>
          </a:bodyPr>
          <a:lstStyle>
            <a:lvl1pPr>
              <a:defRPr sz="4000" b="1" i="0">
                <a:solidFill>
                  <a:srgbClr val="FFFFFF"/>
                </a:solidFill>
                <a:latin typeface="KingsBureauGrot ThreeSeven" panose="0200050604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719" y="4316239"/>
            <a:ext cx="3551067" cy="8917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>
                <a:solidFill>
                  <a:srgbClr val="FFFFFF"/>
                </a:solidFill>
                <a:latin typeface="Kings Caslon Text" panose="02000503000000020003" pitchFamily="2" charset="77"/>
                <a:cs typeface="Kings Caslon Text" panose="02000503000000020003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10718" y="5733981"/>
            <a:ext cx="3551067" cy="944280"/>
          </a:xfrm>
        </p:spPr>
        <p:txBody>
          <a:bodyPr>
            <a:noAutofit/>
          </a:bodyPr>
          <a:lstStyle>
            <a:lvl1pPr>
              <a:defRPr sz="2000" b="0" i="0">
                <a:latin typeface="Kings Caslon Text" panose="02000503000000020003" pitchFamily="2" charset="77"/>
              </a:defRPr>
            </a:lvl1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pic>
        <p:nvPicPr>
          <p:cNvPr id="9" name="KCL-LOGO-UK-1.png">
            <a:extLst>
              <a:ext uri="{FF2B5EF4-FFF2-40B4-BE49-F238E27FC236}">
                <a16:creationId xmlns:a16="http://schemas.microsoft.com/office/drawing/2014/main" id="{6744B5CB-C36A-49F5-A000-C34D59625344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000" y="736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1522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- joint - alt 3">
    <p:bg>
      <p:bgPr>
        <a:solidFill>
          <a:srgbClr val="5A64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sh House entrance">
            <a:extLst>
              <a:ext uri="{FF2B5EF4-FFF2-40B4-BE49-F238E27FC236}">
                <a16:creationId xmlns:a16="http://schemas.microsoft.com/office/drawing/2014/main" id="{BB2856B8-0170-3D42-B170-7ED5ACB03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950" y="-736"/>
            <a:ext cx="81261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0719" y="1297774"/>
            <a:ext cx="3551068" cy="2953816"/>
          </a:xfrm>
        </p:spPr>
        <p:txBody>
          <a:bodyPr anchor="t" anchorCtr="0">
            <a:normAutofit/>
          </a:bodyPr>
          <a:lstStyle>
            <a:lvl1pPr>
              <a:defRPr sz="4000" b="1" i="0">
                <a:solidFill>
                  <a:srgbClr val="FFFFFF"/>
                </a:solidFill>
                <a:latin typeface="KingsBureauGrot ThreeSeven" panose="0200050604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719" y="4316239"/>
            <a:ext cx="3551067" cy="8917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>
                <a:solidFill>
                  <a:srgbClr val="FFFFFF"/>
                </a:solidFill>
                <a:latin typeface="Kings Caslon Text" panose="02000503000000020003" pitchFamily="2" charset="77"/>
                <a:cs typeface="Kings Caslon Text" panose="02000503000000020003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KCL-LOGO-UK-1.png">
            <a:extLst>
              <a:ext uri="{FF2B5EF4-FFF2-40B4-BE49-F238E27FC236}">
                <a16:creationId xmlns:a16="http://schemas.microsoft.com/office/drawing/2014/main" id="{6744B5CB-C36A-49F5-A000-C34D59625344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000" y="736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872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- joint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raduates standing in front of a crowd posing for the camera&#10;">
            <a:extLst>
              <a:ext uri="{FF2B5EF4-FFF2-40B4-BE49-F238E27FC236}">
                <a16:creationId xmlns:a16="http://schemas.microsoft.com/office/drawing/2014/main" id="{BE2D952E-64D5-A64E-9959-50F7F86788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512" y="0"/>
            <a:ext cx="8125034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"/>
            <a:ext cx="4065973" cy="5554979"/>
          </a:xfrm>
          <a:prstGeom prst="rect">
            <a:avLst/>
          </a:prstGeom>
          <a:solidFill>
            <a:srgbClr val="5A64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0719" y="1297774"/>
            <a:ext cx="3551068" cy="2953816"/>
          </a:xfrm>
        </p:spPr>
        <p:txBody>
          <a:bodyPr anchor="t" anchorCtr="0">
            <a:normAutofit/>
          </a:bodyPr>
          <a:lstStyle>
            <a:lvl1pPr>
              <a:defRPr sz="4000" b="1" i="0">
                <a:solidFill>
                  <a:srgbClr val="FFFFFF"/>
                </a:solidFill>
                <a:latin typeface="KingsBureauGrot ThreeSeven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719" y="4316239"/>
            <a:ext cx="3551067" cy="8917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>
                <a:solidFill>
                  <a:srgbClr val="FFFFFF"/>
                </a:solidFill>
                <a:latin typeface="Kings Caslon Text" panose="02000503000000020003" pitchFamily="2" charset="77"/>
                <a:cs typeface="Kings Caslon Text" panose="02000503000000020003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10718" y="5733981"/>
            <a:ext cx="3551067" cy="944280"/>
          </a:xfrm>
        </p:spPr>
        <p:txBody>
          <a:bodyPr/>
          <a:lstStyle>
            <a:lvl1pPr>
              <a:defRPr b="0" i="0">
                <a:latin typeface="Kings Caslon Text" panose="02000503000000020003" pitchFamily="2" charset="77"/>
              </a:defRPr>
            </a:lvl1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pic>
        <p:nvPicPr>
          <p:cNvPr id="9" name="KCL-LOGO-UK-1.png">
            <a:extLst>
              <a:ext uri="{FF2B5EF4-FFF2-40B4-BE49-F238E27FC236}">
                <a16:creationId xmlns:a16="http://schemas.microsoft.com/office/drawing/2014/main" id="{6744B5CB-C36A-49F5-A000-C34D59625344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000" y="736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465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- joint - alt 3">
    <p:bg>
      <p:bgPr>
        <a:solidFill>
          <a:srgbClr val="5A64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raduates standing in front of a crowd posing for the camera&#10;">
            <a:extLst>
              <a:ext uri="{FF2B5EF4-FFF2-40B4-BE49-F238E27FC236}">
                <a16:creationId xmlns:a16="http://schemas.microsoft.com/office/drawing/2014/main" id="{BE2D952E-64D5-A64E-9959-50F7F86788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512" y="0"/>
            <a:ext cx="8125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0719" y="1297774"/>
            <a:ext cx="3551068" cy="2953816"/>
          </a:xfrm>
        </p:spPr>
        <p:txBody>
          <a:bodyPr anchor="t" anchorCtr="0">
            <a:normAutofit/>
          </a:bodyPr>
          <a:lstStyle>
            <a:lvl1pPr>
              <a:defRPr sz="4000" b="1" i="0">
                <a:solidFill>
                  <a:srgbClr val="FFFFFF"/>
                </a:solidFill>
                <a:latin typeface="KingsBureauGrot ThreeSeven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719" y="4316239"/>
            <a:ext cx="3551067" cy="8917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>
                <a:solidFill>
                  <a:srgbClr val="FFFFFF"/>
                </a:solidFill>
                <a:latin typeface="Kings Caslon Text" panose="02000503000000020003" pitchFamily="2" charset="77"/>
                <a:cs typeface="Kings Caslon Text" panose="02000503000000020003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KCL-LOGO-UK-1.png">
            <a:extLst>
              <a:ext uri="{FF2B5EF4-FFF2-40B4-BE49-F238E27FC236}">
                <a16:creationId xmlns:a16="http://schemas.microsoft.com/office/drawing/2014/main" id="{6744B5CB-C36A-49F5-A000-C34D59625344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000" y="736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1862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 - joint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up of students walking around Strand Campus">
            <a:extLst>
              <a:ext uri="{FF2B5EF4-FFF2-40B4-BE49-F238E27FC236}">
                <a16:creationId xmlns:a16="http://schemas.microsoft.com/office/drawing/2014/main" id="{178B1CE5-1B5E-C947-8C99-B485A71AE7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160" y="-736"/>
            <a:ext cx="8123738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"/>
            <a:ext cx="4065973" cy="5554979"/>
          </a:xfrm>
          <a:prstGeom prst="rect">
            <a:avLst/>
          </a:prstGeom>
          <a:solidFill>
            <a:srgbClr val="5A64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0719" y="1297774"/>
            <a:ext cx="3551068" cy="2953816"/>
          </a:xfrm>
        </p:spPr>
        <p:txBody>
          <a:bodyPr anchor="t" anchorCtr="0">
            <a:normAutofit/>
          </a:bodyPr>
          <a:lstStyle>
            <a:lvl1pPr>
              <a:defRPr sz="4000" b="1" i="0">
                <a:solidFill>
                  <a:srgbClr val="FFFFFF"/>
                </a:solidFill>
                <a:latin typeface="KingsBureauGrot ThreeSeven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719" y="4316239"/>
            <a:ext cx="3551067" cy="8917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>
                <a:solidFill>
                  <a:srgbClr val="FFFFFF"/>
                </a:solidFill>
                <a:latin typeface="Kings Caslon Text" panose="02000503000000020003" pitchFamily="2" charset="77"/>
                <a:cs typeface="Kings Caslon Text" panose="02000503000000020003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10718" y="5733981"/>
            <a:ext cx="3551067" cy="944280"/>
          </a:xfrm>
        </p:spPr>
        <p:txBody>
          <a:bodyPr/>
          <a:lstStyle>
            <a:lvl1pPr>
              <a:defRPr b="0" i="0">
                <a:latin typeface="Kings Caslon Text" panose="02000503000000020003" pitchFamily="2" charset="77"/>
              </a:defRPr>
            </a:lvl1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pic>
        <p:nvPicPr>
          <p:cNvPr id="9" name="KCL-LOGO-UK-1.png">
            <a:extLst>
              <a:ext uri="{FF2B5EF4-FFF2-40B4-BE49-F238E27FC236}">
                <a16:creationId xmlns:a16="http://schemas.microsoft.com/office/drawing/2014/main" id="{6744B5CB-C36A-49F5-A000-C34D59625344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000" y="736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4154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- joint - alt 3">
    <p:bg>
      <p:bgPr>
        <a:solidFill>
          <a:srgbClr val="5A64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up of students walking around Strand Campus">
            <a:extLst>
              <a:ext uri="{FF2B5EF4-FFF2-40B4-BE49-F238E27FC236}">
                <a16:creationId xmlns:a16="http://schemas.microsoft.com/office/drawing/2014/main" id="{178B1CE5-1B5E-C947-8C99-B485A71AE7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160" y="-736"/>
            <a:ext cx="81237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0719" y="1297774"/>
            <a:ext cx="3551068" cy="2953816"/>
          </a:xfrm>
        </p:spPr>
        <p:txBody>
          <a:bodyPr anchor="t" anchorCtr="0">
            <a:normAutofit/>
          </a:bodyPr>
          <a:lstStyle>
            <a:lvl1pPr>
              <a:defRPr sz="4000" b="1" i="0">
                <a:solidFill>
                  <a:srgbClr val="FFFFFF"/>
                </a:solidFill>
                <a:latin typeface="KingsBureauGrot ThreeSeven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0719" y="4316239"/>
            <a:ext cx="3551067" cy="8917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>
                <a:solidFill>
                  <a:srgbClr val="FFFFFF"/>
                </a:solidFill>
                <a:latin typeface="Kings Caslon Text" panose="02000503000000020003" pitchFamily="2" charset="77"/>
                <a:cs typeface="Kings Caslon Text" panose="02000503000000020003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KCL-LOGO-UK-1.png">
            <a:extLst>
              <a:ext uri="{FF2B5EF4-FFF2-40B4-BE49-F238E27FC236}">
                <a16:creationId xmlns:a16="http://schemas.microsoft.com/office/drawing/2014/main" id="{6744B5CB-C36A-49F5-A000-C34D59625344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000" y="736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537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1089220"/>
            <a:ext cx="11232000" cy="53115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491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54" r:id="rId2"/>
    <p:sldLayoutId id="2147483758" r:id="rId3"/>
    <p:sldLayoutId id="2147483755" r:id="rId4"/>
    <p:sldLayoutId id="2147483759" r:id="rId5"/>
    <p:sldLayoutId id="2147483756" r:id="rId6"/>
    <p:sldLayoutId id="2147483760" r:id="rId7"/>
    <p:sldLayoutId id="2147483757" r:id="rId8"/>
    <p:sldLayoutId id="2147483761" r:id="rId9"/>
    <p:sldLayoutId id="2147483734" r:id="rId10"/>
    <p:sldLayoutId id="2147483725" r:id="rId11"/>
    <p:sldLayoutId id="2147483753" r:id="rId12"/>
    <p:sldLayoutId id="2147483732" r:id="rId13"/>
    <p:sldLayoutId id="2147483733" r:id="rId14"/>
    <p:sldLayoutId id="2147483751" r:id="rId15"/>
    <p:sldLayoutId id="2147483752" r:id="rId16"/>
    <p:sldLayoutId id="2147483750" r:id="rId17"/>
    <p:sldLayoutId id="2147483729" r:id="rId18"/>
    <p:sldLayoutId id="2147483728" r:id="rId19"/>
    <p:sldLayoutId id="2147483667" r:id="rId20"/>
    <p:sldLayoutId id="2147483668" r:id="rId21"/>
    <p:sldLayoutId id="2147483669" r:id="rId22"/>
    <p:sldLayoutId id="2147483670" r:id="rId23"/>
    <p:sldLayoutId id="2147483745" r:id="rId24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rgbClr val="0A2D50"/>
          </a:solidFill>
          <a:latin typeface="KingsBureauGrot ThreeSeven" panose="02000506040000020004" pitchFamily="2" charset="0"/>
          <a:ea typeface="+mj-ea"/>
          <a:cs typeface="KingsBureauGrot ThreeSeven" panose="02000506040000020004" pitchFamily="2" charset="0"/>
        </a:defRPr>
      </a:lvl1pPr>
    </p:titleStyle>
    <p:bodyStyle>
      <a:lvl1pPr marL="269875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b="0" i="0" kern="1200">
          <a:solidFill>
            <a:schemeClr val="tx1"/>
          </a:solidFill>
          <a:latin typeface="Kings Caslon Text" panose="02000503000000020003" pitchFamily="2" charset="77"/>
          <a:ea typeface="+mn-ea"/>
          <a:cs typeface="Kings Caslon Text" panose="02000503000000020003" pitchFamily="2" charset="77"/>
        </a:defRPr>
      </a:lvl1pPr>
      <a:lvl2pPr marL="539750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b="0" i="0" kern="1200">
          <a:solidFill>
            <a:schemeClr val="tx1"/>
          </a:solidFill>
          <a:latin typeface="Kings Caslon Text" panose="02000503000000020003" pitchFamily="2" charset="77"/>
          <a:ea typeface="+mn-ea"/>
          <a:cs typeface="Kings Caslon Text" panose="02000503000000020003" pitchFamily="2" charset="77"/>
        </a:defRPr>
      </a:lvl2pPr>
      <a:lvl3pPr marL="809625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b="0" i="0" kern="1200">
          <a:solidFill>
            <a:schemeClr val="tx1"/>
          </a:solidFill>
          <a:latin typeface="Kings Caslon Text" panose="02000503000000020003" pitchFamily="2" charset="77"/>
          <a:ea typeface="+mn-ea"/>
          <a:cs typeface="Kings Caslon Text" panose="02000503000000020003" pitchFamily="2" charset="77"/>
        </a:defRPr>
      </a:lvl3pPr>
      <a:lvl4pPr marL="1079500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b="0" i="0" kern="1200">
          <a:solidFill>
            <a:schemeClr val="tx1"/>
          </a:solidFill>
          <a:latin typeface="Kings Caslon Text" panose="02000503000000020003" pitchFamily="2" charset="77"/>
          <a:ea typeface="+mn-ea"/>
          <a:cs typeface="Kings Caslon Text" panose="02000503000000020003" pitchFamily="2" charset="77"/>
        </a:defRPr>
      </a:lvl4pPr>
      <a:lvl5pPr marL="1341438" indent="-261938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b="0" i="0" kern="1200">
          <a:solidFill>
            <a:schemeClr val="tx1"/>
          </a:solidFill>
          <a:latin typeface="Kings Caslon Text" panose="02000503000000020003" pitchFamily="2" charset="77"/>
          <a:ea typeface="+mn-ea"/>
          <a:cs typeface="Kings Caslon Text" panose="02000503000000020003" pitchFamily="2" charset="77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file://localhost/Users/mac1/Desktop/largeprvw_0_353998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69.jpeg"/><Relationship Id="rId16" Type="http://schemas.openxmlformats.org/officeDocument/2006/relationships/image" Target="../media/image17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jpeg"/><Relationship Id="rId11" Type="http://schemas.openxmlformats.org/officeDocument/2006/relationships/image" Target="../media/image12.png"/><Relationship Id="rId5" Type="http://schemas.openxmlformats.org/officeDocument/2006/relationships/image" Target="../media/image72.jp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7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2.svg"/><Relationship Id="rId2" Type="http://schemas.openxmlformats.org/officeDocument/2006/relationships/image" Target="../media/image25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svg"/><Relationship Id="rId15" Type="http://schemas.openxmlformats.org/officeDocument/2006/relationships/image" Target="../media/image35.png"/><Relationship Id="rId10" Type="http://schemas.openxmlformats.org/officeDocument/2006/relationships/image" Target="../media/image10.png"/><Relationship Id="rId4" Type="http://schemas.openxmlformats.org/officeDocument/2006/relationships/image" Target="../media/image27.png"/><Relationship Id="rId9" Type="http://schemas.openxmlformats.org/officeDocument/2006/relationships/image" Target="../media/image21.svg"/><Relationship Id="rId1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10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with many buildings&#10;&#10;Description automatically generated">
            <a:extLst>
              <a:ext uri="{FF2B5EF4-FFF2-40B4-BE49-F238E27FC236}">
                <a16:creationId xmlns:a16="http://schemas.microsoft.com/office/drawing/2014/main" id="{11BF6F50-1E67-75B8-BB81-D3590270E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7678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508F01-3354-44D9-FC4B-DE956556B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780" y="0"/>
            <a:ext cx="2215220" cy="16993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8E73468-FC72-32F8-C0CF-ED0DE89BDD7B}"/>
              </a:ext>
            </a:extLst>
          </p:cNvPr>
          <p:cNvSpPr txBox="1">
            <a:spLocks/>
          </p:cNvSpPr>
          <p:nvPr/>
        </p:nvSpPr>
        <p:spPr>
          <a:xfrm>
            <a:off x="2273684" y="155162"/>
            <a:ext cx="7532014" cy="1201096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 lIns="0" tIns="0" rIns="0" bIns="0" rtlCol="0" anchor="t" anchorCtr="0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A2D50"/>
                </a:solidFill>
                <a:latin typeface="KingsBureauGrot ThreeSeven" panose="02000506040000020004" pitchFamily="2" charset="0"/>
                <a:ea typeface="+mj-ea"/>
                <a:cs typeface="KingsBureauGrot ThreeSeven" panose="02000506040000020004" pitchFamily="2" charset="0"/>
              </a:defRPr>
            </a:lvl1pPr>
          </a:lstStyle>
          <a:p>
            <a:r>
              <a:rPr lang="en-US" dirty="0" err="1"/>
              <a:t>MultiVit</a:t>
            </a:r>
            <a:r>
              <a:rPr lang="en-US" dirty="0"/>
              <a:t>: A Vision Transformer with Adaptive Cross-Image and Cross-Resolution Attention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CAB9895-F463-A4E3-E90B-FDF4E427573C}"/>
              </a:ext>
            </a:extLst>
          </p:cNvPr>
          <p:cNvSpPr txBox="1">
            <a:spLocks/>
          </p:cNvSpPr>
          <p:nvPr/>
        </p:nvSpPr>
        <p:spPr>
          <a:xfrm>
            <a:off x="2273684" y="1356258"/>
            <a:ext cx="7532014" cy="117811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vert="horz" lIns="0" tIns="0" rIns="0" bIns="0" rtlCol="0" anchor="ctr">
            <a:normAutofit fontScale="92500"/>
          </a:bodyPr>
          <a:lstStyle>
            <a:lvl1pPr marL="34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1pPr>
            <a:lvl2pPr marL="34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2pPr>
            <a:lvl3pPr marL="268715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b="0" i="0" kern="1200" dirty="0" smtClean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537429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4pPr>
            <a:lvl5pPr marL="806144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Benjamin A. K. Murray</a:t>
            </a:r>
            <a:r>
              <a:rPr lang="en-GB" baseline="30000" dirty="0"/>
              <a:t>1</a:t>
            </a:r>
            <a:r>
              <a:rPr lang="en-GB" dirty="0"/>
              <a:t>, Wei R. Tan</a:t>
            </a:r>
            <a:r>
              <a:rPr lang="en-GB" baseline="30000" dirty="0"/>
              <a:t>2</a:t>
            </a:r>
            <a:r>
              <a:rPr lang="en-GB" dirty="0"/>
              <a:t>, Liane S. Canas</a:t>
            </a:r>
            <a:r>
              <a:rPr lang="en-GB" baseline="30000" dirty="0"/>
              <a:t>1</a:t>
            </a:r>
            <a:r>
              <a:rPr lang="en-GB" dirty="0"/>
              <a:t>, Catherine H. Smith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 err="1"/>
              <a:t>Satveer</a:t>
            </a:r>
            <a:r>
              <a:rPr lang="en-GB" dirty="0"/>
              <a:t> K. Mahil</a:t>
            </a:r>
            <a:r>
              <a:rPr lang="en-GB" baseline="30000" dirty="0"/>
              <a:t>2</a:t>
            </a:r>
            <a:r>
              <a:rPr lang="en-GB" dirty="0"/>
              <a:t>, Sebastien Ourselin</a:t>
            </a:r>
            <a:r>
              <a:rPr lang="en-GB" baseline="30000" dirty="0"/>
              <a:t>1</a:t>
            </a:r>
            <a:r>
              <a:rPr lang="en-GB" dirty="0"/>
              <a:t>, Marc Modat</a:t>
            </a:r>
            <a:r>
              <a:rPr lang="en-GB" baseline="30000" dirty="0"/>
              <a:t>1</a:t>
            </a:r>
          </a:p>
          <a:p>
            <a:pPr marL="0" indent="0">
              <a:buNone/>
            </a:pPr>
            <a:r>
              <a:rPr lang="en-GB" sz="1400" dirty="0"/>
              <a:t>1. School of Biomedical Engineering &amp; Imaging Sciences, King’s College London</a:t>
            </a:r>
          </a:p>
          <a:p>
            <a:pPr marL="0" indent="0">
              <a:buNone/>
            </a:pPr>
            <a:r>
              <a:rPr lang="en-GB" sz="1400" dirty="0"/>
              <a:t>2. St John’s Institute of Dermatology, Guy’s and St Thomas’ NHS Foundation Trust and King’s College London</a:t>
            </a:r>
          </a:p>
        </p:txBody>
      </p:sp>
      <p:pic>
        <p:nvPicPr>
          <p:cNvPr id="15" name="Picture 14" descr="A black background with a letter w&#10;&#10;Description automatically generated">
            <a:extLst>
              <a:ext uri="{FF2B5EF4-FFF2-40B4-BE49-F238E27FC236}">
                <a16:creationId xmlns:a16="http://schemas.microsoft.com/office/drawing/2014/main" id="{D1107EA3-B270-D8C9-3EBB-295902F0B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281" y="3754994"/>
            <a:ext cx="781012" cy="781012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81A565-326E-EBED-B7DC-776B00811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8037" y="6265404"/>
            <a:ext cx="1856117" cy="52529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1FE1E74-7765-7F00-B05B-12F6A8AC47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04426" y="3102343"/>
            <a:ext cx="1596317" cy="546823"/>
          </a:xfrm>
          <a:prstGeom prst="rect">
            <a:avLst/>
          </a:prstGeom>
        </p:spPr>
      </p:pic>
      <p:pic>
        <p:nvPicPr>
          <p:cNvPr id="18" name="Picture 17" descr="A close-up of a logo&#10;&#10;Description automatically generated">
            <a:extLst>
              <a:ext uri="{FF2B5EF4-FFF2-40B4-BE49-F238E27FC236}">
                <a16:creationId xmlns:a16="http://schemas.microsoft.com/office/drawing/2014/main" id="{3C0CFBDB-CFBB-DC0B-FC8D-21D3B2AEF0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6950" y="2557737"/>
            <a:ext cx="1834880" cy="459438"/>
          </a:xfrm>
          <a:prstGeom prst="rect">
            <a:avLst/>
          </a:prstGeom>
        </p:spPr>
      </p:pic>
      <p:pic>
        <p:nvPicPr>
          <p:cNvPr id="19" name="Picture 18" descr="A logo for a healthcare company&#10;&#10;Description automatically generated">
            <a:extLst>
              <a:ext uri="{FF2B5EF4-FFF2-40B4-BE49-F238E27FC236}">
                <a16:creationId xmlns:a16="http://schemas.microsoft.com/office/drawing/2014/main" id="{96120484-0586-B595-74F1-BF856B17B3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2055" y="3749287"/>
            <a:ext cx="1207448" cy="78489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07EDAD-2275-3EBA-79E5-16A5DD7DFE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0292" y="4646064"/>
            <a:ext cx="1929096" cy="632086"/>
          </a:xfrm>
          <a:prstGeom prst="rect">
            <a:avLst/>
          </a:prstGeom>
        </p:spPr>
      </p:pic>
      <p:pic>
        <p:nvPicPr>
          <p:cNvPr id="2050" name="Picture 2" descr="A blue logo with a person holding a staff and a fox&#10;&#10;Description automatically generated">
            <a:extLst>
              <a:ext uri="{FF2B5EF4-FFF2-40B4-BE49-F238E27FC236}">
                <a16:creationId xmlns:a16="http://schemas.microsoft.com/office/drawing/2014/main" id="{672E11BC-B6B7-1CB2-E401-5F1E47AB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668" y="5263218"/>
            <a:ext cx="693273" cy="9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AFACE83-8F67-AAA2-DCC4-E61E089938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41280" y="5552169"/>
            <a:ext cx="1311704" cy="349788"/>
          </a:xfrm>
          <a:prstGeom prst="rect">
            <a:avLst/>
          </a:prstGeom>
        </p:spPr>
      </p:pic>
      <p:pic>
        <p:nvPicPr>
          <p:cNvPr id="4" name="Picture 3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8E705A26-934B-EB58-70B9-303A69542B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09" y="1747509"/>
            <a:ext cx="1654262" cy="732821"/>
          </a:xfrm>
          <a:prstGeom prst="rect">
            <a:avLst/>
          </a:prstGeom>
          <a:solidFill>
            <a:schemeClr val="bg2">
              <a:alpha val="50000"/>
            </a:schemeClr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3940526-7970-1716-BE4F-670D0CCF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8" y="155162"/>
            <a:ext cx="2038718" cy="112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815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D5EF-715B-83F6-A922-E992DDFB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The </a:t>
            </a:r>
            <a:r>
              <a:rPr lang="en-US" err="1"/>
              <a:t>MultiViT</a:t>
            </a:r>
            <a:r>
              <a:rPr lang="en-US"/>
              <a:t> Architecture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CAB9F6C-AF42-3C8C-558D-B2E20871E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7415" y="900000"/>
            <a:ext cx="8657169" cy="399496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44B00C-A79B-46E9-8B4F-466CDE41B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7414" y="5046883"/>
            <a:ext cx="8657169" cy="1263381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Kings Caslon Text"/>
              </a:rPr>
              <a:t>Configurations</a:t>
            </a:r>
          </a:p>
          <a:p>
            <a:pPr algn="ctr"/>
            <a:r>
              <a:rPr lang="en-US" dirty="0">
                <a:solidFill>
                  <a:srgbClr val="FE6100"/>
                </a:solidFill>
                <a:latin typeface="Kings Caslon Text"/>
              </a:rPr>
              <a:t>Multi / Partial</a:t>
            </a:r>
            <a:r>
              <a:rPr lang="en-US" dirty="0">
                <a:latin typeface="Kings Caslon Text"/>
              </a:rPr>
              <a:t>: Whether tokens are passed from stage 1 to stage 2</a:t>
            </a:r>
          </a:p>
          <a:p>
            <a:pPr algn="ctr"/>
            <a:r>
              <a:rPr lang="en-US" dirty="0">
                <a:solidFill>
                  <a:srgbClr val="DC267F"/>
                </a:solidFill>
                <a:latin typeface="Kings Caslon Text"/>
              </a:rPr>
              <a:t>N</a:t>
            </a:r>
            <a:r>
              <a:rPr lang="en-US" dirty="0">
                <a:latin typeface="Kings Caslon Text"/>
              </a:rPr>
              <a:t>: The number of images</a:t>
            </a:r>
          </a:p>
          <a:p>
            <a:pPr algn="ctr"/>
            <a:r>
              <a:rPr lang="en-US" dirty="0">
                <a:solidFill>
                  <a:srgbClr val="648FFF"/>
                </a:solidFill>
                <a:latin typeface="Kings Caslon Text"/>
              </a:rPr>
              <a:t>R</a:t>
            </a:r>
            <a:r>
              <a:rPr lang="en-US" dirty="0">
                <a:latin typeface="Kings Caslon Text"/>
              </a:rPr>
              <a:t>: The resolution multiplier to apply to stage 2 patches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5E330-8B10-0CE1-C44C-F24DBF3CE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999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57E87-EEE8-2C6D-5549-1360C5FA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Dataset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083BE-E612-9C68-A4A3-EDFFB974A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00" y="1088721"/>
            <a:ext cx="5376000" cy="274683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Kings Caslon Text"/>
              </a:rPr>
              <a:t>Dataset:</a:t>
            </a:r>
          </a:p>
          <a:p>
            <a:pPr marL="342900" indent="-342900">
              <a:buChar char="•"/>
            </a:pPr>
            <a:r>
              <a:rPr lang="en-US" dirty="0">
                <a:latin typeface="Kings Caslon Text"/>
              </a:rPr>
              <a:t>Collected by St. John's Institute of Dermatology, Guy's and St. Thomas NHS Trust</a:t>
            </a:r>
            <a:endParaRPr lang="en-US" dirty="0"/>
          </a:p>
          <a:p>
            <a:pPr marL="342900" indent="-342900">
              <a:buChar char="•"/>
            </a:pPr>
            <a:r>
              <a:rPr lang="en-US" dirty="0">
                <a:latin typeface="Kings Caslon Text"/>
              </a:rPr>
              <a:t>Shared with us under ethics agreement</a:t>
            </a:r>
            <a:endParaRPr lang="en-US" dirty="0"/>
          </a:p>
          <a:p>
            <a:pPr marL="342900" indent="-342900">
              <a:buChar char="•"/>
            </a:pPr>
            <a:r>
              <a:rPr lang="en-US" dirty="0">
                <a:latin typeface="Kings Caslon Text"/>
              </a:rPr>
              <a:t>1109 </a:t>
            </a:r>
            <a:r>
              <a:rPr lang="en-US" dirty="0" err="1">
                <a:latin typeface="Kings Caslon Text"/>
              </a:rPr>
              <a:t>colour</a:t>
            </a:r>
            <a:r>
              <a:rPr lang="en-US" dirty="0">
                <a:latin typeface="Kings Caslon Text"/>
              </a:rPr>
              <a:t> images from 152 patients</a:t>
            </a:r>
            <a:endParaRPr lang="en-US" dirty="0"/>
          </a:p>
          <a:p>
            <a:pPr marL="342900" indent="-342900">
              <a:buChar char="•"/>
            </a:pPr>
            <a:r>
              <a:rPr lang="en-US" dirty="0">
                <a:latin typeface="Kings Caslon Text"/>
              </a:rPr>
              <a:t>763 clinical poses</a:t>
            </a:r>
            <a:endParaRPr lang="en-US" dirty="0"/>
          </a:p>
          <a:p>
            <a:pPr marL="342900" indent="-342900">
              <a:buChar char="•"/>
            </a:pPr>
            <a:r>
              <a:rPr lang="en-US" dirty="0">
                <a:latin typeface="Kings Caslon Text"/>
              </a:rPr>
              <a:t>346 self-taken images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3" descr="A blue pie chart with text&#10;&#10;Description automatically generated">
            <a:extLst>
              <a:ext uri="{FF2B5EF4-FFF2-40B4-BE49-F238E27FC236}">
                <a16:creationId xmlns:a16="http://schemas.microsoft.com/office/drawing/2014/main" id="{6C8EFEF8-C183-0919-9C42-541E394C96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92685" y="3588453"/>
            <a:ext cx="4772357" cy="2925326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E779FC-EC86-A7CF-0FA0-AFF9A9B688BD}"/>
              </a:ext>
            </a:extLst>
          </p:cNvPr>
          <p:cNvSpPr txBox="1">
            <a:spLocks/>
          </p:cNvSpPr>
          <p:nvPr/>
        </p:nvSpPr>
        <p:spPr>
          <a:xfrm>
            <a:off x="1155861" y="3865052"/>
            <a:ext cx="3586957" cy="92466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lang="en-US" sz="2000" b="0" i="0" kern="1200" dirty="0" smtClean="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1pPr>
            <a:lvl2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2000" b="0" i="0" kern="120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2pPr>
            <a:lvl3pPr marL="268715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3pPr>
            <a:lvl4pPr marL="537429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4pPr>
            <a:lvl5pPr marL="806144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Kings Caslon Text"/>
              </a:rPr>
              <a:t>Image widths: 480 – 6016 pixels</a:t>
            </a:r>
            <a:endParaRPr lang="en-US"/>
          </a:p>
          <a:p>
            <a:r>
              <a:rPr lang="en-US">
                <a:latin typeface="Kings Caslon Text"/>
              </a:rPr>
              <a:t>Image heights: 480 – 4640 pixels </a:t>
            </a:r>
            <a:endParaRPr lang="en-US"/>
          </a:p>
        </p:txBody>
      </p:sp>
      <p:pic>
        <p:nvPicPr>
          <p:cNvPr id="5" name="largeprvw_0_353998.jpg" descr="Building">
            <a:extLst>
              <a:ext uri="{FF2B5EF4-FFF2-40B4-BE49-F238E27FC236}">
                <a16:creationId xmlns:a16="http://schemas.microsoft.com/office/drawing/2014/main" id="{E1A352D0-7251-A745-BD8E-EB3FBF824A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2660" y="1419669"/>
            <a:ext cx="2222382" cy="2009331"/>
          </a:xfrm>
          <a:prstGeom prst="rect">
            <a:avLst/>
          </a:prstGeom>
        </p:spPr>
      </p:pic>
      <p:pic>
        <p:nvPicPr>
          <p:cNvPr id="7" name="Picture 2" descr="A blue logo with a person holding a staff and a fox&#10;&#10;Description automatically generated">
            <a:extLst>
              <a:ext uri="{FF2B5EF4-FFF2-40B4-BE49-F238E27FC236}">
                <a16:creationId xmlns:a16="http://schemas.microsoft.com/office/drawing/2014/main" id="{1FEFB089-DD4A-2801-8B9F-4BEB767D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89" y="1419668"/>
            <a:ext cx="1501597" cy="20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8D0594-7208-2A2C-3A95-44CABA497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1615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005C2-042D-AADD-BF5D-E291BBB2D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KingsBureauGrot ThreeSeven"/>
              </a:rPr>
              <a:t>Results</a:t>
            </a:r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3754517-2F10-21A9-715F-D89542259AB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6064857"/>
              </p:ext>
            </p:extLst>
          </p:nvPr>
        </p:nvGraphicFramePr>
        <p:xfrm>
          <a:off x="479425" y="2305502"/>
          <a:ext cx="5592420" cy="227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4140">
                  <a:extLst>
                    <a:ext uri="{9D8B030D-6E8A-4147-A177-3AD203B41FA5}">
                      <a16:colId xmlns:a16="http://schemas.microsoft.com/office/drawing/2014/main" val="1254399574"/>
                    </a:ext>
                  </a:extLst>
                </a:gridCol>
                <a:gridCol w="1864140">
                  <a:extLst>
                    <a:ext uri="{9D8B030D-6E8A-4147-A177-3AD203B41FA5}">
                      <a16:colId xmlns:a16="http://schemas.microsoft.com/office/drawing/2014/main" val="1953095446"/>
                    </a:ext>
                  </a:extLst>
                </a:gridCol>
                <a:gridCol w="1864140">
                  <a:extLst>
                    <a:ext uri="{9D8B030D-6E8A-4147-A177-3AD203B41FA5}">
                      <a16:colId xmlns:a16="http://schemas.microsoft.com/office/drawing/2014/main" val="3490115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760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595959"/>
                          </a:solidFill>
                          <a:latin typeface="Arial"/>
                        </a:rPr>
                        <a:t>5.127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595959"/>
                          </a:solidFill>
                          <a:latin typeface="Arial"/>
                        </a:rPr>
                        <a:t>-3.192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068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Multi-3-1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3.877</a:t>
                      </a:r>
                      <a:endParaRPr lang="en-US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1" u="none" strike="noStrike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-2.402</a:t>
                      </a:r>
                      <a:endParaRPr lang="en-US" sz="200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9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Multi-3-2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1" u="none" strike="noStrike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4.220</a:t>
                      </a:r>
                      <a:endParaRPr lang="en-US" sz="200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-1.741</a:t>
                      </a:r>
                      <a:endParaRPr lang="en-US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22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Partial-3-1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595959"/>
                          </a:solidFill>
                          <a:latin typeface="Arial"/>
                        </a:rPr>
                        <a:t>4.674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595959"/>
                          </a:solidFill>
                          <a:latin typeface="Arial"/>
                        </a:rPr>
                        <a:t>-2.644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Partial-3-2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595959"/>
                          </a:solidFill>
                          <a:latin typeface="Arial"/>
                        </a:rPr>
                        <a:t>4.516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595959"/>
                          </a:solidFill>
                          <a:latin typeface="Arial"/>
                        </a:rPr>
                        <a:t>-2.721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466525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C0C35-D7B9-7229-2790-8C66BAB0DE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/>
              <a:t>Key observations</a:t>
            </a:r>
          </a:p>
          <a:p>
            <a:r>
              <a:rPr lang="en-US" dirty="0"/>
              <a:t>Potential for clinical suitability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Inter-rater MAE for PASI is 4.67</a:t>
            </a:r>
            <a:r>
              <a:rPr lang="en-US" baseline="30000" dirty="0"/>
              <a:t>[1]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Multi-3-1 is significantly within this threshold</a:t>
            </a:r>
          </a:p>
          <a:p>
            <a:r>
              <a:rPr lang="en-US" dirty="0"/>
              <a:t>All models under-predict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Multi-3-2 minimizes this effect</a:t>
            </a:r>
          </a:p>
          <a:p>
            <a:r>
              <a:rPr lang="en-US" dirty="0"/>
              <a:t>“Multi” vs. “Partial”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Similarly-sized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Suggests token passing is effective</a:t>
            </a:r>
          </a:p>
          <a:p>
            <a:r>
              <a:rPr lang="en-US" dirty="0"/>
              <a:t>Resolution enhancement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effective in terms of MAE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tendency to under-predict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BE1B5-44D9-84A2-F3EC-370D23AC4A7C}"/>
              </a:ext>
            </a:extLst>
          </p:cNvPr>
          <p:cNvSpPr txBox="1"/>
          <p:nvPr/>
        </p:nvSpPr>
        <p:spPr>
          <a:xfrm>
            <a:off x="5992586" y="6138002"/>
            <a:ext cx="571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Huang et al., Artificial Intelligence-Based Psoriasis Severity Assessment: Real-world Study and Application, Journal of Medical Internet Research, 2023; 25</a:t>
            </a:r>
            <a:endParaRPr lang="en-GB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C9094-0736-6D23-2288-F0B86DDB5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7228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A364-A589-493E-ED56-93DBDC14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Stratification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BB035-03CB-DB0E-66C4-739E708D5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00" y="1088721"/>
            <a:ext cx="5376000" cy="464308"/>
          </a:xfrm>
        </p:spPr>
        <p:txBody>
          <a:bodyPr/>
          <a:lstStyle/>
          <a:p>
            <a:pPr algn="ctr"/>
            <a:r>
              <a:rPr lang="en-US" dirty="0"/>
              <a:t>Fitzpatrick skin type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220AE-067C-D4E1-45E3-BC574F5BF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000" y="1088721"/>
            <a:ext cx="5376000" cy="464308"/>
          </a:xfrm>
        </p:spPr>
        <p:txBody>
          <a:bodyPr/>
          <a:lstStyle/>
          <a:p>
            <a:pPr algn="ctr"/>
            <a:r>
              <a:rPr lang="en-US" dirty="0"/>
              <a:t>Physician Global Assessment Severity</a:t>
            </a:r>
            <a:endParaRPr lang="en-GB" dirty="0"/>
          </a:p>
          <a:p>
            <a:pPr algn="ctr"/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92EB1DC-BDA9-4D89-9EDC-16D91AA320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44005"/>
              </p:ext>
            </p:extLst>
          </p:nvPr>
        </p:nvGraphicFramePr>
        <p:xfrm>
          <a:off x="480000" y="1436991"/>
          <a:ext cx="2785714" cy="256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08D3948-3F62-E57C-E47B-C0E9F04F08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404161"/>
              </p:ext>
            </p:extLst>
          </p:nvPr>
        </p:nvGraphicFramePr>
        <p:xfrm>
          <a:off x="2972572" y="1436991"/>
          <a:ext cx="2785714" cy="256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234C024-39BE-6BE5-21BA-78B7758DA5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4404662"/>
              </p:ext>
            </p:extLst>
          </p:nvPr>
        </p:nvGraphicFramePr>
        <p:xfrm>
          <a:off x="6433716" y="1436991"/>
          <a:ext cx="2785714" cy="256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ABCE9C7-0D75-59FA-33FD-6C3D2EC2CF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384517"/>
              </p:ext>
            </p:extLst>
          </p:nvPr>
        </p:nvGraphicFramePr>
        <p:xfrm>
          <a:off x="8926288" y="1436991"/>
          <a:ext cx="2785714" cy="256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CBA4584F-BA93-2ECE-6A3D-FA2EEDBED0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1535731"/>
              </p:ext>
            </p:extLst>
          </p:nvPr>
        </p:nvGraphicFramePr>
        <p:xfrm>
          <a:off x="263580" y="4407240"/>
          <a:ext cx="5592420" cy="218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620">
                  <a:extLst>
                    <a:ext uri="{9D8B030D-6E8A-4147-A177-3AD203B41FA5}">
                      <a16:colId xmlns:a16="http://schemas.microsoft.com/office/drawing/2014/main" val="1254399574"/>
                    </a:ext>
                  </a:extLst>
                </a:gridCol>
                <a:gridCol w="1032200">
                  <a:extLst>
                    <a:ext uri="{9D8B030D-6E8A-4147-A177-3AD203B41FA5}">
                      <a16:colId xmlns:a16="http://schemas.microsoft.com/office/drawing/2014/main" val="1953095446"/>
                    </a:ext>
                  </a:extLst>
                </a:gridCol>
                <a:gridCol w="1032200">
                  <a:extLst>
                    <a:ext uri="{9D8B030D-6E8A-4147-A177-3AD203B41FA5}">
                      <a16:colId xmlns:a16="http://schemas.microsoft.com/office/drawing/2014/main" val="2003278996"/>
                    </a:ext>
                  </a:extLst>
                </a:gridCol>
                <a:gridCol w="1032200">
                  <a:extLst>
                    <a:ext uri="{9D8B030D-6E8A-4147-A177-3AD203B41FA5}">
                      <a16:colId xmlns:a16="http://schemas.microsoft.com/office/drawing/2014/main" val="3490115617"/>
                    </a:ext>
                  </a:extLst>
                </a:gridCol>
                <a:gridCol w="1032200">
                  <a:extLst>
                    <a:ext uri="{9D8B030D-6E8A-4147-A177-3AD203B41FA5}">
                      <a16:colId xmlns:a16="http://schemas.microsoft.com/office/drawing/2014/main" val="8505332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Configuration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 I-IV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 V-VI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 I-IV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 V-VI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4092760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3.968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9.763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0.179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-12.462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826068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Multi-3-1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2.804</a:t>
                      </a:r>
                      <a:endParaRPr lang="en-US" sz="1600" b="0" i="1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8.167</a:t>
                      </a:r>
                      <a:endParaRPr lang="en-US" sz="1600" b="0" i="1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-1.178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-7.298</a:t>
                      </a:r>
                      <a:endParaRPr lang="en-US" sz="1600" b="0" i="1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7439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Multi-3-2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2.736</a:t>
                      </a:r>
                      <a:endParaRPr lang="en-US" sz="16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10.158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0.117</a:t>
                      </a:r>
                      <a:endParaRPr lang="en-US" sz="1600" b="0" i="1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-9.171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550022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Partial-3-1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3.402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9.761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-0.009</a:t>
                      </a:r>
                      <a:endParaRPr lang="en-US" sz="16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-9.891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75007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Partial-3-2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4.283</a:t>
                      </a:r>
                      <a:endParaRPr lang="en-US" sz="1600" b="0" i="0" u="none" strike="noStrike" baseline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5.451</a:t>
                      </a:r>
                      <a:endParaRPr lang="en-US" sz="1600" b="1" i="0" u="none" strike="noStrike" baseline="0" noProof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-2.080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-5.281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559466525"/>
                  </a:ext>
                </a:extLst>
              </a:tr>
            </a:tbl>
          </a:graphicData>
        </a:graphic>
      </p:graphicFrame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68CDAC2C-C8F4-42E6-79B0-1B4B0D7B93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452566"/>
              </p:ext>
            </p:extLst>
          </p:nvPr>
        </p:nvGraphicFramePr>
        <p:xfrm>
          <a:off x="6336000" y="4407240"/>
          <a:ext cx="5592420" cy="218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620">
                  <a:extLst>
                    <a:ext uri="{9D8B030D-6E8A-4147-A177-3AD203B41FA5}">
                      <a16:colId xmlns:a16="http://schemas.microsoft.com/office/drawing/2014/main" val="1254399574"/>
                    </a:ext>
                  </a:extLst>
                </a:gridCol>
                <a:gridCol w="1032200">
                  <a:extLst>
                    <a:ext uri="{9D8B030D-6E8A-4147-A177-3AD203B41FA5}">
                      <a16:colId xmlns:a16="http://schemas.microsoft.com/office/drawing/2014/main" val="1953095446"/>
                    </a:ext>
                  </a:extLst>
                </a:gridCol>
                <a:gridCol w="1032200">
                  <a:extLst>
                    <a:ext uri="{9D8B030D-6E8A-4147-A177-3AD203B41FA5}">
                      <a16:colId xmlns:a16="http://schemas.microsoft.com/office/drawing/2014/main" val="2003278996"/>
                    </a:ext>
                  </a:extLst>
                </a:gridCol>
                <a:gridCol w="1032200">
                  <a:extLst>
                    <a:ext uri="{9D8B030D-6E8A-4147-A177-3AD203B41FA5}">
                      <a16:colId xmlns:a16="http://schemas.microsoft.com/office/drawing/2014/main" val="3490115617"/>
                    </a:ext>
                  </a:extLst>
                </a:gridCol>
                <a:gridCol w="1032200">
                  <a:extLst>
                    <a:ext uri="{9D8B030D-6E8A-4147-A177-3AD203B41FA5}">
                      <a16:colId xmlns:a16="http://schemas.microsoft.com/office/drawing/2014/main" val="8505332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MAE 0-3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MAE 4-5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ME 0-3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ME 4-5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760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2.460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12.462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0.179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-12.462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068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Multi-3-1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1.967</a:t>
                      </a:r>
                      <a:endParaRPr lang="en-US" sz="16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9.128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-0.225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-8.387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9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Multi-3-2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1" u="none" strike="noStrike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2.328</a:t>
                      </a:r>
                      <a:endParaRPr lang="en-US" sz="1600" b="0" i="1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9.425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0.995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-9.155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22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Partial-3-1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2.464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10.752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baseline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-0.008</a:t>
                      </a:r>
                      <a:endParaRPr lang="en-US" sz="16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-9.891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7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</a:rPr>
                        <a:t>Partial-3-2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2.727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9.436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-0.279</a:t>
                      </a:r>
                      <a:endParaRPr lang="en-US" sz="1600" b="0" i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-9.437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46652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3A85B52-F9A3-A08F-7B6C-498088AAE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300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F3C11-96DF-974D-8C39-92A06637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Limitations /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A1456-FE02-B74C-8DF7-D134A3AEE5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Limitations</a:t>
            </a:r>
          </a:p>
          <a:p>
            <a:r>
              <a:rPr lang="en-US" dirty="0"/>
              <a:t>Proof of concept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Kings Caslon Text"/>
              </a:rPr>
              <a:t>Insufficient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Kings Caslon Text"/>
              </a:rPr>
              <a:t>High heterogeneity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Kings Caslon Text"/>
              </a:rPr>
              <a:t>Poor coverage of challenging skin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Kings Caslon Text"/>
              </a:rPr>
              <a:t>New, much larger dataset on the way</a:t>
            </a:r>
          </a:p>
          <a:p>
            <a:r>
              <a:rPr lang="en-US" dirty="0"/>
              <a:t>Needs more detailed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Need more insight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Adapting to self-taken images from clinical</a:t>
            </a:r>
          </a:p>
          <a:p>
            <a:r>
              <a:rPr lang="en-US" dirty="0"/>
              <a:t>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Patch distortion for high / low aspect ratios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Limited attention scoring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Not using full power of </a:t>
            </a:r>
            <a:r>
              <a:rPr lang="en-US" b="0" dirty="0" err="1"/>
              <a:t>ViT</a:t>
            </a:r>
            <a:r>
              <a:rPr lang="en-US" b="0" dirty="0"/>
              <a:t>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Position ambiguity for corresponding patches across multiple images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E55DC-28D3-6C46-A267-962E3917B2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Next steps</a:t>
            </a:r>
          </a:p>
          <a:p>
            <a:r>
              <a:rPr lang="en-US" dirty="0"/>
              <a:t>More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Kings Caslon Text" panose="02000503000000020003"/>
              </a:rPr>
              <a:t>Pre-training on large unlabeled psoriasis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Kings Caslon Text" panose="02000503000000020003"/>
              </a:rPr>
              <a:t>Test on another imaging task (N can be 1)</a:t>
            </a:r>
          </a:p>
          <a:p>
            <a:r>
              <a:rPr lang="en-US" dirty="0"/>
              <a:t>General adaptive attention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Test on high-res single image dataset</a:t>
            </a:r>
          </a:p>
          <a:p>
            <a:r>
              <a:rPr lang="en-US" dirty="0"/>
              <a:t>Method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Attention scoring / patch selection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Multi-pass inference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Part-based scoring</a:t>
            </a:r>
          </a:p>
          <a:p>
            <a:r>
              <a:rPr lang="en-US" dirty="0"/>
              <a:t>Early deployment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Trialing via </a:t>
            </a:r>
            <a:r>
              <a:rPr lang="en-US" b="0" dirty="0" err="1"/>
              <a:t>MySkin</a:t>
            </a:r>
            <a:r>
              <a:rPr lang="en-US" b="0" dirty="0"/>
              <a:t> with clinical eval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F8D71-837C-27FD-2A59-99240D3D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85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6134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8F96C-F23E-9108-6520-4815D50D6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 Questions.</a:t>
            </a:r>
            <a:endParaRPr lang="en-GB" dirty="0"/>
          </a:p>
        </p:txBody>
      </p:sp>
      <p:pic>
        <p:nvPicPr>
          <p:cNvPr id="7" name="Content Placeholder 6" descr="A person in a gray shirt&#10;&#10;Description automatically generated">
            <a:extLst>
              <a:ext uri="{FF2B5EF4-FFF2-40B4-BE49-F238E27FC236}">
                <a16:creationId xmlns:a16="http://schemas.microsoft.com/office/drawing/2014/main" id="{1E51D38A-3B1C-BD67-8187-EF864934F4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51" y="2524890"/>
            <a:ext cx="1278192" cy="1278192"/>
          </a:xfrm>
        </p:spPr>
      </p:pic>
      <p:pic>
        <p:nvPicPr>
          <p:cNvPr id="9" name="Picture 8" descr="A person in a red shirt&#10;&#10;Description automatically generated">
            <a:extLst>
              <a:ext uri="{FF2B5EF4-FFF2-40B4-BE49-F238E27FC236}">
                <a16:creationId xmlns:a16="http://schemas.microsoft.com/office/drawing/2014/main" id="{ECD8A7F1-9EF2-E81C-1DFF-1C218C0DD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22" y="1226665"/>
            <a:ext cx="1194336" cy="1194336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5D30F0D-596F-6EB4-B3CE-EFA497D8E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08" y="1226665"/>
            <a:ext cx="1194335" cy="1194335"/>
          </a:xfrm>
          <a:prstGeom prst="rect">
            <a:avLst/>
          </a:prstGeom>
        </p:spPr>
      </p:pic>
      <p:pic>
        <p:nvPicPr>
          <p:cNvPr id="13" name="Picture 12" descr="A person with long black hair&#10;&#10;Description automatically generated">
            <a:extLst>
              <a:ext uri="{FF2B5EF4-FFF2-40B4-BE49-F238E27FC236}">
                <a16:creationId xmlns:a16="http://schemas.microsoft.com/office/drawing/2014/main" id="{D6F3840F-EE4E-6258-9C48-15734AECC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6" y="2516273"/>
            <a:ext cx="1128099" cy="1272727"/>
          </a:xfrm>
          <a:prstGeom prst="rect">
            <a:avLst/>
          </a:prstGeom>
        </p:spPr>
      </p:pic>
      <p:pic>
        <p:nvPicPr>
          <p:cNvPr id="18" name="Picture 17" descr="A person with goatee and beard&#10;&#10;Description automatically generated">
            <a:extLst>
              <a:ext uri="{FF2B5EF4-FFF2-40B4-BE49-F238E27FC236}">
                <a16:creationId xmlns:a16="http://schemas.microsoft.com/office/drawing/2014/main" id="{6C7F9AAD-1081-BBD8-0438-58EAEAD4B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00" y="2509777"/>
            <a:ext cx="1080000" cy="12792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588169-0F8B-61A5-C4D3-7A5F79AC3A03}"/>
              </a:ext>
            </a:extLst>
          </p:cNvPr>
          <p:cNvSpPr txBox="1"/>
          <p:nvPr/>
        </p:nvSpPr>
        <p:spPr>
          <a:xfrm>
            <a:off x="1272000" y="765000"/>
            <a:ext cx="346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Co-authors</a:t>
            </a:r>
            <a:endParaRPr lang="en-GB" sz="2400" dirty="0"/>
          </a:p>
        </p:txBody>
      </p:sp>
      <p:pic>
        <p:nvPicPr>
          <p:cNvPr id="1026" name="Picture 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E74579CD-8E91-5711-7F82-41CE89D4C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86" y="1226663"/>
            <a:ext cx="927641" cy="119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9F79F-07DF-07CD-9590-7D955057C467}"/>
              </a:ext>
            </a:extLst>
          </p:cNvPr>
          <p:cNvSpPr txBox="1"/>
          <p:nvPr/>
        </p:nvSpPr>
        <p:spPr>
          <a:xfrm>
            <a:off x="1242075" y="3933000"/>
            <a:ext cx="346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MySkin</a:t>
            </a:r>
            <a:r>
              <a:rPr lang="en-US" sz="2400" dirty="0"/>
              <a:t> Team</a:t>
            </a:r>
            <a:endParaRPr lang="en-GB" sz="2400" dirty="0"/>
          </a:p>
        </p:txBody>
      </p:sp>
      <p:pic>
        <p:nvPicPr>
          <p:cNvPr id="5" name="Picture 4" descr="A group of people sitting at a table with food&#10;&#10;Description automatically generated">
            <a:extLst>
              <a:ext uri="{FF2B5EF4-FFF2-40B4-BE49-F238E27FC236}">
                <a16:creationId xmlns:a16="http://schemas.microsoft.com/office/drawing/2014/main" id="{E95F0958-BE39-40F1-F261-C1C02EF53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 b="12040"/>
          <a:stretch/>
        </p:blipFill>
        <p:spPr>
          <a:xfrm>
            <a:off x="1075286" y="4406282"/>
            <a:ext cx="3784857" cy="211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CEE17-960B-B7C8-C9F9-654BFB5B3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1355" y="2322608"/>
            <a:ext cx="2215220" cy="1699318"/>
          </a:xfrm>
          <a:prstGeom prst="rect">
            <a:avLst/>
          </a:prstGeom>
        </p:spPr>
      </p:pic>
      <p:pic>
        <p:nvPicPr>
          <p:cNvPr id="8" name="Picture 7" descr="A black background with a letter w&#10;&#10;Description automatically generated">
            <a:extLst>
              <a:ext uri="{FF2B5EF4-FFF2-40B4-BE49-F238E27FC236}">
                <a16:creationId xmlns:a16="http://schemas.microsoft.com/office/drawing/2014/main" id="{53E67CD2-14C3-F68A-75D7-251E6A433D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5222" y="3395417"/>
            <a:ext cx="1041991" cy="1041991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B53E57-158C-4F74-81E1-11EDC44E10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2000" y="4911335"/>
            <a:ext cx="1631280" cy="46166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80C83FB-EB60-FBF2-3450-445FA35448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64792" y="5163974"/>
            <a:ext cx="2461573" cy="843219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1ABC4EA0-9EF2-38BA-3647-3D90B07D09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9233" y="4141541"/>
            <a:ext cx="2873534" cy="719508"/>
          </a:xfrm>
          <a:prstGeom prst="rect">
            <a:avLst/>
          </a:prstGeom>
        </p:spPr>
      </p:pic>
      <p:pic>
        <p:nvPicPr>
          <p:cNvPr id="15" name="Picture 14" descr="A logo for a healthcare company&#10;&#10;Description automatically generated">
            <a:extLst>
              <a:ext uri="{FF2B5EF4-FFF2-40B4-BE49-F238E27FC236}">
                <a16:creationId xmlns:a16="http://schemas.microsoft.com/office/drawing/2014/main" id="{40C5F6E5-0D96-489C-3478-4E6EED9D4C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77630" y="3404043"/>
            <a:ext cx="1560828" cy="101460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F8987BF-AB45-7421-868F-4861464037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75190" y="2338770"/>
            <a:ext cx="2657925" cy="870895"/>
          </a:xfrm>
          <a:prstGeom prst="rect">
            <a:avLst/>
          </a:prstGeom>
        </p:spPr>
      </p:pic>
      <p:pic>
        <p:nvPicPr>
          <p:cNvPr id="17" name="Picture 2" descr="A blue logo with a person holding a staff and a fox&#10;&#10;Description automatically generated">
            <a:extLst>
              <a:ext uri="{FF2B5EF4-FFF2-40B4-BE49-F238E27FC236}">
                <a16:creationId xmlns:a16="http://schemas.microsoft.com/office/drawing/2014/main" id="{A6B97C74-1862-6606-36CE-14544AB4B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185" y="4759191"/>
            <a:ext cx="1157930" cy="154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2F83EA2-6FF3-5FE1-0E6A-A28D8CA51A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786387" y="5888793"/>
            <a:ext cx="1813701" cy="483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EBF554-8F00-275E-DD89-5819A71F13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8585"/>
            <a:ext cx="1184426" cy="9085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60597C-3CD6-895D-1E09-F43486CFE34B}"/>
              </a:ext>
            </a:extLst>
          </p:cNvPr>
          <p:cNvSpPr txBox="1"/>
          <p:nvPr/>
        </p:nvSpPr>
        <p:spPr>
          <a:xfrm>
            <a:off x="5808000" y="1228890"/>
            <a:ext cx="613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benjamin.murray@kcl.ac.uk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479CCB-7E89-7397-D1DC-B6C26CED2765}"/>
              </a:ext>
            </a:extLst>
          </p:cNvPr>
          <p:cNvSpPr txBox="1"/>
          <p:nvPr/>
        </p:nvSpPr>
        <p:spPr>
          <a:xfrm>
            <a:off x="5808000" y="1654429"/>
            <a:ext cx="613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https://github.com/KCL-BMEIS/MultiViT</a:t>
            </a:r>
          </a:p>
        </p:txBody>
      </p:sp>
    </p:spTree>
    <p:extLst>
      <p:ext uri="{BB962C8B-B14F-4D97-AF65-F5344CB8AC3E}">
        <p14:creationId xmlns:p14="http://schemas.microsoft.com/office/powerpoint/2010/main" val="36900385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3D4CD0-1844-21C2-2A67-4289D640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Introducing Psoriasis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9DB2B-8FD3-789E-63E9-2FDF16C33F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algn="ctr"/>
            <a:r>
              <a:rPr lang="en-US" sz="2800" dirty="0"/>
              <a:t>Properties</a:t>
            </a:r>
          </a:p>
          <a:p>
            <a:pPr algn="ctr"/>
            <a:r>
              <a:rPr lang="en-US" dirty="0"/>
              <a:t>Genetic</a:t>
            </a:r>
          </a:p>
          <a:p>
            <a:pPr algn="ctr"/>
            <a:r>
              <a:rPr lang="en-US" dirty="0"/>
              <a:t>Environmental</a:t>
            </a:r>
          </a:p>
          <a:p>
            <a:pPr algn="ctr"/>
            <a:r>
              <a:rPr lang="en-US" dirty="0"/>
              <a:t>Immune system</a:t>
            </a:r>
          </a:p>
          <a:p>
            <a:pPr algn="ctr"/>
            <a:r>
              <a:rPr lang="en-US" dirty="0"/>
              <a:t>Inflammation process</a:t>
            </a:r>
          </a:p>
          <a:p>
            <a:pPr algn="ctr"/>
            <a:r>
              <a:rPr lang="en-US" dirty="0"/>
              <a:t>Chronic</a:t>
            </a:r>
          </a:p>
          <a:p>
            <a:pPr algn="ctr"/>
            <a:r>
              <a:rPr lang="en-US" dirty="0"/>
              <a:t>Episodic</a:t>
            </a:r>
          </a:p>
          <a:p>
            <a:pPr algn="ctr"/>
            <a:r>
              <a:rPr lang="en-US" dirty="0"/>
              <a:t>Incurable (treatable)</a:t>
            </a:r>
          </a:p>
          <a:p>
            <a:pPr algn="ctr"/>
            <a:r>
              <a:rPr lang="en-US" dirty="0"/>
              <a:t>Diffuse</a:t>
            </a:r>
          </a:p>
          <a:p>
            <a:pPr algn="ctr"/>
            <a:r>
              <a:rPr lang="en-US" dirty="0"/>
              <a:t>Heterogeneous</a:t>
            </a:r>
            <a:endParaRPr lang="en-GB" dirty="0"/>
          </a:p>
        </p:txBody>
      </p:sp>
      <p:pic>
        <p:nvPicPr>
          <p:cNvPr id="9" name="Picture 8" descr="A person with red rash on their stomach&#10;&#10;Description automatically generated">
            <a:extLst>
              <a:ext uri="{FF2B5EF4-FFF2-40B4-BE49-F238E27FC236}">
                <a16:creationId xmlns:a16="http://schemas.microsoft.com/office/drawing/2014/main" id="{48CA6C48-121C-5515-A483-A553801EC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2" y="1871001"/>
            <a:ext cx="4739159" cy="311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5B2460-AA7A-8356-0313-7D125C4B1027}"/>
              </a:ext>
            </a:extLst>
          </p:cNvPr>
          <p:cNvSpPr txBox="1"/>
          <p:nvPr/>
        </p:nvSpPr>
        <p:spPr>
          <a:xfrm>
            <a:off x="6177408" y="4986998"/>
            <a:ext cx="505634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/>
              <a:t>Pcds.org.uk/patient-info-leaflets/psoriasis. Used under fair use for educational purposes</a:t>
            </a:r>
            <a:endParaRPr lang="en-GB" sz="11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A6CEF-B1E9-603A-81DE-A40E83AF2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533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009D6-2658-62C6-1DE8-DF38DBE6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80000"/>
            <a:ext cx="9654599" cy="720000"/>
          </a:xfrm>
        </p:spPr>
        <p:txBody>
          <a:bodyPr/>
          <a:lstStyle/>
          <a:p>
            <a:pPr algn="ctr"/>
            <a:r>
              <a:rPr lang="en-US" dirty="0">
                <a:latin typeface="KingsBureauGrot ThreeSeven"/>
              </a:rPr>
              <a:t>Treating Psoriasis – timely intervention is key</a:t>
            </a:r>
            <a:endParaRPr lang="en-US" dirty="0"/>
          </a:p>
        </p:txBody>
      </p:sp>
      <p:pic>
        <p:nvPicPr>
          <p:cNvPr id="7" name="Graphic 6" descr="Stethoscope with solid fill">
            <a:extLst>
              <a:ext uri="{FF2B5EF4-FFF2-40B4-BE49-F238E27FC236}">
                <a16:creationId xmlns:a16="http://schemas.microsoft.com/office/drawing/2014/main" id="{7FA0CFF6-8D3A-0291-CA25-14592F5D2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8904" y="5830119"/>
            <a:ext cx="395948" cy="395948"/>
          </a:xfrm>
          <a:prstGeom prst="rect">
            <a:avLst/>
          </a:prstGeom>
        </p:spPr>
      </p:pic>
      <p:pic>
        <p:nvPicPr>
          <p:cNvPr id="9" name="Graphic 8" descr="Smart Phone with solid fill">
            <a:extLst>
              <a:ext uri="{FF2B5EF4-FFF2-40B4-BE49-F238E27FC236}">
                <a16:creationId xmlns:a16="http://schemas.microsoft.com/office/drawing/2014/main" id="{E9084E65-FDB6-005E-D242-DB9D128A4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5039" y="5183240"/>
            <a:ext cx="457200" cy="457200"/>
          </a:xfrm>
          <a:prstGeom prst="rect">
            <a:avLst/>
          </a:prstGeom>
        </p:spPr>
      </p:pic>
      <p:pic>
        <p:nvPicPr>
          <p:cNvPr id="12" name="Graphic 11" descr="Smart Phone with solid fill">
            <a:extLst>
              <a:ext uri="{FF2B5EF4-FFF2-40B4-BE49-F238E27FC236}">
                <a16:creationId xmlns:a16="http://schemas.microsoft.com/office/drawing/2014/main" id="{1BAAE295-D56B-2D9A-90E7-A854F6462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5039" y="5830110"/>
            <a:ext cx="457200" cy="457200"/>
          </a:xfrm>
          <a:prstGeom prst="rect">
            <a:avLst/>
          </a:prstGeom>
        </p:spPr>
      </p:pic>
      <p:pic>
        <p:nvPicPr>
          <p:cNvPr id="13" name="Graphic 12" descr="Stethoscope with solid fill">
            <a:extLst>
              <a:ext uri="{FF2B5EF4-FFF2-40B4-BE49-F238E27FC236}">
                <a16:creationId xmlns:a16="http://schemas.microsoft.com/office/drawing/2014/main" id="{6E67C4A3-7E7F-69EA-3066-C1221B531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912" y="5205189"/>
            <a:ext cx="395948" cy="39594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5D010B-5787-9143-E562-8818F6402608}"/>
              </a:ext>
            </a:extLst>
          </p:cNvPr>
          <p:cNvCxnSpPr>
            <a:cxnSpLocks/>
          </p:cNvCxnSpPr>
          <p:nvPr/>
        </p:nvCxnSpPr>
        <p:spPr>
          <a:xfrm flipV="1">
            <a:off x="3250729" y="5403163"/>
            <a:ext cx="2963035" cy="89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32728C-E097-59FF-2D7A-2B292127E33F}"/>
              </a:ext>
            </a:extLst>
          </p:cNvPr>
          <p:cNvCxnSpPr>
            <a:cxnSpLocks/>
          </p:cNvCxnSpPr>
          <p:nvPr/>
        </p:nvCxnSpPr>
        <p:spPr>
          <a:xfrm>
            <a:off x="3191128" y="6022521"/>
            <a:ext cx="33340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5" name="Graphic 4" descr="Left Brain with solid fill">
            <a:extLst>
              <a:ext uri="{FF2B5EF4-FFF2-40B4-BE49-F238E27FC236}">
                <a16:creationId xmlns:a16="http://schemas.microsoft.com/office/drawing/2014/main" id="{144CB5E9-C565-FA81-984C-4718932A5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10558" y="5774582"/>
            <a:ext cx="512728" cy="51272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E2AB9E-462E-F9D6-59B7-1246EA873765}"/>
              </a:ext>
            </a:extLst>
          </p:cNvPr>
          <p:cNvCxnSpPr>
            <a:cxnSpLocks/>
          </p:cNvCxnSpPr>
          <p:nvPr/>
        </p:nvCxnSpPr>
        <p:spPr>
          <a:xfrm flipV="1">
            <a:off x="3186545" y="5465512"/>
            <a:ext cx="3089565" cy="110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82A0C3-0481-9D8B-EFCD-4520AF61851D}"/>
              </a:ext>
            </a:extLst>
          </p:cNvPr>
          <p:cNvCxnSpPr>
            <a:cxnSpLocks/>
          </p:cNvCxnSpPr>
          <p:nvPr/>
        </p:nvCxnSpPr>
        <p:spPr>
          <a:xfrm flipV="1">
            <a:off x="3250729" y="5285404"/>
            <a:ext cx="3018453" cy="6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7F2CB9-89DA-1672-EE81-5DD5C26D9197}"/>
              </a:ext>
            </a:extLst>
          </p:cNvPr>
          <p:cNvCxnSpPr>
            <a:cxnSpLocks/>
          </p:cNvCxnSpPr>
          <p:nvPr/>
        </p:nvCxnSpPr>
        <p:spPr>
          <a:xfrm>
            <a:off x="3186545" y="5354678"/>
            <a:ext cx="29510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031B85-27A4-AFE3-2FB9-70A992C3262E}"/>
              </a:ext>
            </a:extLst>
          </p:cNvPr>
          <p:cNvCxnSpPr>
            <a:cxnSpLocks/>
          </p:cNvCxnSpPr>
          <p:nvPr/>
        </p:nvCxnSpPr>
        <p:spPr>
          <a:xfrm flipV="1">
            <a:off x="3250729" y="5520930"/>
            <a:ext cx="2949177" cy="97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0E47E5-A593-1CB4-48F6-C344BC3DA03F}"/>
              </a:ext>
            </a:extLst>
          </p:cNvPr>
          <p:cNvCxnSpPr>
            <a:cxnSpLocks/>
          </p:cNvCxnSpPr>
          <p:nvPr/>
        </p:nvCxnSpPr>
        <p:spPr>
          <a:xfrm>
            <a:off x="3191128" y="5967103"/>
            <a:ext cx="27106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DC8C764-AE00-7C4D-6A0D-E88F76CE9992}"/>
              </a:ext>
            </a:extLst>
          </p:cNvPr>
          <p:cNvCxnSpPr>
            <a:cxnSpLocks/>
          </p:cNvCxnSpPr>
          <p:nvPr/>
        </p:nvCxnSpPr>
        <p:spPr>
          <a:xfrm>
            <a:off x="3250729" y="6091795"/>
            <a:ext cx="21838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63417FD-F813-A132-60E6-C0B99A747E4A}"/>
              </a:ext>
            </a:extLst>
          </p:cNvPr>
          <p:cNvCxnSpPr>
            <a:cxnSpLocks/>
          </p:cNvCxnSpPr>
          <p:nvPr/>
        </p:nvCxnSpPr>
        <p:spPr>
          <a:xfrm>
            <a:off x="3191128" y="6161070"/>
            <a:ext cx="31262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E41202-79FC-A821-D9A5-C910EA6FB51F}"/>
              </a:ext>
            </a:extLst>
          </p:cNvPr>
          <p:cNvCxnSpPr>
            <a:cxnSpLocks/>
          </p:cNvCxnSpPr>
          <p:nvPr/>
        </p:nvCxnSpPr>
        <p:spPr>
          <a:xfrm>
            <a:off x="3250729" y="5911683"/>
            <a:ext cx="24609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D13B35-3799-5EEF-F199-41F620533A32}"/>
              </a:ext>
            </a:extLst>
          </p:cNvPr>
          <p:cNvCxnSpPr>
            <a:cxnSpLocks/>
          </p:cNvCxnSpPr>
          <p:nvPr/>
        </p:nvCxnSpPr>
        <p:spPr>
          <a:xfrm>
            <a:off x="4041811" y="5979233"/>
            <a:ext cx="33340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CC39348-042F-F8E5-0AEC-F587E9BA8261}"/>
              </a:ext>
            </a:extLst>
          </p:cNvPr>
          <p:cNvCxnSpPr>
            <a:cxnSpLocks/>
          </p:cNvCxnSpPr>
          <p:nvPr/>
        </p:nvCxnSpPr>
        <p:spPr>
          <a:xfrm>
            <a:off x="3978124" y="6065364"/>
            <a:ext cx="33340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EB024EFB-CD40-4B50-AF4F-BD40C0433F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03948" y="6270767"/>
            <a:ext cx="691935" cy="184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7C94FD-B0BB-AC95-3981-E958366502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B496192-AE99-6530-DF2B-BEEAA0D49B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2001" y="837000"/>
            <a:ext cx="10368000" cy="436509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1B842E6-FF9A-6669-DBAF-502F01AFAF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1999" y="837000"/>
            <a:ext cx="10368000" cy="436509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5D462BB-E5FC-48BD-213E-9FC2BFB9BE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2000" y="836999"/>
            <a:ext cx="10368000" cy="43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6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A365-03B9-9396-775A-D1754774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930" y="180000"/>
            <a:ext cx="4890891" cy="720000"/>
          </a:xfrm>
        </p:spPr>
        <p:txBody>
          <a:bodyPr/>
          <a:lstStyle/>
          <a:p>
            <a:pPr algn="ctr"/>
            <a:r>
              <a:rPr lang="en-US" dirty="0">
                <a:latin typeface="KingsBureauGrot ThreeSeven"/>
              </a:rPr>
              <a:t>Measuring Psoriasis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3D398-3241-2B5A-EBDD-A9338643C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999" y="1088721"/>
            <a:ext cx="4689159" cy="486056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KingsBureauGrot ThreeSeven"/>
              </a:rPr>
              <a:t>PASI</a:t>
            </a:r>
          </a:p>
          <a:p>
            <a:pPr marL="268605" lvl="2" indent="-268605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Per-body region</a:t>
            </a:r>
            <a:endParaRPr lang="en-US"/>
          </a:p>
          <a:p>
            <a:pPr marL="822960" lvl="3" indent="-285750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Grade three aspects from 0 – 4</a:t>
            </a:r>
          </a:p>
          <a:p>
            <a:pPr marL="822960" lvl="3" indent="-285750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Multiply by area score from 0 – 6</a:t>
            </a:r>
          </a:p>
          <a:p>
            <a:pPr marL="822960" lvl="3" indent="-285750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(4+4+4) * 6 = 72</a:t>
            </a:r>
          </a:p>
          <a:p>
            <a:pPr marL="342900" lvl="1" indent="-342900"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Total score</a:t>
            </a:r>
          </a:p>
          <a:p>
            <a:pPr marL="611505" lvl="2" indent="-342900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Weighted sum of body regions</a:t>
            </a:r>
          </a:p>
          <a:p>
            <a:pPr marL="611505" lvl="2" indent="-342900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10+ is severe</a:t>
            </a:r>
          </a:p>
          <a:p>
            <a:endParaRPr lang="en-US">
              <a:latin typeface="KingsBureauGrot ThreeSeven"/>
              <a:cs typeface="Arial"/>
            </a:endParaRPr>
          </a:p>
          <a:p>
            <a:r>
              <a:rPr lang="en-US">
                <a:latin typeface="KingsBureauGrot ThreeSeven"/>
                <a:cs typeface="Arial"/>
              </a:rPr>
              <a:t>Physician's Global Assessment</a:t>
            </a:r>
          </a:p>
          <a:p>
            <a:pPr marL="342900" indent="-342900">
              <a:buChar char="•"/>
            </a:pPr>
            <a:r>
              <a:rPr lang="en-US" b="0">
                <a:solidFill>
                  <a:schemeClr val="tx1"/>
                </a:solidFill>
                <a:latin typeface="Arial"/>
                <a:cs typeface="Arial"/>
              </a:rPr>
              <a:t>Whole body assessment of severity</a:t>
            </a:r>
          </a:p>
          <a:p>
            <a:pPr marL="611615" lvl="2" indent="-342900"/>
            <a:r>
              <a:rPr lang="en-US" b="0">
                <a:solidFill>
                  <a:schemeClr val="tx1"/>
                </a:solidFill>
                <a:latin typeface="Arial"/>
                <a:cs typeface="Arial"/>
              </a:rPr>
              <a:t>0 – 5</a:t>
            </a:r>
          </a:p>
          <a:p>
            <a:pPr marL="611615" lvl="2" indent="-342900"/>
            <a:r>
              <a:rPr lang="en-US" b="0">
                <a:solidFill>
                  <a:schemeClr val="tx1"/>
                </a:solidFill>
                <a:latin typeface="Arial"/>
                <a:cs typeface="Arial"/>
              </a:rPr>
              <a:t>4+ is severe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FBF02B-880A-5473-2CD1-513EB11BF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373" y="724149"/>
            <a:ext cx="1152000" cy="1152000"/>
          </a:xfrm>
          <a:prstGeom prst="rect">
            <a:avLst/>
          </a:prstGeom>
          <a:ln w="50800">
            <a:solidFill>
              <a:srgbClr val="648F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F1087E-F18E-7C76-CAC0-8CD4C7B01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312" y="733954"/>
            <a:ext cx="1152000" cy="1152000"/>
          </a:xfrm>
          <a:prstGeom prst="rect">
            <a:avLst/>
          </a:prstGeom>
          <a:ln w="50800">
            <a:solidFill>
              <a:srgbClr val="FE61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6107A3-CD57-FE79-FAB4-073EB8F10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636" y="724149"/>
            <a:ext cx="1152000" cy="1152000"/>
          </a:xfrm>
          <a:prstGeom prst="rect">
            <a:avLst/>
          </a:prstGeom>
          <a:ln w="50800">
            <a:solidFill>
              <a:srgbClr val="DC267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454C64-5D54-CA10-A88F-F8062334EDE1}"/>
              </a:ext>
            </a:extLst>
          </p:cNvPr>
          <p:cNvSpPr txBox="1"/>
          <p:nvPr/>
        </p:nvSpPr>
        <p:spPr>
          <a:xfrm>
            <a:off x="5957636" y="406428"/>
            <a:ext cx="1439474" cy="276999"/>
          </a:xfrm>
          <a:prstGeom prst="rect">
            <a:avLst/>
          </a:prstGeom>
          <a:noFill/>
        </p:spPr>
        <p:txBody>
          <a:bodyPr wrap="square" lIns="91440" tIns="0" rIns="91440" bIns="0" rtlCol="0" anchor="t">
            <a:spAutoFit/>
          </a:bodyPr>
          <a:lstStyle/>
          <a:p>
            <a:pPr algn="ctr"/>
            <a:r>
              <a:rPr lang="en-US">
                <a:solidFill>
                  <a:srgbClr val="648FFF"/>
                </a:solidFill>
              </a:rPr>
              <a:t>Scaling</a:t>
            </a:r>
            <a:endParaRPr lang="en-GB">
              <a:solidFill>
                <a:srgbClr val="648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9BC9A-D558-61B8-F6C2-A54B600D7DFE}"/>
              </a:ext>
            </a:extLst>
          </p:cNvPr>
          <p:cNvSpPr txBox="1"/>
          <p:nvPr/>
        </p:nvSpPr>
        <p:spPr>
          <a:xfrm>
            <a:off x="8835373" y="416132"/>
            <a:ext cx="1445877" cy="277200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rgbClr val="FE6100"/>
                </a:solidFill>
              </a:rPr>
              <a:t>Erythema</a:t>
            </a:r>
            <a:endParaRPr lang="en-GB" dirty="0">
              <a:solidFill>
                <a:srgbClr val="FE61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187534-3293-B948-4B05-BE814E408E09}"/>
              </a:ext>
            </a:extLst>
          </p:cNvPr>
          <p:cNvSpPr txBox="1"/>
          <p:nvPr/>
        </p:nvSpPr>
        <p:spPr>
          <a:xfrm>
            <a:off x="7395899" y="406428"/>
            <a:ext cx="1439474" cy="276999"/>
          </a:xfrm>
          <a:prstGeom prst="rect">
            <a:avLst/>
          </a:prstGeom>
          <a:noFill/>
        </p:spPr>
        <p:txBody>
          <a:bodyPr wrap="square" lIns="91440" tIns="0" rIns="91440" bIns="0" rtlCol="0" anchor="t">
            <a:spAutoFit/>
          </a:bodyPr>
          <a:lstStyle/>
          <a:p>
            <a:pPr algn="ctr"/>
            <a:r>
              <a:rPr lang="en-US" dirty="0">
                <a:solidFill>
                  <a:srgbClr val="DC267F"/>
                </a:solidFill>
              </a:rPr>
              <a:t>Induration</a:t>
            </a:r>
            <a:endParaRPr lang="en-GB" dirty="0">
              <a:solidFill>
                <a:srgbClr val="DC267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2E8044-4657-4E2E-263B-51B712D1A58E}"/>
              </a:ext>
            </a:extLst>
          </p:cNvPr>
          <p:cNvSpPr txBox="1"/>
          <p:nvPr/>
        </p:nvSpPr>
        <p:spPr>
          <a:xfrm>
            <a:off x="5819887" y="1926676"/>
            <a:ext cx="448189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Lin et al., “Quality of life in patients with psoriasis in Northern Taiwan”, Chang Gung medical journal 03/2011. Adapted under fair use for educational purposes</a:t>
            </a:r>
            <a:endParaRPr lang="en-GB" sz="10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7D28971-A8F6-232F-F519-34F7979BD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3066" y="2234453"/>
            <a:ext cx="4481896" cy="448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8BF8C-FB75-1577-BE85-AFFE05703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822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4FFF-61F8-1B22-A565-0DBD7FFA8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Skin imaging data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8DF3E-84A5-81CF-1C62-E95630714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00" y="1088721"/>
            <a:ext cx="5376000" cy="378208"/>
          </a:xfrm>
        </p:spPr>
        <p:txBody>
          <a:bodyPr vert="horz" lIns="0" tIns="0" rIns="0" bIns="0" rtlCol="0" anchor="t">
            <a:normAutofit/>
          </a:bodyPr>
          <a:lstStyle/>
          <a:p>
            <a:pPr algn="ctr"/>
            <a:r>
              <a:rPr lang="en-US">
                <a:latin typeface="KingsBureauGrot ThreeSeven"/>
              </a:rPr>
              <a:t>Standard clinical poses</a:t>
            </a:r>
            <a:endParaRPr lang="en-US"/>
          </a:p>
          <a:p>
            <a:pPr algn="ctr"/>
            <a:endParaRPr lang="en-US"/>
          </a:p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EF95618-24D4-AC55-BC23-FDF39E369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7947" y="1470378"/>
            <a:ext cx="1305558" cy="241441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0F5D5EE-99CB-3A2B-545F-48CC4E218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5502" y="1470377"/>
            <a:ext cx="1305558" cy="241441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C6C26E-A3EE-ACCA-5FC0-FCDCCA322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804" y="3890433"/>
            <a:ext cx="1300450" cy="241441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134994A-BBB2-D8CC-606D-042B89F3A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65081" y="3890435"/>
            <a:ext cx="1300450" cy="241441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35BE494-FA54-FE88-DABC-8D0A98ABEF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02638" y="4481607"/>
            <a:ext cx="1869782" cy="12309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B68A58-FB53-E41B-3FB6-75E8DD191EC2}"/>
              </a:ext>
            </a:extLst>
          </p:cNvPr>
          <p:cNvSpPr txBox="1">
            <a:spLocks/>
          </p:cNvSpPr>
          <p:nvPr/>
        </p:nvSpPr>
        <p:spPr>
          <a:xfrm>
            <a:off x="6094467" y="1087440"/>
            <a:ext cx="5376000" cy="3782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2000" b="1" i="0" kern="1200">
                <a:solidFill>
                  <a:srgbClr val="0A2D50"/>
                </a:solidFill>
                <a:latin typeface="KingsBureauGrot ThreeSeven" panose="02000506040000020004" pitchFamily="2" charset="0"/>
                <a:ea typeface="+mn-ea"/>
                <a:cs typeface="KingsBureauGrot ThreeSeven" panose="02000506040000020004" pitchFamily="2" charset="0"/>
              </a:defRPr>
            </a:lvl1pPr>
            <a:lvl2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None/>
              <a:defRPr sz="2000" b="0" i="0" kern="120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2pPr>
            <a:lvl3pPr marL="268715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3pPr>
            <a:lvl4pPr marL="537429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4pPr>
            <a:lvl5pPr marL="806144" indent="-268715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A2D50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Kings Caslon Text" panose="02000503000000020003" pitchFamily="2" charset="77"/>
                <a:ea typeface="+mn-ea"/>
                <a:cs typeface="Kings Caslon Text" panose="02000503000000020003" pitchFamily="2" charset="77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KingsBureauGrot ThreeSeven"/>
              </a:rPr>
              <a:t>Self taken poses</a:t>
            </a:r>
            <a:endParaRPr lang="en-US"/>
          </a:p>
          <a:p>
            <a:pPr algn="ctr"/>
            <a:endParaRPr lang="en-US"/>
          </a:p>
          <a:p>
            <a:pPr algn="ctr"/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78A9B7-3E6C-A17B-6E8E-A5C4FBA27E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90635" y="1653348"/>
            <a:ext cx="2089251" cy="22258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A7DEA1F-8327-2819-5547-F4A861424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94631" y="1650306"/>
            <a:ext cx="2987729" cy="223189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E46BEB5-B4AE-5FA3-0A61-A8F45CF12B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88723" y="4125044"/>
            <a:ext cx="1294332" cy="1944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9987C7-7B5A-F20D-C5B8-B14C524C5F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9958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70B2-356C-1A40-B144-AB3B77A0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The Vision Transformer architecture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A943B5B-569F-7EFC-FF19-11A87F18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2" y="1006296"/>
            <a:ext cx="10297833" cy="495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C367C8-E284-DF38-D457-2E8CA51F36CA}"/>
              </a:ext>
            </a:extLst>
          </p:cNvPr>
          <p:cNvSpPr txBox="1"/>
          <p:nvPr/>
        </p:nvSpPr>
        <p:spPr>
          <a:xfrm>
            <a:off x="833717" y="5960788"/>
            <a:ext cx="10524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A </a:t>
            </a:r>
            <a:r>
              <a:rPr lang="en-US" sz="1100" err="1"/>
              <a:t>Dosovitskiy</a:t>
            </a:r>
            <a:r>
              <a:rPr lang="en-US" sz="1100"/>
              <a:t> et al., “An Image is Worth 16x16 Words: Transformers for Image Recognition at Scale”, ICLR 2021. Used under fair use for educational purposes</a:t>
            </a:r>
            <a:endParaRPr lang="en-GB" sz="1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788AC-A031-94BA-5427-38C62E8A7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0138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7D65EFC-F385-19F8-E671-5C28B4416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</p:spPr>
        <p:txBody>
          <a:bodyPr/>
          <a:lstStyle/>
          <a:p>
            <a:pPr algn="ctr"/>
            <a:r>
              <a:rPr lang="en-US"/>
              <a:t>The attention mechanism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5440C9D-B7B3-0769-B9F4-CADACB258E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4940" y="1275026"/>
            <a:ext cx="9137168" cy="500933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5EA109-EC8C-4A21-F61E-C2D52AA34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6237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3435-8506-576F-87B7-CDB604E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Attention across images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24095D2-D3E1-1411-B10F-25430A765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2923" y="900000"/>
            <a:ext cx="8966153" cy="5679338"/>
          </a:xfrm>
          <a:prstGeom prst="rect">
            <a:avLst/>
          </a:prstGeom>
        </p:spPr>
      </p:pic>
      <p:pic>
        <p:nvPicPr>
          <p:cNvPr id="3" name="Graphic 2" descr="Left Brain with solid fill">
            <a:extLst>
              <a:ext uri="{FF2B5EF4-FFF2-40B4-BE49-F238E27FC236}">
                <a16:creationId xmlns:a16="http://schemas.microsoft.com/office/drawing/2014/main" id="{0E2ED317-116E-E618-0695-D82D4B58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3282" y="3765363"/>
            <a:ext cx="512728" cy="512728"/>
          </a:xfrm>
          <a:prstGeom prst="rect">
            <a:avLst/>
          </a:prstGeom>
        </p:spPr>
      </p:pic>
      <p:pic>
        <p:nvPicPr>
          <p:cNvPr id="4" name="Graphic 3" descr="Left Brain with solid fill">
            <a:extLst>
              <a:ext uri="{FF2B5EF4-FFF2-40B4-BE49-F238E27FC236}">
                <a16:creationId xmlns:a16="http://schemas.microsoft.com/office/drawing/2014/main" id="{3B7DD17A-61DB-0830-DEB3-96645F096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2756" y="3534493"/>
            <a:ext cx="512728" cy="512728"/>
          </a:xfrm>
          <a:prstGeom prst="rect">
            <a:avLst/>
          </a:prstGeom>
        </p:spPr>
      </p:pic>
      <p:pic>
        <p:nvPicPr>
          <p:cNvPr id="5" name="Graphic 4" descr="Left Brain with solid fill">
            <a:extLst>
              <a:ext uri="{FF2B5EF4-FFF2-40B4-BE49-F238E27FC236}">
                <a16:creationId xmlns:a16="http://schemas.microsoft.com/office/drawing/2014/main" id="{8A6285EF-91B4-ED8F-CCD8-E68EA7A70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9120" y="5212030"/>
            <a:ext cx="512728" cy="512728"/>
          </a:xfrm>
          <a:prstGeom prst="rect">
            <a:avLst/>
          </a:prstGeom>
        </p:spPr>
      </p:pic>
      <p:pic>
        <p:nvPicPr>
          <p:cNvPr id="6" name="Graphic 5" descr="Left Brain with solid fill">
            <a:extLst>
              <a:ext uri="{FF2B5EF4-FFF2-40B4-BE49-F238E27FC236}">
                <a16:creationId xmlns:a16="http://schemas.microsoft.com/office/drawing/2014/main" id="{46D4A62E-5257-DDA6-D57D-F4EC20F98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6392" y="1856956"/>
            <a:ext cx="512728" cy="512728"/>
          </a:xfrm>
          <a:prstGeom prst="rect">
            <a:avLst/>
          </a:prstGeom>
        </p:spPr>
      </p:pic>
      <p:pic>
        <p:nvPicPr>
          <p:cNvPr id="7" name="Graphic 6" descr="Left Brain with solid fill">
            <a:extLst>
              <a:ext uri="{FF2B5EF4-FFF2-40B4-BE49-F238E27FC236}">
                <a16:creationId xmlns:a16="http://schemas.microsoft.com/office/drawing/2014/main" id="{D2B14939-D2C8-D926-2586-2C032FEB0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9076" y="3765363"/>
            <a:ext cx="512728" cy="512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B1B70-1BDD-0806-BD2B-E5F09E615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2694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8E5F-A82D-E99A-0C3D-614B615D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80000"/>
            <a:ext cx="11232000" cy="720000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Fine-grained attention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B43863-0353-77BB-8876-D72895CA1B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540" y="3429000"/>
            <a:ext cx="11345459" cy="2716518"/>
          </a:xfr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130F68-C50E-1130-6C96-C9CC4C6A6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499" y="1088721"/>
            <a:ext cx="11393501" cy="1664753"/>
          </a:xfrm>
        </p:spPr>
        <p:txBody>
          <a:bodyPr/>
          <a:lstStyle/>
          <a:p>
            <a:pPr algn="ctr"/>
            <a:r>
              <a:rPr lang="en-US" err="1"/>
              <a:t>Psioriasis</a:t>
            </a:r>
            <a:r>
              <a:rPr lang="en-US"/>
              <a:t> photos are high resolution (e.g., 1000s x 1000s)</a:t>
            </a:r>
          </a:p>
          <a:p>
            <a:pPr algn="ctr"/>
            <a:r>
              <a:rPr lang="en-US"/>
              <a:t>Vision Transformers take low resolution (e.g., 384 x 384)</a:t>
            </a:r>
          </a:p>
          <a:p>
            <a:pPr algn="ctr"/>
            <a:r>
              <a:rPr lang="en-US"/>
              <a:t>Optionally zoom into selected patches by factor of 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1249E-C57B-76B5-C521-6A31EC8C7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1184426" cy="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64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CL CTEL presentation template_180112">
  <a:themeElements>
    <a:clrScheme name="KCL">
      <a:dk1>
        <a:sysClr val="windowText" lastClr="000000"/>
      </a:dk1>
      <a:lt1>
        <a:sysClr val="window" lastClr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E2231A"/>
      </a:hlink>
      <a:folHlink>
        <a:srgbClr val="E2231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t" anchorCtr="0"/>
      <a:lstStyle>
        <a:defPPr algn="l">
          <a:defRPr sz="1400" b="1" dirty="0" smtClean="0">
            <a:solidFill>
              <a:schemeClr val="tx1"/>
            </a:solidFill>
            <a:cs typeface="Georgia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2558F287BC8344AD539CDC4DA17FBC" ma:contentTypeVersion="10" ma:contentTypeDescription="Create a new document." ma:contentTypeScope="" ma:versionID="165e8038d85e89d0753c71c915416bd7">
  <xsd:schema xmlns:xsd="http://www.w3.org/2001/XMLSchema" xmlns:xs="http://www.w3.org/2001/XMLSchema" xmlns:p="http://schemas.microsoft.com/office/2006/metadata/properties" xmlns:ns2="a9a9e2ba-2d19-46fe-bf54-0255447a607c" xmlns:ns3="8e67869f-b319-4f8e-812d-d2b9322169ce" targetNamespace="http://schemas.microsoft.com/office/2006/metadata/properties" ma:root="true" ma:fieldsID="abf99e3026b4072fe3426938b59b700a" ns2:_="" ns3:_="">
    <xsd:import namespace="a9a9e2ba-2d19-46fe-bf54-0255447a607c"/>
    <xsd:import namespace="8e67869f-b319-4f8e-812d-d2b9322169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9e2ba-2d19-46fe-bf54-0255447a60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67869f-b319-4f8e-812d-d2b9322169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B57E6C-04A0-4EB4-9DC4-971645A5D1A1}">
  <ds:schemaRefs>
    <ds:schemaRef ds:uri="8e67869f-b319-4f8e-812d-d2b9322169ce"/>
    <ds:schemaRef ds:uri="a9a9e2ba-2d19-46fe-bf54-0255447a60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A9C8777-C6EC-4528-A529-B1E15BCDF7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B4FFAB-A2D9-4FD5-855F-F65126373F7D}">
  <ds:schemaRefs>
    <ds:schemaRef ds:uri="8e67869f-b319-4f8e-812d-d2b9322169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a9a9e2ba-2d19-46fe-bf54-0255447a607c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</TotalTime>
  <Words>721</Words>
  <Application>Microsoft Office PowerPoint</Application>
  <PresentationFormat>Widescreen</PresentationFormat>
  <Paragraphs>196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Georgia</vt:lpstr>
      <vt:lpstr>Kings Caslon Text</vt:lpstr>
      <vt:lpstr>KingsBureauGrot ThreeSeven</vt:lpstr>
      <vt:lpstr>KCL CTEL presentation template_180112</vt:lpstr>
      <vt:lpstr>PowerPoint Presentation</vt:lpstr>
      <vt:lpstr>Introducing Psoriasis</vt:lpstr>
      <vt:lpstr>Treating Psoriasis – timely intervention is key</vt:lpstr>
      <vt:lpstr>Measuring Psoriasis</vt:lpstr>
      <vt:lpstr>Skin imaging data</vt:lpstr>
      <vt:lpstr>The Vision Transformer architecture</vt:lpstr>
      <vt:lpstr>The attention mechanism</vt:lpstr>
      <vt:lpstr>Attention across images</vt:lpstr>
      <vt:lpstr>Fine-grained attention</vt:lpstr>
      <vt:lpstr>The MultiViT Architecture</vt:lpstr>
      <vt:lpstr>Dataset</vt:lpstr>
      <vt:lpstr>Results</vt:lpstr>
      <vt:lpstr>Stratification</vt:lpstr>
      <vt:lpstr>Limitations / Next steps</vt:lpstr>
      <vt:lpstr>Thank you! Questions.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Harrison, Sue</dc:creator>
  <cp:lastModifiedBy>Benjamin Murray</cp:lastModifiedBy>
  <cp:revision>80</cp:revision>
  <dcterms:created xsi:type="dcterms:W3CDTF">2018-06-13T12:38:06Z</dcterms:created>
  <dcterms:modified xsi:type="dcterms:W3CDTF">2024-10-09T20:35:35Z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0x010100B02558F287BC8344AD539CDC4DA17FBC</vt:lpwstr>
  </property>
</Properties>
</file>