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309" r:id="rId3"/>
    <p:sldId id="257" r:id="rId4"/>
    <p:sldId id="310" r:id="rId5"/>
    <p:sldId id="312" r:id="rId6"/>
    <p:sldId id="267" r:id="rId7"/>
    <p:sldId id="317" r:id="rId8"/>
    <p:sldId id="268" r:id="rId9"/>
    <p:sldId id="318" r:id="rId10"/>
    <p:sldId id="258" r:id="rId11"/>
    <p:sldId id="313" r:id="rId12"/>
    <p:sldId id="264" r:id="rId13"/>
    <p:sldId id="295" r:id="rId14"/>
    <p:sldId id="294" r:id="rId15"/>
    <p:sldId id="302" r:id="rId16"/>
    <p:sldId id="303" r:id="rId17"/>
    <p:sldId id="319" r:id="rId18"/>
    <p:sldId id="263" r:id="rId19"/>
    <p:sldId id="275" r:id="rId20"/>
    <p:sldId id="279" r:id="rId21"/>
    <p:sldId id="297" r:id="rId22"/>
    <p:sldId id="327" r:id="rId23"/>
    <p:sldId id="320" r:id="rId24"/>
    <p:sldId id="305" r:id="rId25"/>
    <p:sldId id="316" r:id="rId26"/>
    <p:sldId id="321" r:id="rId27"/>
    <p:sldId id="324" r:id="rId28"/>
    <p:sldId id="328" r:id="rId29"/>
    <p:sldId id="261" r:id="rId30"/>
    <p:sldId id="273" r:id="rId31"/>
    <p:sldId id="307" r:id="rId32"/>
    <p:sldId id="308" r:id="rId33"/>
    <p:sldId id="358" r:id="rId34"/>
    <p:sldId id="274" r:id="rId35"/>
    <p:sldId id="272" r:id="rId36"/>
    <p:sldId id="331" r:id="rId37"/>
    <p:sldId id="290" r:id="rId38"/>
    <p:sldId id="359" r:id="rId39"/>
    <p:sldId id="291" r:id="rId40"/>
    <p:sldId id="262" r:id="rId41"/>
    <p:sldId id="334" r:id="rId42"/>
    <p:sldId id="337" r:id="rId43"/>
    <p:sldId id="338" r:id="rId44"/>
    <p:sldId id="342" r:id="rId45"/>
    <p:sldId id="343" r:id="rId46"/>
    <p:sldId id="336" r:id="rId47"/>
    <p:sldId id="344" r:id="rId48"/>
    <p:sldId id="281" r:id="rId49"/>
    <p:sldId id="351" r:id="rId50"/>
    <p:sldId id="352" r:id="rId51"/>
    <p:sldId id="345" r:id="rId52"/>
    <p:sldId id="347" r:id="rId53"/>
    <p:sldId id="348" r:id="rId54"/>
    <p:sldId id="346" r:id="rId55"/>
    <p:sldId id="349" r:id="rId56"/>
    <p:sldId id="360" r:id="rId57"/>
    <p:sldId id="357" r:id="rId58"/>
    <p:sldId id="361" r:id="rId59"/>
    <p:sldId id="341" r:id="rId60"/>
    <p:sldId id="284" r:id="rId61"/>
    <p:sldId id="285" r:id="rId62"/>
  </p:sldIdLst>
  <p:sldSz cx="12192000" cy="6858000"/>
  <p:notesSz cx="6858000" cy="9144000"/>
  <p:defaultText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43"/>
    <p:restoredTop sz="94724"/>
  </p:normalViewPr>
  <p:slideViewPr>
    <p:cSldViewPr snapToGrid="0" snapToObjects="1">
      <p:cViewPr varScale="1">
        <p:scale>
          <a:sx n="159" d="100"/>
          <a:sy n="159" d="100"/>
        </p:scale>
        <p:origin x="216" y="32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C6D78D-ADC7-674B-8BD5-8201B3D394EA}" type="datetimeFigureOut">
              <a:rPr lang="en-BR" smtClean="0"/>
              <a:t>22/10/22</a:t>
            </a:fld>
            <a:endParaRPr lang="en-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896E1-4FD2-DF47-B3A7-20DB5C1DE704}" type="slidenum">
              <a:rPr lang="en-BR" smtClean="0"/>
              <a:t>‹#›</a:t>
            </a:fld>
            <a:endParaRPr lang="en-BR"/>
          </a:p>
        </p:txBody>
      </p:sp>
    </p:spTree>
    <p:extLst>
      <p:ext uri="{BB962C8B-B14F-4D97-AF65-F5344CB8AC3E}">
        <p14:creationId xmlns:p14="http://schemas.microsoft.com/office/powerpoint/2010/main" val="100843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C1C896E1-4FD2-DF47-B3A7-20DB5C1DE704}" type="slidenum">
              <a:rPr lang="en-BR" smtClean="0"/>
              <a:t>18</a:t>
            </a:fld>
            <a:endParaRPr lang="en-BR"/>
          </a:p>
        </p:txBody>
      </p:sp>
    </p:spTree>
    <p:extLst>
      <p:ext uri="{BB962C8B-B14F-4D97-AF65-F5344CB8AC3E}">
        <p14:creationId xmlns:p14="http://schemas.microsoft.com/office/powerpoint/2010/main" val="343930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C1C896E1-4FD2-DF47-B3A7-20DB5C1DE704}" type="slidenum">
              <a:rPr lang="en-BR" smtClean="0"/>
              <a:t>19</a:t>
            </a:fld>
            <a:endParaRPr lang="en-BR"/>
          </a:p>
        </p:txBody>
      </p:sp>
    </p:spTree>
    <p:extLst>
      <p:ext uri="{BB962C8B-B14F-4D97-AF65-F5344CB8AC3E}">
        <p14:creationId xmlns:p14="http://schemas.microsoft.com/office/powerpoint/2010/main" val="2759757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R" dirty="0"/>
          </a:p>
        </p:txBody>
      </p:sp>
      <p:sp>
        <p:nvSpPr>
          <p:cNvPr id="4" name="Slide Number Placeholder 3"/>
          <p:cNvSpPr>
            <a:spLocks noGrp="1"/>
          </p:cNvSpPr>
          <p:nvPr>
            <p:ph type="sldNum" sz="quarter" idx="5"/>
          </p:nvPr>
        </p:nvSpPr>
        <p:spPr/>
        <p:txBody>
          <a:bodyPr/>
          <a:lstStyle/>
          <a:p>
            <a:fld id="{C1C896E1-4FD2-DF47-B3A7-20DB5C1DE704}" type="slidenum">
              <a:rPr lang="en-BR" smtClean="0"/>
              <a:t>31</a:t>
            </a:fld>
            <a:endParaRPr lang="en-BR"/>
          </a:p>
        </p:txBody>
      </p:sp>
    </p:spTree>
    <p:extLst>
      <p:ext uri="{BB962C8B-B14F-4D97-AF65-F5344CB8AC3E}">
        <p14:creationId xmlns:p14="http://schemas.microsoft.com/office/powerpoint/2010/main" val="230491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B8958-60BF-3CDB-D2D8-5480FF4815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R"/>
          </a:p>
        </p:txBody>
      </p:sp>
      <p:sp>
        <p:nvSpPr>
          <p:cNvPr id="3" name="Subtitle 2">
            <a:extLst>
              <a:ext uri="{FF2B5EF4-FFF2-40B4-BE49-F238E27FC236}">
                <a16:creationId xmlns:a16="http://schemas.microsoft.com/office/drawing/2014/main" id="{F515851D-8061-B8FE-0E8F-68122C240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R"/>
          </a:p>
        </p:txBody>
      </p:sp>
      <p:sp>
        <p:nvSpPr>
          <p:cNvPr id="4" name="Date Placeholder 3">
            <a:extLst>
              <a:ext uri="{FF2B5EF4-FFF2-40B4-BE49-F238E27FC236}">
                <a16:creationId xmlns:a16="http://schemas.microsoft.com/office/drawing/2014/main" id="{97E15263-2DC6-EC85-3C30-CC47630643FC}"/>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5" name="Footer Placeholder 4">
            <a:extLst>
              <a:ext uri="{FF2B5EF4-FFF2-40B4-BE49-F238E27FC236}">
                <a16:creationId xmlns:a16="http://schemas.microsoft.com/office/drawing/2014/main" id="{8CC3242C-4634-1A45-2047-1B7B484F617E}"/>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07F4E1FF-38CD-DC23-332A-9AF3B8E502C4}"/>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3235784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A72DC-B2C5-79FD-2DE1-FBC6D97A9DC3}"/>
              </a:ext>
            </a:extLst>
          </p:cNvPr>
          <p:cNvSpPr>
            <a:spLocks noGrp="1"/>
          </p:cNvSpPr>
          <p:nvPr>
            <p:ph type="title"/>
          </p:nvPr>
        </p:nvSpPr>
        <p:spPr/>
        <p:txBody>
          <a:bodyPr/>
          <a:lstStyle/>
          <a:p>
            <a:r>
              <a:rPr lang="en-US"/>
              <a:t>Click to edit Master title style</a:t>
            </a:r>
            <a:endParaRPr lang="en-BR"/>
          </a:p>
        </p:txBody>
      </p:sp>
      <p:sp>
        <p:nvSpPr>
          <p:cNvPr id="3" name="Vertical Text Placeholder 2">
            <a:extLst>
              <a:ext uri="{FF2B5EF4-FFF2-40B4-BE49-F238E27FC236}">
                <a16:creationId xmlns:a16="http://schemas.microsoft.com/office/drawing/2014/main" id="{86E440C2-DE41-3D2A-3D07-C41280BEA7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26A1835A-4BB1-F31F-892F-DBA379948453}"/>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5" name="Footer Placeholder 4">
            <a:extLst>
              <a:ext uri="{FF2B5EF4-FFF2-40B4-BE49-F238E27FC236}">
                <a16:creationId xmlns:a16="http://schemas.microsoft.com/office/drawing/2014/main" id="{70D462F4-2495-2724-41D6-1E678D9597BE}"/>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C00F5E9E-971A-8570-A562-336501995447}"/>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3541789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54C433-83E8-F625-51D9-477545126D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R"/>
          </a:p>
        </p:txBody>
      </p:sp>
      <p:sp>
        <p:nvSpPr>
          <p:cNvPr id="3" name="Vertical Text Placeholder 2">
            <a:extLst>
              <a:ext uri="{FF2B5EF4-FFF2-40B4-BE49-F238E27FC236}">
                <a16:creationId xmlns:a16="http://schemas.microsoft.com/office/drawing/2014/main" id="{110EFC24-EA5A-9355-85B1-99AC4CB05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5C465CF9-069B-CBF0-2F3C-622F4A61E0EA}"/>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5" name="Footer Placeholder 4">
            <a:extLst>
              <a:ext uri="{FF2B5EF4-FFF2-40B4-BE49-F238E27FC236}">
                <a16:creationId xmlns:a16="http://schemas.microsoft.com/office/drawing/2014/main" id="{DCD91334-A21F-557B-5DDD-4F5663DE4EF4}"/>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E6F895DD-9B07-DA82-86E9-A3FB31C913AF}"/>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205893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6969-2A4B-2085-E993-2D8A540E01F2}"/>
              </a:ext>
            </a:extLst>
          </p:cNvPr>
          <p:cNvSpPr>
            <a:spLocks noGrp="1"/>
          </p:cNvSpPr>
          <p:nvPr>
            <p:ph type="title"/>
          </p:nvPr>
        </p:nvSpPr>
        <p:spPr/>
        <p:txBody>
          <a:bodyPr/>
          <a:lstStyle/>
          <a:p>
            <a:r>
              <a:rPr lang="en-US"/>
              <a:t>Click to edit Master title style</a:t>
            </a:r>
            <a:endParaRPr lang="en-BR"/>
          </a:p>
        </p:txBody>
      </p:sp>
      <p:sp>
        <p:nvSpPr>
          <p:cNvPr id="3" name="Content Placeholder 2">
            <a:extLst>
              <a:ext uri="{FF2B5EF4-FFF2-40B4-BE49-F238E27FC236}">
                <a16:creationId xmlns:a16="http://schemas.microsoft.com/office/drawing/2014/main" id="{4D34F7D2-C6EE-8637-1021-F23ADF28B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F3756AB1-4BB3-24A0-C8D9-6FADF4BE8FC4}"/>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5" name="Footer Placeholder 4">
            <a:extLst>
              <a:ext uri="{FF2B5EF4-FFF2-40B4-BE49-F238E27FC236}">
                <a16:creationId xmlns:a16="http://schemas.microsoft.com/office/drawing/2014/main" id="{3999F5B9-6E31-FBBF-7B6C-DBDEF1B5AD0E}"/>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970ABD8B-D9A2-0687-0743-456402DF441B}"/>
              </a:ext>
            </a:extLst>
          </p:cNvPr>
          <p:cNvSpPr>
            <a:spLocks noGrp="1"/>
          </p:cNvSpPr>
          <p:nvPr>
            <p:ph type="sldNum" sz="quarter" idx="12"/>
          </p:nvPr>
        </p:nvSpPr>
        <p:spPr/>
        <p:txBody>
          <a:bodyPr/>
          <a:lstStyle/>
          <a:p>
            <a:fld id="{A859ED6D-D9C5-D040-9846-5A1366573B3E}" type="slidenum">
              <a:rPr lang="en-BR" smtClean="0"/>
              <a:t>‹#›</a:t>
            </a:fld>
            <a:endParaRPr lang="en-BR" dirty="0"/>
          </a:p>
        </p:txBody>
      </p:sp>
    </p:spTree>
    <p:extLst>
      <p:ext uri="{BB962C8B-B14F-4D97-AF65-F5344CB8AC3E}">
        <p14:creationId xmlns:p14="http://schemas.microsoft.com/office/powerpoint/2010/main" val="1241889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B36A-B9D3-CED6-23F8-1603F4943E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R"/>
          </a:p>
        </p:txBody>
      </p:sp>
      <p:sp>
        <p:nvSpPr>
          <p:cNvPr id="3" name="Text Placeholder 2">
            <a:extLst>
              <a:ext uri="{FF2B5EF4-FFF2-40B4-BE49-F238E27FC236}">
                <a16:creationId xmlns:a16="http://schemas.microsoft.com/office/drawing/2014/main" id="{886AFA30-F868-C632-A4D3-C0B8839084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201EA2-EA87-8FA6-CBC9-9C37250273F8}"/>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5" name="Footer Placeholder 4">
            <a:extLst>
              <a:ext uri="{FF2B5EF4-FFF2-40B4-BE49-F238E27FC236}">
                <a16:creationId xmlns:a16="http://schemas.microsoft.com/office/drawing/2014/main" id="{E4C77BF2-3EE6-444B-7EB7-BEE3369D4604}"/>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BADBB707-8A92-7AC5-132F-B97E8A7AF9B4}"/>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4201203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7A8BA-F51B-DD58-681E-DBF43EEDF123}"/>
              </a:ext>
            </a:extLst>
          </p:cNvPr>
          <p:cNvSpPr>
            <a:spLocks noGrp="1"/>
          </p:cNvSpPr>
          <p:nvPr>
            <p:ph type="title"/>
          </p:nvPr>
        </p:nvSpPr>
        <p:spPr/>
        <p:txBody>
          <a:bodyPr/>
          <a:lstStyle/>
          <a:p>
            <a:r>
              <a:rPr lang="en-US"/>
              <a:t>Click to edit Master title style</a:t>
            </a:r>
            <a:endParaRPr lang="en-BR"/>
          </a:p>
        </p:txBody>
      </p:sp>
      <p:sp>
        <p:nvSpPr>
          <p:cNvPr id="3" name="Content Placeholder 2">
            <a:extLst>
              <a:ext uri="{FF2B5EF4-FFF2-40B4-BE49-F238E27FC236}">
                <a16:creationId xmlns:a16="http://schemas.microsoft.com/office/drawing/2014/main" id="{AB662DA4-1E23-DE53-A44B-988B45AC11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Content Placeholder 3">
            <a:extLst>
              <a:ext uri="{FF2B5EF4-FFF2-40B4-BE49-F238E27FC236}">
                <a16:creationId xmlns:a16="http://schemas.microsoft.com/office/drawing/2014/main" id="{835EB90C-3E9B-1BDB-DBA8-94DA9562C9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5" name="Date Placeholder 4">
            <a:extLst>
              <a:ext uri="{FF2B5EF4-FFF2-40B4-BE49-F238E27FC236}">
                <a16:creationId xmlns:a16="http://schemas.microsoft.com/office/drawing/2014/main" id="{D4401DED-DB78-8ECF-81F6-0F3CED7FE0EC}"/>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6" name="Footer Placeholder 5">
            <a:extLst>
              <a:ext uri="{FF2B5EF4-FFF2-40B4-BE49-F238E27FC236}">
                <a16:creationId xmlns:a16="http://schemas.microsoft.com/office/drawing/2014/main" id="{4766A4C2-1208-5FA4-25BA-0985DF019429}"/>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298C1EFD-0067-9412-A68B-0219A4CD001C}"/>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377799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7C46-F41F-B2D9-FA96-57CC55852EED}"/>
              </a:ext>
            </a:extLst>
          </p:cNvPr>
          <p:cNvSpPr>
            <a:spLocks noGrp="1"/>
          </p:cNvSpPr>
          <p:nvPr>
            <p:ph type="title"/>
          </p:nvPr>
        </p:nvSpPr>
        <p:spPr>
          <a:xfrm>
            <a:off x="839788" y="365125"/>
            <a:ext cx="10515600" cy="1325563"/>
          </a:xfrm>
        </p:spPr>
        <p:txBody>
          <a:bodyPr/>
          <a:lstStyle/>
          <a:p>
            <a:r>
              <a:rPr lang="en-US"/>
              <a:t>Click to edit Master title style</a:t>
            </a:r>
            <a:endParaRPr lang="en-BR"/>
          </a:p>
        </p:txBody>
      </p:sp>
      <p:sp>
        <p:nvSpPr>
          <p:cNvPr id="3" name="Text Placeholder 2">
            <a:extLst>
              <a:ext uri="{FF2B5EF4-FFF2-40B4-BE49-F238E27FC236}">
                <a16:creationId xmlns:a16="http://schemas.microsoft.com/office/drawing/2014/main" id="{661696AE-4A12-5688-1D46-2C08DD1F8C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6EBB75-D7DE-070D-A995-E06FEB8089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5" name="Text Placeholder 4">
            <a:extLst>
              <a:ext uri="{FF2B5EF4-FFF2-40B4-BE49-F238E27FC236}">
                <a16:creationId xmlns:a16="http://schemas.microsoft.com/office/drawing/2014/main" id="{A9AFE6C9-AEDB-79FF-7F0C-A74CA292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BB77D-AD86-6A5F-8A3B-FD3E9179E8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7" name="Date Placeholder 6">
            <a:extLst>
              <a:ext uri="{FF2B5EF4-FFF2-40B4-BE49-F238E27FC236}">
                <a16:creationId xmlns:a16="http://schemas.microsoft.com/office/drawing/2014/main" id="{9BA2EA20-ECBA-89D9-5325-953A8C9DB4AA}"/>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8" name="Footer Placeholder 7">
            <a:extLst>
              <a:ext uri="{FF2B5EF4-FFF2-40B4-BE49-F238E27FC236}">
                <a16:creationId xmlns:a16="http://schemas.microsoft.com/office/drawing/2014/main" id="{3081D53A-1B6A-03A7-431E-55D2EFEBC874}"/>
              </a:ext>
            </a:extLst>
          </p:cNvPr>
          <p:cNvSpPr>
            <a:spLocks noGrp="1"/>
          </p:cNvSpPr>
          <p:nvPr>
            <p:ph type="ftr" sz="quarter" idx="11"/>
          </p:nvPr>
        </p:nvSpPr>
        <p:spPr/>
        <p:txBody>
          <a:bodyPr/>
          <a:lstStyle/>
          <a:p>
            <a:endParaRPr lang="en-BR"/>
          </a:p>
        </p:txBody>
      </p:sp>
      <p:sp>
        <p:nvSpPr>
          <p:cNvPr id="9" name="Slide Number Placeholder 8">
            <a:extLst>
              <a:ext uri="{FF2B5EF4-FFF2-40B4-BE49-F238E27FC236}">
                <a16:creationId xmlns:a16="http://schemas.microsoft.com/office/drawing/2014/main" id="{F35B0872-E012-2095-D5BD-767DB0D9BBE5}"/>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328448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4EBD0-0A34-D4F4-9443-EF53B6318FB2}"/>
              </a:ext>
            </a:extLst>
          </p:cNvPr>
          <p:cNvSpPr>
            <a:spLocks noGrp="1"/>
          </p:cNvSpPr>
          <p:nvPr>
            <p:ph type="title"/>
          </p:nvPr>
        </p:nvSpPr>
        <p:spPr/>
        <p:txBody>
          <a:bodyPr/>
          <a:lstStyle/>
          <a:p>
            <a:r>
              <a:rPr lang="en-US"/>
              <a:t>Click to edit Master title style</a:t>
            </a:r>
            <a:endParaRPr lang="en-BR"/>
          </a:p>
        </p:txBody>
      </p:sp>
      <p:sp>
        <p:nvSpPr>
          <p:cNvPr id="3" name="Date Placeholder 2">
            <a:extLst>
              <a:ext uri="{FF2B5EF4-FFF2-40B4-BE49-F238E27FC236}">
                <a16:creationId xmlns:a16="http://schemas.microsoft.com/office/drawing/2014/main" id="{321F8D95-F3F2-7B95-A1E9-937BC7175C28}"/>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4" name="Footer Placeholder 3">
            <a:extLst>
              <a:ext uri="{FF2B5EF4-FFF2-40B4-BE49-F238E27FC236}">
                <a16:creationId xmlns:a16="http://schemas.microsoft.com/office/drawing/2014/main" id="{493BC5AA-306D-4D5D-A615-D899875C2EF8}"/>
              </a:ext>
            </a:extLst>
          </p:cNvPr>
          <p:cNvSpPr>
            <a:spLocks noGrp="1"/>
          </p:cNvSpPr>
          <p:nvPr>
            <p:ph type="ftr" sz="quarter" idx="11"/>
          </p:nvPr>
        </p:nvSpPr>
        <p:spPr/>
        <p:txBody>
          <a:bodyPr/>
          <a:lstStyle/>
          <a:p>
            <a:endParaRPr lang="en-BR"/>
          </a:p>
        </p:txBody>
      </p:sp>
      <p:sp>
        <p:nvSpPr>
          <p:cNvPr id="5" name="Slide Number Placeholder 4">
            <a:extLst>
              <a:ext uri="{FF2B5EF4-FFF2-40B4-BE49-F238E27FC236}">
                <a16:creationId xmlns:a16="http://schemas.microsoft.com/office/drawing/2014/main" id="{C0C3EB3F-E03D-352E-5A23-3857BEE0A6DD}"/>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1274590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EA048-D155-D10C-38B2-1E432E62FE6D}"/>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3" name="Footer Placeholder 2">
            <a:extLst>
              <a:ext uri="{FF2B5EF4-FFF2-40B4-BE49-F238E27FC236}">
                <a16:creationId xmlns:a16="http://schemas.microsoft.com/office/drawing/2014/main" id="{FB1BB1FA-A44E-5968-48AB-5D512B384F4B}"/>
              </a:ext>
            </a:extLst>
          </p:cNvPr>
          <p:cNvSpPr>
            <a:spLocks noGrp="1"/>
          </p:cNvSpPr>
          <p:nvPr>
            <p:ph type="ftr" sz="quarter" idx="11"/>
          </p:nvPr>
        </p:nvSpPr>
        <p:spPr/>
        <p:txBody>
          <a:bodyPr/>
          <a:lstStyle/>
          <a:p>
            <a:endParaRPr lang="en-BR"/>
          </a:p>
        </p:txBody>
      </p:sp>
      <p:sp>
        <p:nvSpPr>
          <p:cNvPr id="4" name="Slide Number Placeholder 3">
            <a:extLst>
              <a:ext uri="{FF2B5EF4-FFF2-40B4-BE49-F238E27FC236}">
                <a16:creationId xmlns:a16="http://schemas.microsoft.com/office/drawing/2014/main" id="{64BAF4ED-3FA6-E789-8446-CE4ABE03195B}"/>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1524018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A002-8381-8311-8F4C-B37C8586A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R"/>
          </a:p>
        </p:txBody>
      </p:sp>
      <p:sp>
        <p:nvSpPr>
          <p:cNvPr id="3" name="Content Placeholder 2">
            <a:extLst>
              <a:ext uri="{FF2B5EF4-FFF2-40B4-BE49-F238E27FC236}">
                <a16:creationId xmlns:a16="http://schemas.microsoft.com/office/drawing/2014/main" id="{53FC7046-6761-3A3C-8DFD-D8CBD49CB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Text Placeholder 3">
            <a:extLst>
              <a:ext uri="{FF2B5EF4-FFF2-40B4-BE49-F238E27FC236}">
                <a16:creationId xmlns:a16="http://schemas.microsoft.com/office/drawing/2014/main" id="{B90670D4-75B6-493E-04CE-2BECD8AFF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0A72C6-3E4E-C5B0-CDD3-2D3605E3928C}"/>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6" name="Footer Placeholder 5">
            <a:extLst>
              <a:ext uri="{FF2B5EF4-FFF2-40B4-BE49-F238E27FC236}">
                <a16:creationId xmlns:a16="http://schemas.microsoft.com/office/drawing/2014/main" id="{CDF0B058-8219-E5D1-3606-CF6BB7D45D26}"/>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90F31948-A6F6-A6C5-A8D1-E275873D046E}"/>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215823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36A03-E6DA-1749-A1FF-D2B3D3717A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R"/>
          </a:p>
        </p:txBody>
      </p:sp>
      <p:sp>
        <p:nvSpPr>
          <p:cNvPr id="3" name="Picture Placeholder 2">
            <a:extLst>
              <a:ext uri="{FF2B5EF4-FFF2-40B4-BE49-F238E27FC236}">
                <a16:creationId xmlns:a16="http://schemas.microsoft.com/office/drawing/2014/main" id="{CF210366-2B78-AD45-8960-849E8A2FBE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R"/>
          </a:p>
        </p:txBody>
      </p:sp>
      <p:sp>
        <p:nvSpPr>
          <p:cNvPr id="4" name="Text Placeholder 3">
            <a:extLst>
              <a:ext uri="{FF2B5EF4-FFF2-40B4-BE49-F238E27FC236}">
                <a16:creationId xmlns:a16="http://schemas.microsoft.com/office/drawing/2014/main" id="{E542EC1E-9C07-7B1C-5B29-15ECCDFD0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6CFE3D-AFE2-A796-0644-7F0C5BD59931}"/>
              </a:ext>
            </a:extLst>
          </p:cNvPr>
          <p:cNvSpPr>
            <a:spLocks noGrp="1"/>
          </p:cNvSpPr>
          <p:nvPr>
            <p:ph type="dt" sz="half" idx="10"/>
          </p:nvPr>
        </p:nvSpPr>
        <p:spPr/>
        <p:txBody>
          <a:bodyPr/>
          <a:lstStyle/>
          <a:p>
            <a:fld id="{5524A452-260F-C644-9EA9-37286F14371F}" type="datetimeFigureOut">
              <a:rPr lang="en-BR" smtClean="0"/>
              <a:t>22/10/22</a:t>
            </a:fld>
            <a:endParaRPr lang="en-BR"/>
          </a:p>
        </p:txBody>
      </p:sp>
      <p:sp>
        <p:nvSpPr>
          <p:cNvPr id="6" name="Footer Placeholder 5">
            <a:extLst>
              <a:ext uri="{FF2B5EF4-FFF2-40B4-BE49-F238E27FC236}">
                <a16:creationId xmlns:a16="http://schemas.microsoft.com/office/drawing/2014/main" id="{454C9708-7CA3-21A2-B8F2-85D077104A24}"/>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D919E7A6-B3E6-E123-917C-6A7EBEC5CAF8}"/>
              </a:ext>
            </a:extLst>
          </p:cNvPr>
          <p:cNvSpPr>
            <a:spLocks noGrp="1"/>
          </p:cNvSpPr>
          <p:nvPr>
            <p:ph type="sldNum" sz="quarter" idx="12"/>
          </p:nvPr>
        </p:nvSpPr>
        <p:spPr/>
        <p:txBody>
          <a:bodyPr/>
          <a:lstStyle/>
          <a:p>
            <a:fld id="{A859ED6D-D9C5-D040-9846-5A1366573B3E}" type="slidenum">
              <a:rPr lang="en-BR" smtClean="0"/>
              <a:t>‹#›</a:t>
            </a:fld>
            <a:endParaRPr lang="en-BR"/>
          </a:p>
        </p:txBody>
      </p:sp>
    </p:spTree>
    <p:extLst>
      <p:ext uri="{BB962C8B-B14F-4D97-AF65-F5344CB8AC3E}">
        <p14:creationId xmlns:p14="http://schemas.microsoft.com/office/powerpoint/2010/main" val="334836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3BDF5-405E-D85C-6DF3-80DB9EB85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R"/>
          </a:p>
        </p:txBody>
      </p:sp>
      <p:sp>
        <p:nvSpPr>
          <p:cNvPr id="3" name="Text Placeholder 2">
            <a:extLst>
              <a:ext uri="{FF2B5EF4-FFF2-40B4-BE49-F238E27FC236}">
                <a16:creationId xmlns:a16="http://schemas.microsoft.com/office/drawing/2014/main" id="{C8EAE1AE-F80D-96B9-C7FA-FB17EDAF4C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R"/>
          </a:p>
        </p:txBody>
      </p:sp>
      <p:sp>
        <p:nvSpPr>
          <p:cNvPr id="4" name="Date Placeholder 3">
            <a:extLst>
              <a:ext uri="{FF2B5EF4-FFF2-40B4-BE49-F238E27FC236}">
                <a16:creationId xmlns:a16="http://schemas.microsoft.com/office/drawing/2014/main" id="{F8D25CBC-DF6D-A6CE-11DB-00E774A88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4A452-260F-C644-9EA9-37286F14371F}" type="datetimeFigureOut">
              <a:rPr lang="en-BR" smtClean="0"/>
              <a:t>22/10/22</a:t>
            </a:fld>
            <a:endParaRPr lang="en-BR" dirty="0"/>
          </a:p>
        </p:txBody>
      </p:sp>
      <p:sp>
        <p:nvSpPr>
          <p:cNvPr id="5" name="Footer Placeholder 4">
            <a:extLst>
              <a:ext uri="{FF2B5EF4-FFF2-40B4-BE49-F238E27FC236}">
                <a16:creationId xmlns:a16="http://schemas.microsoft.com/office/drawing/2014/main" id="{9D284A3A-2B77-E241-B713-3FB4B3C1E3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R"/>
          </a:p>
        </p:txBody>
      </p:sp>
      <p:sp>
        <p:nvSpPr>
          <p:cNvPr id="6" name="Slide Number Placeholder 5">
            <a:extLst>
              <a:ext uri="{FF2B5EF4-FFF2-40B4-BE49-F238E27FC236}">
                <a16:creationId xmlns:a16="http://schemas.microsoft.com/office/drawing/2014/main" id="{346F7A5B-3A45-4798-6A3C-E6B246893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9ED6D-D9C5-D040-9846-5A1366573B3E}" type="slidenum">
              <a:rPr lang="en-BR" smtClean="0"/>
              <a:t>‹#›</a:t>
            </a:fld>
            <a:r>
              <a:rPr lang="en-BR" dirty="0"/>
              <a:t> </a:t>
            </a:r>
          </a:p>
        </p:txBody>
      </p:sp>
      <p:sp>
        <p:nvSpPr>
          <p:cNvPr id="7" name="TextBox 6">
            <a:extLst>
              <a:ext uri="{FF2B5EF4-FFF2-40B4-BE49-F238E27FC236}">
                <a16:creationId xmlns:a16="http://schemas.microsoft.com/office/drawing/2014/main" id="{A15BBECA-AFBB-06D0-7A12-810C16536372}"/>
              </a:ext>
            </a:extLst>
          </p:cNvPr>
          <p:cNvSpPr txBox="1"/>
          <p:nvPr userDrawn="1"/>
        </p:nvSpPr>
        <p:spPr>
          <a:xfrm>
            <a:off x="8610600" y="6451766"/>
            <a:ext cx="2743200" cy="276999"/>
          </a:xfrm>
          <a:prstGeom prst="rect">
            <a:avLst/>
          </a:prstGeom>
          <a:noFill/>
        </p:spPr>
        <p:txBody>
          <a:bodyPr wrap="square" rtlCol="0">
            <a:spAutoFit/>
          </a:bodyPr>
          <a:lstStyle/>
          <a:p>
            <a:pPr algn="r"/>
            <a:fld id="{50750024-5EBC-D84A-8D68-0004F40EBAAF}" type="slidenum">
              <a:rPr lang="en-BR" sz="1200" i="1" smtClean="0"/>
              <a:t>‹#›</a:t>
            </a:fld>
            <a:r>
              <a:rPr lang="en-BR" sz="1200" i="1" dirty="0"/>
              <a:t> of 61</a:t>
            </a:r>
          </a:p>
        </p:txBody>
      </p:sp>
    </p:spTree>
    <p:extLst>
      <p:ext uri="{BB962C8B-B14F-4D97-AF65-F5344CB8AC3E}">
        <p14:creationId xmlns:p14="http://schemas.microsoft.com/office/powerpoint/2010/main" val="2438531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4a"/><Relationship Id="rId7"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4" Type="http://schemas.openxmlformats.org/officeDocument/2006/relationships/audio" Target="../media/media3.m4a"/></Relationships>
</file>

<file path=ppt/slides/_rels/slide57.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43E18-0C5D-F283-0CCE-093459E2B5C4}"/>
              </a:ext>
            </a:extLst>
          </p:cNvPr>
          <p:cNvSpPr>
            <a:spLocks noGrp="1"/>
          </p:cNvSpPr>
          <p:nvPr>
            <p:ph type="ctrTitle"/>
          </p:nvPr>
        </p:nvSpPr>
        <p:spPr/>
        <p:txBody>
          <a:bodyPr>
            <a:normAutofit fontScale="90000"/>
          </a:bodyPr>
          <a:lstStyle/>
          <a:p>
            <a:r>
              <a:rPr lang="en-BR" dirty="0"/>
              <a:t>Skin-Lesion Analysis:</a:t>
            </a:r>
            <a:br>
              <a:rPr lang="en-BR" dirty="0"/>
            </a:br>
            <a:r>
              <a:rPr lang="en-BR" dirty="0"/>
              <a:t>Three Proposals for the Decade</a:t>
            </a:r>
          </a:p>
        </p:txBody>
      </p:sp>
      <p:sp>
        <p:nvSpPr>
          <p:cNvPr id="3" name="Subtitle 2">
            <a:extLst>
              <a:ext uri="{FF2B5EF4-FFF2-40B4-BE49-F238E27FC236}">
                <a16:creationId xmlns:a16="http://schemas.microsoft.com/office/drawing/2014/main" id="{301578B5-11DC-D063-21B0-A7F759733B86}"/>
              </a:ext>
            </a:extLst>
          </p:cNvPr>
          <p:cNvSpPr>
            <a:spLocks noGrp="1"/>
          </p:cNvSpPr>
          <p:nvPr>
            <p:ph type="subTitle" idx="1"/>
          </p:nvPr>
        </p:nvSpPr>
        <p:spPr/>
        <p:txBody>
          <a:bodyPr/>
          <a:lstStyle/>
          <a:p>
            <a:r>
              <a:rPr lang="en-BR" dirty="0"/>
              <a:t>Eduardo Valle</a:t>
            </a:r>
          </a:p>
          <a:p>
            <a:r>
              <a:rPr lang="en-BR" dirty="0"/>
              <a:t>RECOD Lab</a:t>
            </a:r>
          </a:p>
          <a:p>
            <a:r>
              <a:rPr lang="en-BR" dirty="0"/>
              <a:t>University of Campinas, UNICAMP, Brazil</a:t>
            </a:r>
          </a:p>
        </p:txBody>
      </p:sp>
    </p:spTree>
    <p:extLst>
      <p:ext uri="{BB962C8B-B14F-4D97-AF65-F5344CB8AC3E}">
        <p14:creationId xmlns:p14="http://schemas.microsoft.com/office/powerpoint/2010/main" val="2520112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8154-B596-6C3C-2BD4-13B6449A4A6D}"/>
              </a:ext>
            </a:extLst>
          </p:cNvPr>
          <p:cNvSpPr>
            <a:spLocks noGrp="1"/>
          </p:cNvSpPr>
          <p:nvPr>
            <p:ph type="title"/>
          </p:nvPr>
        </p:nvSpPr>
        <p:spPr/>
        <p:txBody>
          <a:bodyPr/>
          <a:lstStyle/>
          <a:p>
            <a:r>
              <a:rPr lang="en-BR" dirty="0"/>
              <a:t>Workflows</a:t>
            </a:r>
          </a:p>
        </p:txBody>
      </p:sp>
      <p:sp>
        <p:nvSpPr>
          <p:cNvPr id="3" name="Text Placeholder 2">
            <a:extLst>
              <a:ext uri="{FF2B5EF4-FFF2-40B4-BE49-F238E27FC236}">
                <a16:creationId xmlns:a16="http://schemas.microsoft.com/office/drawing/2014/main" id="{5252B88A-71E9-73E5-8B5F-C6EAE26A0C06}"/>
              </a:ext>
            </a:extLst>
          </p:cNvPr>
          <p:cNvSpPr>
            <a:spLocks noGrp="1"/>
          </p:cNvSpPr>
          <p:nvPr>
            <p:ph type="body" idx="1"/>
          </p:nvPr>
        </p:nvSpPr>
        <p:spPr/>
        <p:txBody>
          <a:bodyPr/>
          <a:lstStyle/>
          <a:p>
            <a:r>
              <a:rPr lang="en-BR" dirty="0"/>
              <a:t>Overview</a:t>
            </a:r>
          </a:p>
        </p:txBody>
      </p:sp>
    </p:spTree>
    <p:extLst>
      <p:ext uri="{BB962C8B-B14F-4D97-AF65-F5344CB8AC3E}">
        <p14:creationId xmlns:p14="http://schemas.microsoft.com/office/powerpoint/2010/main" val="643636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F0C8-4DED-772C-EE08-922D09A93C51}"/>
              </a:ext>
            </a:extLst>
          </p:cNvPr>
          <p:cNvSpPr>
            <a:spLocks noGrp="1"/>
          </p:cNvSpPr>
          <p:nvPr>
            <p:ph type="title"/>
          </p:nvPr>
        </p:nvSpPr>
        <p:spPr/>
        <p:txBody>
          <a:bodyPr/>
          <a:lstStyle/>
          <a:p>
            <a:r>
              <a:rPr lang="en-BR" dirty="0"/>
              <a:t>Patient workflow</a:t>
            </a:r>
          </a:p>
        </p:txBody>
      </p:sp>
      <p:sp>
        <p:nvSpPr>
          <p:cNvPr id="3" name="Content Placeholder 2">
            <a:extLst>
              <a:ext uri="{FF2B5EF4-FFF2-40B4-BE49-F238E27FC236}">
                <a16:creationId xmlns:a16="http://schemas.microsoft.com/office/drawing/2014/main" id="{6E7C4015-EA4A-4E99-CBFD-FE4E8B1D1CD2}"/>
              </a:ext>
            </a:extLst>
          </p:cNvPr>
          <p:cNvSpPr>
            <a:spLocks noGrp="1"/>
          </p:cNvSpPr>
          <p:nvPr>
            <p:ph idx="1"/>
          </p:nvPr>
        </p:nvSpPr>
        <p:spPr/>
        <p:txBody>
          <a:bodyPr/>
          <a:lstStyle/>
          <a:p>
            <a:pPr marL="0" indent="0" algn="l">
              <a:buNone/>
            </a:pPr>
            <a:r>
              <a:rPr lang="en-BR" dirty="0"/>
              <a:t>“</a:t>
            </a:r>
            <a:r>
              <a:rPr lang="en-US" dirty="0"/>
              <a:t>Workflow is the sequence of physical and mental tasks performed by various people within and between work environments.”</a:t>
            </a:r>
          </a:p>
          <a:p>
            <a:pPr marL="0" indent="0" algn="l">
              <a:buNone/>
            </a:pPr>
            <a:r>
              <a:rPr lang="en-US" dirty="0"/>
              <a:t>— </a:t>
            </a:r>
            <a:r>
              <a:rPr lang="en-US" dirty="0" err="1"/>
              <a:t>AHRQ.gov</a:t>
            </a:r>
            <a:endParaRPr lang="en-US" dirty="0"/>
          </a:p>
        </p:txBody>
      </p:sp>
    </p:spTree>
    <p:extLst>
      <p:ext uri="{BB962C8B-B14F-4D97-AF65-F5344CB8AC3E}">
        <p14:creationId xmlns:p14="http://schemas.microsoft.com/office/powerpoint/2010/main" val="96693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8874-2F3C-68B3-D588-A93A34129367}"/>
              </a:ext>
            </a:extLst>
          </p:cNvPr>
          <p:cNvSpPr>
            <a:spLocks noGrp="1"/>
          </p:cNvSpPr>
          <p:nvPr>
            <p:ph type="title"/>
          </p:nvPr>
        </p:nvSpPr>
        <p:spPr/>
        <p:txBody>
          <a:bodyPr/>
          <a:lstStyle/>
          <a:p>
            <a:r>
              <a:rPr lang="en-BR" dirty="0"/>
              <a:t>Automated diagnosis big “Wh”s</a:t>
            </a:r>
          </a:p>
        </p:txBody>
      </p:sp>
      <p:sp>
        <p:nvSpPr>
          <p:cNvPr id="3" name="Content Placeholder 2">
            <a:extLst>
              <a:ext uri="{FF2B5EF4-FFF2-40B4-BE49-F238E27FC236}">
                <a16:creationId xmlns:a16="http://schemas.microsoft.com/office/drawing/2014/main" id="{A0053C9D-FAE5-DFDB-F8D3-D2F350507B52}"/>
              </a:ext>
            </a:extLst>
          </p:cNvPr>
          <p:cNvSpPr>
            <a:spLocks noGrp="1"/>
          </p:cNvSpPr>
          <p:nvPr>
            <p:ph idx="1"/>
          </p:nvPr>
        </p:nvSpPr>
        <p:spPr/>
        <p:txBody>
          <a:bodyPr/>
          <a:lstStyle/>
          <a:p>
            <a:r>
              <a:rPr lang="en-BR" dirty="0"/>
              <a:t>What</a:t>
            </a:r>
          </a:p>
          <a:p>
            <a:r>
              <a:rPr lang="en-BR" dirty="0"/>
              <a:t>When</a:t>
            </a:r>
          </a:p>
          <a:p>
            <a:r>
              <a:rPr lang="en-BR" dirty="0"/>
              <a:t>Where</a:t>
            </a:r>
          </a:p>
          <a:p>
            <a:r>
              <a:rPr lang="en-BR" dirty="0"/>
              <a:t>in Whom</a:t>
            </a:r>
          </a:p>
          <a:p>
            <a:r>
              <a:rPr lang="en-BR" dirty="0"/>
              <a:t>by Whom</a:t>
            </a:r>
          </a:p>
          <a:p>
            <a:r>
              <a:rPr lang="en-BR" dirty="0"/>
              <a:t>for What</a:t>
            </a:r>
          </a:p>
          <a:p>
            <a:endParaRPr lang="en-BR" dirty="0"/>
          </a:p>
        </p:txBody>
      </p:sp>
      <p:pic>
        <p:nvPicPr>
          <p:cNvPr id="4" name="Audio Recording 22 Oct 2022 06:23:07">
            <a:hlinkClick r:id="" action="ppaction://media"/>
            <a:extLst>
              <a:ext uri="{FF2B5EF4-FFF2-40B4-BE49-F238E27FC236}">
                <a16:creationId xmlns:a16="http://schemas.microsoft.com/office/drawing/2014/main" id="{C79468DC-6BE0-B147-9CFA-57892F4D9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941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cubunu-Abstract-person.pdf">
            <a:extLst>
              <a:ext uri="{FF2B5EF4-FFF2-40B4-BE49-F238E27FC236}">
                <a16:creationId xmlns:a16="http://schemas.microsoft.com/office/drawing/2014/main" id="{B52AF934-F75D-98E8-058E-97A66096008B}"/>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046965" y="764704"/>
            <a:ext cx="977900" cy="1143000"/>
          </a:xfrm>
          <a:prstGeom prst="rect">
            <a:avLst/>
          </a:prstGeom>
        </p:spPr>
      </p:pic>
      <p:pic>
        <p:nvPicPr>
          <p:cNvPr id="5" name="Picture 4" descr="nicubunu-Abstract-person.pdf">
            <a:extLst>
              <a:ext uri="{FF2B5EF4-FFF2-40B4-BE49-F238E27FC236}">
                <a16:creationId xmlns:a16="http://schemas.microsoft.com/office/drawing/2014/main" id="{549AFA65-E548-0C80-D051-8AE957354EC0}"/>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99353" y="764704"/>
            <a:ext cx="977900" cy="1143000"/>
          </a:xfrm>
          <a:prstGeom prst="rect">
            <a:avLst/>
          </a:prstGeom>
        </p:spPr>
      </p:pic>
      <p:pic>
        <p:nvPicPr>
          <p:cNvPr id="6" name="Picture 5" descr="nicubunu-Abstract-person.pdf">
            <a:extLst>
              <a:ext uri="{FF2B5EF4-FFF2-40B4-BE49-F238E27FC236}">
                <a16:creationId xmlns:a16="http://schemas.microsoft.com/office/drawing/2014/main" id="{225F5B00-8FB2-754B-DB64-5879EA171EEA}"/>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351741" y="764704"/>
            <a:ext cx="977900" cy="1143000"/>
          </a:xfrm>
          <a:prstGeom prst="rect">
            <a:avLst/>
          </a:prstGeom>
        </p:spPr>
      </p:pic>
      <p:pic>
        <p:nvPicPr>
          <p:cNvPr id="7" name="Picture 6" descr="nicubunu-Abstract-person.pdf">
            <a:extLst>
              <a:ext uri="{FF2B5EF4-FFF2-40B4-BE49-F238E27FC236}">
                <a16:creationId xmlns:a16="http://schemas.microsoft.com/office/drawing/2014/main" id="{AAB0562F-B3A3-8C81-EA9E-E83D4C71AB0C}"/>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004129" y="764704"/>
            <a:ext cx="977900" cy="1143000"/>
          </a:xfrm>
          <a:prstGeom prst="rect">
            <a:avLst/>
          </a:prstGeom>
        </p:spPr>
      </p:pic>
      <p:pic>
        <p:nvPicPr>
          <p:cNvPr id="8" name="Picture 7" descr="nicubunu-Abstract-person.pdf">
            <a:extLst>
              <a:ext uri="{FF2B5EF4-FFF2-40B4-BE49-F238E27FC236}">
                <a16:creationId xmlns:a16="http://schemas.microsoft.com/office/drawing/2014/main" id="{5EC3EE81-6603-6299-6AF4-9B0FC5E2695D}"/>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56517" y="764704"/>
            <a:ext cx="977900" cy="1143000"/>
          </a:xfrm>
          <a:prstGeom prst="rect">
            <a:avLst/>
          </a:prstGeom>
        </p:spPr>
      </p:pic>
      <p:pic>
        <p:nvPicPr>
          <p:cNvPr id="9" name="Picture 8" descr="nicubunu-Abstract-person.pdf">
            <a:extLst>
              <a:ext uri="{FF2B5EF4-FFF2-40B4-BE49-F238E27FC236}">
                <a16:creationId xmlns:a16="http://schemas.microsoft.com/office/drawing/2014/main" id="{BF352E26-A037-71E8-7FF4-AF01C2899E22}"/>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08905" y="764704"/>
            <a:ext cx="977900" cy="1143000"/>
          </a:xfrm>
          <a:prstGeom prst="rect">
            <a:avLst/>
          </a:prstGeom>
        </p:spPr>
      </p:pic>
      <p:pic>
        <p:nvPicPr>
          <p:cNvPr id="10" name="Picture 9" descr="nicubunu-Abstract-person.pdf">
            <a:extLst>
              <a:ext uri="{FF2B5EF4-FFF2-40B4-BE49-F238E27FC236}">
                <a16:creationId xmlns:a16="http://schemas.microsoft.com/office/drawing/2014/main" id="{85665C4A-F7AC-77F6-860B-5B534BAAF3CA}"/>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961293" y="764704"/>
            <a:ext cx="977900" cy="1143000"/>
          </a:xfrm>
          <a:prstGeom prst="rect">
            <a:avLst/>
          </a:prstGeom>
        </p:spPr>
      </p:pic>
      <p:pic>
        <p:nvPicPr>
          <p:cNvPr id="11" name="Picture 10" descr="nicubunu-Abstract-person.pdf">
            <a:extLst>
              <a:ext uri="{FF2B5EF4-FFF2-40B4-BE49-F238E27FC236}">
                <a16:creationId xmlns:a16="http://schemas.microsoft.com/office/drawing/2014/main" id="{E5FBFA7D-4B5D-71A4-4628-34994481AB67}"/>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613681" y="764704"/>
            <a:ext cx="977900" cy="1143000"/>
          </a:xfrm>
          <a:prstGeom prst="rect">
            <a:avLst/>
          </a:prstGeom>
        </p:spPr>
      </p:pic>
      <p:pic>
        <p:nvPicPr>
          <p:cNvPr id="12" name="Picture 11" descr="nicubunu-Abstract-person.pdf">
            <a:extLst>
              <a:ext uri="{FF2B5EF4-FFF2-40B4-BE49-F238E27FC236}">
                <a16:creationId xmlns:a16="http://schemas.microsoft.com/office/drawing/2014/main" id="{C93DF0C1-131C-6965-9143-1DE2EEF02D85}"/>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66069" y="764704"/>
            <a:ext cx="977900" cy="1143000"/>
          </a:xfrm>
          <a:prstGeom prst="rect">
            <a:avLst/>
          </a:prstGeom>
        </p:spPr>
      </p:pic>
      <p:pic>
        <p:nvPicPr>
          <p:cNvPr id="13" name="Picture 12" descr="nicubunu-Abstract-person.pdf">
            <a:extLst>
              <a:ext uri="{FF2B5EF4-FFF2-40B4-BE49-F238E27FC236}">
                <a16:creationId xmlns:a16="http://schemas.microsoft.com/office/drawing/2014/main" id="{B47A28AA-7421-D6D7-C7C2-8934D3EEEE9B}"/>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18460" y="764704"/>
            <a:ext cx="977900" cy="1143000"/>
          </a:xfrm>
          <a:prstGeom prst="rect">
            <a:avLst/>
          </a:prstGeom>
        </p:spPr>
      </p:pic>
      <p:pic>
        <p:nvPicPr>
          <p:cNvPr id="2" name="Picture 1" descr="doctor_white_coat-2400px.png">
            <a:extLst>
              <a:ext uri="{FF2B5EF4-FFF2-40B4-BE49-F238E27FC236}">
                <a16:creationId xmlns:a16="http://schemas.microsoft.com/office/drawing/2014/main" id="{14D60D8E-E4AF-EF39-E9F3-1743BC7CF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028" y="2132856"/>
            <a:ext cx="1858624" cy="1858624"/>
          </a:xfrm>
          <a:prstGeom prst="rect">
            <a:avLst/>
          </a:prstGeom>
        </p:spPr>
      </p:pic>
    </p:spTree>
    <p:extLst>
      <p:ext uri="{BB962C8B-B14F-4D97-AF65-F5344CB8AC3E}">
        <p14:creationId xmlns:p14="http://schemas.microsoft.com/office/powerpoint/2010/main" val="307939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cubunu-Abstract-person.pdf">
            <a:extLst>
              <a:ext uri="{FF2B5EF4-FFF2-40B4-BE49-F238E27FC236}">
                <a16:creationId xmlns:a16="http://schemas.microsoft.com/office/drawing/2014/main" id="{B52AF934-F75D-98E8-058E-97A660960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965" y="764704"/>
            <a:ext cx="977900" cy="1143000"/>
          </a:xfrm>
          <a:prstGeom prst="rect">
            <a:avLst/>
          </a:prstGeom>
        </p:spPr>
      </p:pic>
      <p:pic>
        <p:nvPicPr>
          <p:cNvPr id="5" name="Picture 4" descr="nicubunu-Abstract-person.pdf">
            <a:extLst>
              <a:ext uri="{FF2B5EF4-FFF2-40B4-BE49-F238E27FC236}">
                <a16:creationId xmlns:a16="http://schemas.microsoft.com/office/drawing/2014/main" id="{549AFA65-E548-0C80-D051-8AE957354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353" y="764704"/>
            <a:ext cx="977900" cy="1143000"/>
          </a:xfrm>
          <a:prstGeom prst="rect">
            <a:avLst/>
          </a:prstGeom>
        </p:spPr>
      </p:pic>
      <p:pic>
        <p:nvPicPr>
          <p:cNvPr id="6" name="Picture 5" descr="nicubunu-Abstract-person.pdf">
            <a:extLst>
              <a:ext uri="{FF2B5EF4-FFF2-40B4-BE49-F238E27FC236}">
                <a16:creationId xmlns:a16="http://schemas.microsoft.com/office/drawing/2014/main" id="{225F5B00-8FB2-754B-DB64-5879EA171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741" y="764704"/>
            <a:ext cx="977900" cy="1143000"/>
          </a:xfrm>
          <a:prstGeom prst="rect">
            <a:avLst/>
          </a:prstGeom>
        </p:spPr>
      </p:pic>
      <p:pic>
        <p:nvPicPr>
          <p:cNvPr id="7" name="Picture 6" descr="nicubunu-Abstract-person.pdf">
            <a:extLst>
              <a:ext uri="{FF2B5EF4-FFF2-40B4-BE49-F238E27FC236}">
                <a16:creationId xmlns:a16="http://schemas.microsoft.com/office/drawing/2014/main" id="{AAB0562F-B3A3-8C81-EA9E-E83D4C71AB0C}"/>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04129" y="764704"/>
            <a:ext cx="977900" cy="1143000"/>
          </a:xfrm>
          <a:prstGeom prst="rect">
            <a:avLst/>
          </a:prstGeom>
        </p:spPr>
      </p:pic>
      <p:pic>
        <p:nvPicPr>
          <p:cNvPr id="8" name="Picture 7" descr="nicubunu-Abstract-person.pdf">
            <a:extLst>
              <a:ext uri="{FF2B5EF4-FFF2-40B4-BE49-F238E27FC236}">
                <a16:creationId xmlns:a16="http://schemas.microsoft.com/office/drawing/2014/main" id="{5EC3EE81-6603-6299-6AF4-9B0FC5E26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517" y="764704"/>
            <a:ext cx="977900" cy="1143000"/>
          </a:xfrm>
          <a:prstGeom prst="rect">
            <a:avLst/>
          </a:prstGeom>
        </p:spPr>
      </p:pic>
      <p:pic>
        <p:nvPicPr>
          <p:cNvPr id="9" name="Picture 8" descr="nicubunu-Abstract-person.pdf">
            <a:extLst>
              <a:ext uri="{FF2B5EF4-FFF2-40B4-BE49-F238E27FC236}">
                <a16:creationId xmlns:a16="http://schemas.microsoft.com/office/drawing/2014/main" id="{BF352E26-A037-71E8-7FF4-AF01C289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905" y="764704"/>
            <a:ext cx="977900" cy="1143000"/>
          </a:xfrm>
          <a:prstGeom prst="rect">
            <a:avLst/>
          </a:prstGeom>
        </p:spPr>
      </p:pic>
      <p:pic>
        <p:nvPicPr>
          <p:cNvPr id="10" name="Picture 9" descr="nicubunu-Abstract-person.pdf">
            <a:extLst>
              <a:ext uri="{FF2B5EF4-FFF2-40B4-BE49-F238E27FC236}">
                <a16:creationId xmlns:a16="http://schemas.microsoft.com/office/drawing/2014/main" id="{85665C4A-F7AC-77F6-860B-5B534BAAF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1293" y="764704"/>
            <a:ext cx="977900" cy="1143000"/>
          </a:xfrm>
          <a:prstGeom prst="rect">
            <a:avLst/>
          </a:prstGeom>
        </p:spPr>
      </p:pic>
      <p:pic>
        <p:nvPicPr>
          <p:cNvPr id="11" name="Picture 10" descr="nicubunu-Abstract-person.pdf">
            <a:extLst>
              <a:ext uri="{FF2B5EF4-FFF2-40B4-BE49-F238E27FC236}">
                <a16:creationId xmlns:a16="http://schemas.microsoft.com/office/drawing/2014/main" id="{E5FBFA7D-4B5D-71A4-4628-34994481AB67}"/>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613681" y="764704"/>
            <a:ext cx="977900" cy="1143000"/>
          </a:xfrm>
          <a:prstGeom prst="rect">
            <a:avLst/>
          </a:prstGeom>
        </p:spPr>
      </p:pic>
      <p:pic>
        <p:nvPicPr>
          <p:cNvPr id="12" name="Picture 11" descr="nicubunu-Abstract-person.pdf">
            <a:extLst>
              <a:ext uri="{FF2B5EF4-FFF2-40B4-BE49-F238E27FC236}">
                <a16:creationId xmlns:a16="http://schemas.microsoft.com/office/drawing/2014/main" id="{C93DF0C1-131C-6965-9143-1DE2EEF02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069" y="764704"/>
            <a:ext cx="977900" cy="1143000"/>
          </a:xfrm>
          <a:prstGeom prst="rect">
            <a:avLst/>
          </a:prstGeom>
        </p:spPr>
      </p:pic>
      <p:pic>
        <p:nvPicPr>
          <p:cNvPr id="13" name="Picture 12" descr="nicubunu-Abstract-person.pdf">
            <a:extLst>
              <a:ext uri="{FF2B5EF4-FFF2-40B4-BE49-F238E27FC236}">
                <a16:creationId xmlns:a16="http://schemas.microsoft.com/office/drawing/2014/main" id="{B47A28AA-7421-D6D7-C7C2-8934D3EEE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460" y="764704"/>
            <a:ext cx="977900" cy="1143000"/>
          </a:xfrm>
          <a:prstGeom prst="rect">
            <a:avLst/>
          </a:prstGeom>
        </p:spPr>
      </p:pic>
      <p:pic>
        <p:nvPicPr>
          <p:cNvPr id="14" name="Picture 13" descr="first_responder_06_doctor-2400px.png">
            <a:extLst>
              <a:ext uri="{FF2B5EF4-FFF2-40B4-BE49-F238E27FC236}">
                <a16:creationId xmlns:a16="http://schemas.microsoft.com/office/drawing/2014/main" id="{A5FFFA7C-723E-5519-B903-0EA2803EC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4564" y="3429000"/>
            <a:ext cx="1800200" cy="2137793"/>
          </a:xfrm>
          <a:prstGeom prst="rect">
            <a:avLst/>
          </a:prstGeom>
        </p:spPr>
      </p:pic>
      <p:pic>
        <p:nvPicPr>
          <p:cNvPr id="15" name="Picture 14" descr="doctor_white_coat-2400px.png">
            <a:extLst>
              <a:ext uri="{FF2B5EF4-FFF2-40B4-BE49-F238E27FC236}">
                <a16:creationId xmlns:a16="http://schemas.microsoft.com/office/drawing/2014/main" id="{746A09AC-AEE8-5BC0-97D1-16FB0DB84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028" y="2132856"/>
            <a:ext cx="1858624" cy="1858624"/>
          </a:xfrm>
          <a:prstGeom prst="rect">
            <a:avLst/>
          </a:prstGeom>
        </p:spPr>
      </p:pic>
      <p:pic>
        <p:nvPicPr>
          <p:cNvPr id="18" name="Picture 17" descr="home.pdf">
            <a:extLst>
              <a:ext uri="{FF2B5EF4-FFF2-40B4-BE49-F238E27FC236}">
                <a16:creationId xmlns:a16="http://schemas.microsoft.com/office/drawing/2014/main" id="{4AD25F3A-D3C9-821A-98D4-30631ADA55FD}"/>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85812" y="4077072"/>
            <a:ext cx="2016224" cy="1512168"/>
          </a:xfrm>
          <a:prstGeom prst="rect">
            <a:avLst/>
          </a:prstGeom>
        </p:spPr>
      </p:pic>
      <p:grpSp>
        <p:nvGrpSpPr>
          <p:cNvPr id="2" name="Group 1">
            <a:extLst>
              <a:ext uri="{FF2B5EF4-FFF2-40B4-BE49-F238E27FC236}">
                <a16:creationId xmlns:a16="http://schemas.microsoft.com/office/drawing/2014/main" id="{0E4B23FF-6481-CC24-0D1A-16EB7FFF8082}"/>
              </a:ext>
            </a:extLst>
          </p:cNvPr>
          <p:cNvGrpSpPr/>
          <p:nvPr/>
        </p:nvGrpSpPr>
        <p:grpSpPr>
          <a:xfrm>
            <a:off x="4229665" y="2124662"/>
            <a:ext cx="3024336" cy="3456384"/>
            <a:chOff x="4229665" y="2124662"/>
            <a:chExt cx="3024336" cy="3456384"/>
          </a:xfrm>
        </p:grpSpPr>
        <p:sp>
          <p:nvSpPr>
            <p:cNvPr id="17" name="Bent Arrow 16">
              <a:extLst>
                <a:ext uri="{FF2B5EF4-FFF2-40B4-BE49-F238E27FC236}">
                  <a16:creationId xmlns:a16="http://schemas.microsoft.com/office/drawing/2014/main" id="{96E2A025-141C-9EAC-229F-61DC0699E813}"/>
                </a:ext>
              </a:extLst>
            </p:cNvPr>
            <p:cNvSpPr/>
            <p:nvPr/>
          </p:nvSpPr>
          <p:spPr>
            <a:xfrm rot="10800000">
              <a:off x="4229665" y="2124662"/>
              <a:ext cx="3024336" cy="3456384"/>
            </a:xfrm>
            <a:prstGeom prst="bentArrow">
              <a:avLst>
                <a:gd name="adj1" fmla="val 50000"/>
                <a:gd name="adj2" fmla="val 18881"/>
                <a:gd name="adj3" fmla="val 27660"/>
                <a:gd name="adj4" fmla="val 45878"/>
              </a:avLst>
            </a:prstGeom>
            <a:solidFill>
              <a:srgbClr val="1E00C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5000"/>
                </a:lnSpc>
                <a:spcAft>
                  <a:spcPts val="2400"/>
                </a:spcAft>
              </a:pPr>
              <a:endParaRPr lang="pt-BR">
                <a:solidFill>
                  <a:schemeClr val="tx1"/>
                </a:solidFill>
                <a:latin typeface="Helvetica Neue"/>
                <a:cs typeface="Helvetica Neue"/>
              </a:endParaRPr>
            </a:p>
          </p:txBody>
        </p:sp>
        <p:sp>
          <p:nvSpPr>
            <p:cNvPr id="21" name="TextBox 20">
              <a:extLst>
                <a:ext uri="{FF2B5EF4-FFF2-40B4-BE49-F238E27FC236}">
                  <a16:creationId xmlns:a16="http://schemas.microsoft.com/office/drawing/2014/main" id="{9CFFB6F3-5B85-6D03-3E67-668974140C60}"/>
                </a:ext>
              </a:extLst>
            </p:cNvPr>
            <p:cNvSpPr txBox="1"/>
            <p:nvPr/>
          </p:nvSpPr>
          <p:spPr>
            <a:xfrm rot="5400000">
              <a:off x="5738194" y="3022364"/>
              <a:ext cx="1900072" cy="437171"/>
            </a:xfrm>
            <a:prstGeom prst="rect">
              <a:avLst/>
            </a:prstGeom>
            <a:noFill/>
          </p:spPr>
          <p:txBody>
            <a:bodyPr wrap="none" rtlCol="0">
              <a:spAutoFit/>
            </a:bodyPr>
            <a:lstStyle/>
            <a:p>
              <a:pPr>
                <a:lnSpc>
                  <a:spcPct val="125000"/>
                </a:lnSpc>
                <a:spcAft>
                  <a:spcPts val="2400"/>
                </a:spcAft>
              </a:pPr>
              <a:r>
                <a:rPr lang="pt-BR" sz="2000" dirty="0" err="1">
                  <a:solidFill>
                    <a:srgbClr val="FFFFFF"/>
                  </a:solidFill>
                  <a:latin typeface="Helvetica Neue"/>
                  <a:cs typeface="Helvetica Neue"/>
                </a:rPr>
                <a:t>surely</a:t>
              </a:r>
              <a:r>
                <a:rPr lang="pt-BR" sz="2000" dirty="0">
                  <a:solidFill>
                    <a:srgbClr val="FFFFFF"/>
                  </a:solidFill>
                  <a:latin typeface="Helvetica Neue"/>
                  <a:cs typeface="Helvetica Neue"/>
                </a:rPr>
                <a:t> negative</a:t>
              </a:r>
            </a:p>
          </p:txBody>
        </p:sp>
      </p:grpSp>
      <p:grpSp>
        <p:nvGrpSpPr>
          <p:cNvPr id="16" name="Group 15">
            <a:extLst>
              <a:ext uri="{FF2B5EF4-FFF2-40B4-BE49-F238E27FC236}">
                <a16:creationId xmlns:a16="http://schemas.microsoft.com/office/drawing/2014/main" id="{52294186-2EFF-EC22-5864-249D56793B0E}"/>
              </a:ext>
            </a:extLst>
          </p:cNvPr>
          <p:cNvGrpSpPr/>
          <p:nvPr/>
        </p:nvGrpSpPr>
        <p:grpSpPr>
          <a:xfrm>
            <a:off x="7605365" y="2124662"/>
            <a:ext cx="1393215" cy="3096344"/>
            <a:chOff x="7605365" y="2124662"/>
            <a:chExt cx="1393215" cy="3096344"/>
          </a:xfrm>
        </p:grpSpPr>
        <p:sp>
          <p:nvSpPr>
            <p:cNvPr id="20" name="Bent Arrow 19">
              <a:extLst>
                <a:ext uri="{FF2B5EF4-FFF2-40B4-BE49-F238E27FC236}">
                  <a16:creationId xmlns:a16="http://schemas.microsoft.com/office/drawing/2014/main" id="{1741E99F-9B52-05D8-A337-E5721BD23974}"/>
                </a:ext>
              </a:extLst>
            </p:cNvPr>
            <p:cNvSpPr/>
            <p:nvPr/>
          </p:nvSpPr>
          <p:spPr>
            <a:xfrm rot="10800000" flipH="1">
              <a:off x="7630429" y="2124662"/>
              <a:ext cx="1368151" cy="3096344"/>
            </a:xfrm>
            <a:prstGeom prst="bentArrow">
              <a:avLst>
                <a:gd name="adj1" fmla="val 37762"/>
                <a:gd name="adj2" fmla="val 10240"/>
                <a:gd name="adj3" fmla="val 15385"/>
                <a:gd name="adj4" fmla="val 31361"/>
              </a:avLst>
            </a:prstGeom>
            <a:solidFill>
              <a:schemeClr val="accent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5000"/>
                </a:lnSpc>
                <a:spcAft>
                  <a:spcPts val="2400"/>
                </a:spcAft>
              </a:pPr>
              <a:endParaRPr lang="pt-BR">
                <a:solidFill>
                  <a:schemeClr val="tx1"/>
                </a:solidFill>
                <a:latin typeface="Helvetica Neue"/>
                <a:cs typeface="Helvetica Neue"/>
              </a:endParaRPr>
            </a:p>
          </p:txBody>
        </p:sp>
        <p:sp>
          <p:nvSpPr>
            <p:cNvPr id="23" name="TextBox 22">
              <a:extLst>
                <a:ext uri="{FF2B5EF4-FFF2-40B4-BE49-F238E27FC236}">
                  <a16:creationId xmlns:a16="http://schemas.microsoft.com/office/drawing/2014/main" id="{0CE9EF8E-0116-5869-9BDF-4F29ECAEFD56}"/>
                </a:ext>
              </a:extLst>
            </p:cNvPr>
            <p:cNvSpPr txBox="1"/>
            <p:nvPr/>
          </p:nvSpPr>
          <p:spPr>
            <a:xfrm rot="5400000">
              <a:off x="6652797" y="3330253"/>
              <a:ext cx="2342308" cy="437171"/>
            </a:xfrm>
            <a:prstGeom prst="rect">
              <a:avLst/>
            </a:prstGeom>
            <a:noFill/>
          </p:spPr>
          <p:txBody>
            <a:bodyPr wrap="none" rtlCol="0">
              <a:spAutoFit/>
            </a:bodyPr>
            <a:lstStyle/>
            <a:p>
              <a:pPr>
                <a:lnSpc>
                  <a:spcPct val="125000"/>
                </a:lnSpc>
                <a:spcAft>
                  <a:spcPts val="2400"/>
                </a:spcAft>
              </a:pPr>
              <a:r>
                <a:rPr lang="pt-BR" sz="2000" dirty="0" err="1">
                  <a:latin typeface="Helvetica Neue"/>
                  <a:cs typeface="Helvetica Neue"/>
                </a:rPr>
                <a:t>suspected</a:t>
              </a:r>
              <a:r>
                <a:rPr lang="pt-BR" sz="2000" dirty="0">
                  <a:latin typeface="Helvetica Neue"/>
                  <a:cs typeface="Helvetica Neue"/>
                </a:rPr>
                <a:t> positive</a:t>
              </a:r>
            </a:p>
          </p:txBody>
        </p:sp>
      </p:grpSp>
      <p:grpSp>
        <p:nvGrpSpPr>
          <p:cNvPr id="3" name="Group 2">
            <a:extLst>
              <a:ext uri="{FF2B5EF4-FFF2-40B4-BE49-F238E27FC236}">
                <a16:creationId xmlns:a16="http://schemas.microsoft.com/office/drawing/2014/main" id="{4F9E9FC3-969C-EAD0-31B7-54F6435F56B1}"/>
              </a:ext>
            </a:extLst>
          </p:cNvPr>
          <p:cNvGrpSpPr/>
          <p:nvPr/>
        </p:nvGrpSpPr>
        <p:grpSpPr>
          <a:xfrm>
            <a:off x="7270388" y="2124662"/>
            <a:ext cx="1728192" cy="3456384"/>
            <a:chOff x="7270388" y="2124662"/>
            <a:chExt cx="1728192" cy="3456384"/>
          </a:xfrm>
        </p:grpSpPr>
        <p:sp>
          <p:nvSpPr>
            <p:cNvPr id="19" name="Bent Arrow 18">
              <a:extLst>
                <a:ext uri="{FF2B5EF4-FFF2-40B4-BE49-F238E27FC236}">
                  <a16:creationId xmlns:a16="http://schemas.microsoft.com/office/drawing/2014/main" id="{EF8F7F24-818A-F531-665D-AD6A8D6C18CA}"/>
                </a:ext>
              </a:extLst>
            </p:cNvPr>
            <p:cNvSpPr/>
            <p:nvPr/>
          </p:nvSpPr>
          <p:spPr>
            <a:xfrm rot="10800000" flipH="1">
              <a:off x="7270388" y="2124662"/>
              <a:ext cx="1728192" cy="3456384"/>
            </a:xfrm>
            <a:prstGeom prst="bentArrow">
              <a:avLst>
                <a:gd name="adj1" fmla="val 37762"/>
                <a:gd name="adj2" fmla="val 10240"/>
                <a:gd name="adj3" fmla="val 15385"/>
                <a:gd name="adj4" fmla="val 51531"/>
              </a:avLst>
            </a:prstGeom>
            <a:solidFill>
              <a:schemeClr val="tx1">
                <a:lumMod val="50000"/>
                <a:lumOff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5000"/>
                </a:lnSpc>
                <a:spcAft>
                  <a:spcPts val="2400"/>
                </a:spcAft>
              </a:pPr>
              <a:endParaRPr lang="pt-BR">
                <a:solidFill>
                  <a:schemeClr val="tx1">
                    <a:lumMod val="50000"/>
                    <a:lumOff val="50000"/>
                  </a:schemeClr>
                </a:solidFill>
                <a:latin typeface="Helvetica Neue"/>
                <a:cs typeface="Helvetica Neue"/>
              </a:endParaRPr>
            </a:p>
          </p:txBody>
        </p:sp>
        <p:sp>
          <p:nvSpPr>
            <p:cNvPr id="24" name="TextBox 23">
              <a:extLst>
                <a:ext uri="{FF2B5EF4-FFF2-40B4-BE49-F238E27FC236}">
                  <a16:creationId xmlns:a16="http://schemas.microsoft.com/office/drawing/2014/main" id="{D3EB18C4-9A10-DA96-2833-037CEF7D2C9A}"/>
                </a:ext>
              </a:extLst>
            </p:cNvPr>
            <p:cNvSpPr txBox="1"/>
            <p:nvPr/>
          </p:nvSpPr>
          <p:spPr>
            <a:xfrm rot="5400000">
              <a:off x="6507681" y="3129502"/>
              <a:ext cx="1989647" cy="437171"/>
            </a:xfrm>
            <a:prstGeom prst="rect">
              <a:avLst/>
            </a:prstGeom>
            <a:noFill/>
          </p:spPr>
          <p:txBody>
            <a:bodyPr wrap="none" rtlCol="0">
              <a:spAutoFit/>
            </a:bodyPr>
            <a:lstStyle/>
            <a:p>
              <a:pPr>
                <a:lnSpc>
                  <a:spcPct val="125000"/>
                </a:lnSpc>
                <a:spcAft>
                  <a:spcPts val="2400"/>
                </a:spcAft>
              </a:pPr>
              <a:r>
                <a:rPr lang="pt-BR" sz="2000" dirty="0" err="1">
                  <a:latin typeface="Helvetica Neue"/>
                  <a:cs typeface="Helvetica Neue"/>
                </a:rPr>
                <a:t>uncertain</a:t>
              </a:r>
              <a:r>
                <a:rPr lang="pt-BR" sz="2000" dirty="0">
                  <a:latin typeface="Helvetica Neue"/>
                  <a:cs typeface="Helvetica Neue"/>
                </a:rPr>
                <a:t> cases</a:t>
              </a:r>
            </a:p>
          </p:txBody>
        </p:sp>
      </p:grpSp>
    </p:spTree>
    <p:extLst>
      <p:ext uri="{BB962C8B-B14F-4D97-AF65-F5344CB8AC3E}">
        <p14:creationId xmlns:p14="http://schemas.microsoft.com/office/powerpoint/2010/main" val="16337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ubunu-Abstract-person.pdf">
            <a:extLst>
              <a:ext uri="{FF2B5EF4-FFF2-40B4-BE49-F238E27FC236}">
                <a16:creationId xmlns:a16="http://schemas.microsoft.com/office/drawing/2014/main" id="{1720E1A6-FC08-B591-1636-4EA8B0EFFAE4}"/>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8232" y="3404254"/>
            <a:ext cx="977900" cy="1143000"/>
          </a:xfrm>
          <a:prstGeom prst="rect">
            <a:avLst/>
          </a:prstGeom>
        </p:spPr>
      </p:pic>
      <p:sp>
        <p:nvSpPr>
          <p:cNvPr id="3" name="Right Arrow 2">
            <a:extLst>
              <a:ext uri="{FF2B5EF4-FFF2-40B4-BE49-F238E27FC236}">
                <a16:creationId xmlns:a16="http://schemas.microsoft.com/office/drawing/2014/main" id="{775B4FAA-9E86-A982-2E0F-E750672D0BF2}"/>
              </a:ext>
            </a:extLst>
          </p:cNvPr>
          <p:cNvSpPr/>
          <p:nvPr/>
        </p:nvSpPr>
        <p:spPr>
          <a:xfrm>
            <a:off x="1527787" y="3571059"/>
            <a:ext cx="1308346" cy="809390"/>
          </a:xfrm>
          <a:prstGeom prst="rightArrow">
            <a:avLst>
              <a:gd name="adj1" fmla="val 100000"/>
              <a:gd name="adj2" fmla="val 6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4" name="Picture 3" descr="doctor_white_coat-2400px.png">
            <a:extLst>
              <a:ext uri="{FF2B5EF4-FFF2-40B4-BE49-F238E27FC236}">
                <a16:creationId xmlns:a16="http://schemas.microsoft.com/office/drawing/2014/main" id="{9EA1C6D2-B883-49AB-6A3D-5A6161155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10" y="3234611"/>
            <a:ext cx="1395848" cy="1395848"/>
          </a:xfrm>
          <a:prstGeom prst="rect">
            <a:avLst/>
          </a:prstGeom>
        </p:spPr>
      </p:pic>
      <p:sp>
        <p:nvSpPr>
          <p:cNvPr id="5" name="Bent Arrow 4">
            <a:extLst>
              <a:ext uri="{FF2B5EF4-FFF2-40B4-BE49-F238E27FC236}">
                <a16:creationId xmlns:a16="http://schemas.microsoft.com/office/drawing/2014/main" id="{10E86AC7-A0A6-60C9-D1F4-1AEE26B3F6AA}"/>
              </a:ext>
            </a:extLst>
          </p:cNvPr>
          <p:cNvSpPr/>
          <p:nvPr/>
        </p:nvSpPr>
        <p:spPr>
          <a:xfrm rot="5400000">
            <a:off x="4184516" y="3617209"/>
            <a:ext cx="1621410" cy="1526479"/>
          </a:xfrm>
          <a:prstGeom prst="bentArrow">
            <a:avLst>
              <a:gd name="adj1" fmla="val 50000"/>
              <a:gd name="adj2" fmla="val 25000"/>
              <a:gd name="adj3" fmla="val 25000"/>
              <a:gd name="adj4" fmla="val 40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solidFill>
                <a:schemeClr val="tx1"/>
              </a:solidFill>
            </a:endParaRPr>
          </a:p>
        </p:txBody>
      </p:sp>
      <p:sp>
        <p:nvSpPr>
          <p:cNvPr id="6" name="Right Arrow 5">
            <a:extLst>
              <a:ext uri="{FF2B5EF4-FFF2-40B4-BE49-F238E27FC236}">
                <a16:creationId xmlns:a16="http://schemas.microsoft.com/office/drawing/2014/main" id="{83586D77-7276-3E05-92EF-BDDC67335902}"/>
              </a:ext>
            </a:extLst>
          </p:cNvPr>
          <p:cNvSpPr/>
          <p:nvPr/>
        </p:nvSpPr>
        <p:spPr>
          <a:xfrm>
            <a:off x="4231981" y="3569743"/>
            <a:ext cx="2314059" cy="809390"/>
          </a:xfrm>
          <a:prstGeom prst="rightArrow">
            <a:avLst>
              <a:gd name="adj1" fmla="val 100000"/>
              <a:gd name="adj2" fmla="val 6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7" name="Picture 6" descr="home.pdf">
            <a:extLst>
              <a:ext uri="{FF2B5EF4-FFF2-40B4-BE49-F238E27FC236}">
                <a16:creationId xmlns:a16="http://schemas.microsoft.com/office/drawing/2014/main" id="{204C8349-76E2-5B8C-FF69-76C3A1FE1B3C}"/>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54537" y="5486399"/>
            <a:ext cx="1494580" cy="1120935"/>
          </a:xfrm>
          <a:prstGeom prst="rect">
            <a:avLst/>
          </a:prstGeom>
        </p:spPr>
      </p:pic>
      <p:pic>
        <p:nvPicPr>
          <p:cNvPr id="9" name="Picture 8" descr="first_responder_06_doctor-2400px.png">
            <a:extLst>
              <a:ext uri="{FF2B5EF4-FFF2-40B4-BE49-F238E27FC236}">
                <a16:creationId xmlns:a16="http://schemas.microsoft.com/office/drawing/2014/main" id="{88F0EB7F-969B-2639-09AA-D70BE0E286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2325" y="3220430"/>
            <a:ext cx="1199304" cy="1424211"/>
          </a:xfrm>
          <a:prstGeom prst="rect">
            <a:avLst/>
          </a:prstGeom>
        </p:spPr>
      </p:pic>
      <p:sp>
        <p:nvSpPr>
          <p:cNvPr id="11" name="Bent Arrow 10">
            <a:extLst>
              <a:ext uri="{FF2B5EF4-FFF2-40B4-BE49-F238E27FC236}">
                <a16:creationId xmlns:a16="http://schemas.microsoft.com/office/drawing/2014/main" id="{FBF4E639-C8CE-B474-3CD6-1EB80EE19E63}"/>
              </a:ext>
            </a:extLst>
          </p:cNvPr>
          <p:cNvSpPr/>
          <p:nvPr/>
        </p:nvSpPr>
        <p:spPr>
          <a:xfrm rot="5400000">
            <a:off x="7770815" y="3702889"/>
            <a:ext cx="1621410" cy="1352487"/>
          </a:xfrm>
          <a:prstGeom prst="bentArrow">
            <a:avLst>
              <a:gd name="adj1" fmla="val 50000"/>
              <a:gd name="adj2" fmla="val 25000"/>
              <a:gd name="adj3" fmla="val 25000"/>
              <a:gd name="adj4" fmla="val 40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solidFill>
                <a:schemeClr val="tx1"/>
              </a:solidFill>
            </a:endParaRPr>
          </a:p>
        </p:txBody>
      </p:sp>
      <p:sp>
        <p:nvSpPr>
          <p:cNvPr id="12" name="Right Arrow 11">
            <a:extLst>
              <a:ext uri="{FF2B5EF4-FFF2-40B4-BE49-F238E27FC236}">
                <a16:creationId xmlns:a16="http://schemas.microsoft.com/office/drawing/2014/main" id="{BE222478-F294-D135-79D2-21AEA7CDB90B}"/>
              </a:ext>
            </a:extLst>
          </p:cNvPr>
          <p:cNvSpPr/>
          <p:nvPr/>
        </p:nvSpPr>
        <p:spPr>
          <a:xfrm>
            <a:off x="7905276" y="3568427"/>
            <a:ext cx="2050297" cy="809390"/>
          </a:xfrm>
          <a:prstGeom prst="rightArrow">
            <a:avLst>
              <a:gd name="adj1" fmla="val 100000"/>
              <a:gd name="adj2" fmla="val 6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2050" name="Picture 2" descr="Hospital Building Medical Clinic Svg Png Icon Free Download (#491777) -  OnlineWebFonts.COM">
            <a:extLst>
              <a:ext uri="{FF2B5EF4-FFF2-40B4-BE49-F238E27FC236}">
                <a16:creationId xmlns:a16="http://schemas.microsoft.com/office/drawing/2014/main" id="{67F77A07-6D41-BDAA-389C-B46788B63EE4}"/>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38459" y="2617612"/>
            <a:ext cx="1536023" cy="22200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ome.pdf">
            <a:extLst>
              <a:ext uri="{FF2B5EF4-FFF2-40B4-BE49-F238E27FC236}">
                <a16:creationId xmlns:a16="http://schemas.microsoft.com/office/drawing/2014/main" id="{6FDF517C-7D73-5AC3-58E8-9E8B9C03110F}"/>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190510" y="5486398"/>
            <a:ext cx="1494580" cy="1120935"/>
          </a:xfrm>
          <a:prstGeom prst="rect">
            <a:avLst/>
          </a:prstGeom>
        </p:spPr>
      </p:pic>
    </p:spTree>
    <p:extLst>
      <p:ext uri="{BB962C8B-B14F-4D97-AF65-F5344CB8AC3E}">
        <p14:creationId xmlns:p14="http://schemas.microsoft.com/office/powerpoint/2010/main" val="409946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ubunu-Abstract-person.pdf">
            <a:extLst>
              <a:ext uri="{FF2B5EF4-FFF2-40B4-BE49-F238E27FC236}">
                <a16:creationId xmlns:a16="http://schemas.microsoft.com/office/drawing/2014/main" id="{1720E1A6-FC08-B591-1636-4EA8B0EFFAE4}"/>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8232" y="3404254"/>
            <a:ext cx="977900" cy="1143000"/>
          </a:xfrm>
          <a:prstGeom prst="rect">
            <a:avLst/>
          </a:prstGeom>
        </p:spPr>
      </p:pic>
      <p:sp>
        <p:nvSpPr>
          <p:cNvPr id="3" name="Right Arrow 2">
            <a:extLst>
              <a:ext uri="{FF2B5EF4-FFF2-40B4-BE49-F238E27FC236}">
                <a16:creationId xmlns:a16="http://schemas.microsoft.com/office/drawing/2014/main" id="{775B4FAA-9E86-A982-2E0F-E750672D0BF2}"/>
              </a:ext>
            </a:extLst>
          </p:cNvPr>
          <p:cNvSpPr/>
          <p:nvPr/>
        </p:nvSpPr>
        <p:spPr>
          <a:xfrm>
            <a:off x="1527787" y="3571059"/>
            <a:ext cx="1308346" cy="809390"/>
          </a:xfrm>
          <a:prstGeom prst="rightArrow">
            <a:avLst>
              <a:gd name="adj1" fmla="val 100000"/>
              <a:gd name="adj2" fmla="val 6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4" name="Picture 3" descr="doctor_white_coat-2400px.png">
            <a:extLst>
              <a:ext uri="{FF2B5EF4-FFF2-40B4-BE49-F238E27FC236}">
                <a16:creationId xmlns:a16="http://schemas.microsoft.com/office/drawing/2014/main" id="{9EA1C6D2-B883-49AB-6A3D-5A6161155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310" y="3234611"/>
            <a:ext cx="1395848" cy="1395848"/>
          </a:xfrm>
          <a:prstGeom prst="rect">
            <a:avLst/>
          </a:prstGeom>
        </p:spPr>
      </p:pic>
      <p:sp>
        <p:nvSpPr>
          <p:cNvPr id="5" name="Bent Arrow 4">
            <a:extLst>
              <a:ext uri="{FF2B5EF4-FFF2-40B4-BE49-F238E27FC236}">
                <a16:creationId xmlns:a16="http://schemas.microsoft.com/office/drawing/2014/main" id="{10E86AC7-A0A6-60C9-D1F4-1AEE26B3F6AA}"/>
              </a:ext>
            </a:extLst>
          </p:cNvPr>
          <p:cNvSpPr/>
          <p:nvPr/>
        </p:nvSpPr>
        <p:spPr>
          <a:xfrm rot="5400000">
            <a:off x="4184516" y="3617209"/>
            <a:ext cx="1621410" cy="1526479"/>
          </a:xfrm>
          <a:prstGeom prst="bentArrow">
            <a:avLst>
              <a:gd name="adj1" fmla="val 50000"/>
              <a:gd name="adj2" fmla="val 25000"/>
              <a:gd name="adj3" fmla="val 25000"/>
              <a:gd name="adj4" fmla="val 40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solidFill>
                <a:schemeClr val="tx1"/>
              </a:solidFill>
            </a:endParaRPr>
          </a:p>
        </p:txBody>
      </p:sp>
      <p:sp>
        <p:nvSpPr>
          <p:cNvPr id="6" name="Right Arrow 5">
            <a:extLst>
              <a:ext uri="{FF2B5EF4-FFF2-40B4-BE49-F238E27FC236}">
                <a16:creationId xmlns:a16="http://schemas.microsoft.com/office/drawing/2014/main" id="{83586D77-7276-3E05-92EF-BDDC67335902}"/>
              </a:ext>
            </a:extLst>
          </p:cNvPr>
          <p:cNvSpPr/>
          <p:nvPr/>
        </p:nvSpPr>
        <p:spPr>
          <a:xfrm>
            <a:off x="4231981" y="3569743"/>
            <a:ext cx="2314059" cy="809390"/>
          </a:xfrm>
          <a:prstGeom prst="rightArrow">
            <a:avLst>
              <a:gd name="adj1" fmla="val 100000"/>
              <a:gd name="adj2" fmla="val 6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7" name="Picture 6" descr="home.pdf">
            <a:extLst>
              <a:ext uri="{FF2B5EF4-FFF2-40B4-BE49-F238E27FC236}">
                <a16:creationId xmlns:a16="http://schemas.microsoft.com/office/drawing/2014/main" id="{204C8349-76E2-5B8C-FF69-76C3A1FE1B3C}"/>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54537" y="5486399"/>
            <a:ext cx="1494580" cy="1120935"/>
          </a:xfrm>
          <a:prstGeom prst="rect">
            <a:avLst/>
          </a:prstGeom>
        </p:spPr>
      </p:pic>
      <p:pic>
        <p:nvPicPr>
          <p:cNvPr id="9" name="Picture 8" descr="first_responder_06_doctor-2400px.png">
            <a:extLst>
              <a:ext uri="{FF2B5EF4-FFF2-40B4-BE49-F238E27FC236}">
                <a16:creationId xmlns:a16="http://schemas.microsoft.com/office/drawing/2014/main" id="{88F0EB7F-969B-2639-09AA-D70BE0E286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2325" y="3220430"/>
            <a:ext cx="1199304" cy="1424211"/>
          </a:xfrm>
          <a:prstGeom prst="rect">
            <a:avLst/>
          </a:prstGeom>
        </p:spPr>
      </p:pic>
      <p:sp>
        <p:nvSpPr>
          <p:cNvPr id="11" name="Bent Arrow 10">
            <a:extLst>
              <a:ext uri="{FF2B5EF4-FFF2-40B4-BE49-F238E27FC236}">
                <a16:creationId xmlns:a16="http://schemas.microsoft.com/office/drawing/2014/main" id="{FBF4E639-C8CE-B474-3CD6-1EB80EE19E63}"/>
              </a:ext>
            </a:extLst>
          </p:cNvPr>
          <p:cNvSpPr/>
          <p:nvPr/>
        </p:nvSpPr>
        <p:spPr>
          <a:xfrm rot="5400000">
            <a:off x="7770815" y="3702889"/>
            <a:ext cx="1621410" cy="1352487"/>
          </a:xfrm>
          <a:prstGeom prst="bentArrow">
            <a:avLst>
              <a:gd name="adj1" fmla="val 50000"/>
              <a:gd name="adj2" fmla="val 25000"/>
              <a:gd name="adj3" fmla="val 25000"/>
              <a:gd name="adj4" fmla="val 40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solidFill>
                <a:schemeClr val="tx1"/>
              </a:solidFill>
            </a:endParaRPr>
          </a:p>
        </p:txBody>
      </p:sp>
      <p:sp>
        <p:nvSpPr>
          <p:cNvPr id="12" name="Right Arrow 11">
            <a:extLst>
              <a:ext uri="{FF2B5EF4-FFF2-40B4-BE49-F238E27FC236}">
                <a16:creationId xmlns:a16="http://schemas.microsoft.com/office/drawing/2014/main" id="{BE222478-F294-D135-79D2-21AEA7CDB90B}"/>
              </a:ext>
            </a:extLst>
          </p:cNvPr>
          <p:cNvSpPr/>
          <p:nvPr/>
        </p:nvSpPr>
        <p:spPr>
          <a:xfrm>
            <a:off x="7905276" y="3568427"/>
            <a:ext cx="2050297" cy="809390"/>
          </a:xfrm>
          <a:prstGeom prst="rightArrow">
            <a:avLst>
              <a:gd name="adj1" fmla="val 100000"/>
              <a:gd name="adj2" fmla="val 6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2050" name="Picture 2" descr="Hospital Building Medical Clinic Svg Png Icon Free Download (#491777) -  OnlineWebFonts.COM">
            <a:extLst>
              <a:ext uri="{FF2B5EF4-FFF2-40B4-BE49-F238E27FC236}">
                <a16:creationId xmlns:a16="http://schemas.microsoft.com/office/drawing/2014/main" id="{67F77A07-6D41-BDAA-389C-B46788B63EE4}"/>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38459" y="2617612"/>
            <a:ext cx="1536023" cy="22200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ome.pdf">
            <a:extLst>
              <a:ext uri="{FF2B5EF4-FFF2-40B4-BE49-F238E27FC236}">
                <a16:creationId xmlns:a16="http://schemas.microsoft.com/office/drawing/2014/main" id="{6FDF517C-7D73-5AC3-58E8-9E8B9C03110F}"/>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190510" y="5486398"/>
            <a:ext cx="1494580" cy="1120935"/>
          </a:xfrm>
          <a:prstGeom prst="rect">
            <a:avLst/>
          </a:prstGeom>
        </p:spPr>
      </p:pic>
      <p:grpSp>
        <p:nvGrpSpPr>
          <p:cNvPr id="20" name="Group 19">
            <a:extLst>
              <a:ext uri="{FF2B5EF4-FFF2-40B4-BE49-F238E27FC236}">
                <a16:creationId xmlns:a16="http://schemas.microsoft.com/office/drawing/2014/main" id="{C605037B-E42F-9948-57DE-E22B45987C6E}"/>
              </a:ext>
            </a:extLst>
          </p:cNvPr>
          <p:cNvGrpSpPr/>
          <p:nvPr/>
        </p:nvGrpSpPr>
        <p:grpSpPr>
          <a:xfrm>
            <a:off x="2686446" y="53068"/>
            <a:ext cx="4930667" cy="4691731"/>
            <a:chOff x="2686446" y="53068"/>
            <a:chExt cx="4930667" cy="4691731"/>
          </a:xfrm>
        </p:grpSpPr>
        <p:sp>
          <p:nvSpPr>
            <p:cNvPr id="8" name="Oval 7">
              <a:extLst>
                <a:ext uri="{FF2B5EF4-FFF2-40B4-BE49-F238E27FC236}">
                  <a16:creationId xmlns:a16="http://schemas.microsoft.com/office/drawing/2014/main" id="{D2FBAA1E-7749-9830-0E4E-E4FFF275A4F2}"/>
                </a:ext>
              </a:extLst>
            </p:cNvPr>
            <p:cNvSpPr/>
            <p:nvPr/>
          </p:nvSpPr>
          <p:spPr>
            <a:xfrm>
              <a:off x="2686446" y="3220430"/>
              <a:ext cx="1509624" cy="1524369"/>
            </a:xfrm>
            <a:prstGeom prst="ellipse">
              <a:avLst/>
            </a:prstGeom>
            <a:solidFill>
              <a:srgbClr val="4472C4">
                <a:alpha val="14902"/>
              </a:srgb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Oval 9">
              <a:extLst>
                <a:ext uri="{FF2B5EF4-FFF2-40B4-BE49-F238E27FC236}">
                  <a16:creationId xmlns:a16="http://schemas.microsoft.com/office/drawing/2014/main" id="{834AC224-371A-4876-5B9D-EA2259FD94F9}"/>
                </a:ext>
              </a:extLst>
            </p:cNvPr>
            <p:cNvSpPr/>
            <p:nvPr/>
          </p:nvSpPr>
          <p:spPr>
            <a:xfrm>
              <a:off x="4426843" y="53068"/>
              <a:ext cx="3190270" cy="3221430"/>
            </a:xfrm>
            <a:prstGeom prst="ellipse">
              <a:avLst/>
            </a:prstGeom>
            <a:solidFill>
              <a:srgbClr val="4472C4">
                <a:alpha val="14902"/>
              </a:srgb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cxnSp>
          <p:nvCxnSpPr>
            <p:cNvPr id="14" name="Straight Connector 13">
              <a:extLst>
                <a:ext uri="{FF2B5EF4-FFF2-40B4-BE49-F238E27FC236}">
                  <a16:creationId xmlns:a16="http://schemas.microsoft.com/office/drawing/2014/main" id="{D673B0EC-9336-FA6B-2C17-3E9DDC66E828}"/>
                </a:ext>
              </a:extLst>
            </p:cNvPr>
            <p:cNvCxnSpPr>
              <a:cxnSpLocks/>
              <a:stCxn id="8" idx="1"/>
            </p:cNvCxnSpPr>
            <p:nvPr/>
          </p:nvCxnSpPr>
          <p:spPr>
            <a:xfrm flipV="1">
              <a:off x="2907525" y="782425"/>
              <a:ext cx="1747012" cy="26612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FB6271-1251-D728-5C55-211069428B9B}"/>
                </a:ext>
              </a:extLst>
            </p:cNvPr>
            <p:cNvCxnSpPr>
              <a:cxnSpLocks/>
              <a:stCxn id="8" idx="5"/>
            </p:cNvCxnSpPr>
            <p:nvPr/>
          </p:nvCxnSpPr>
          <p:spPr>
            <a:xfrm flipV="1">
              <a:off x="3974991" y="3016577"/>
              <a:ext cx="2942425" cy="1504983"/>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Process 20">
            <a:extLst>
              <a:ext uri="{FF2B5EF4-FFF2-40B4-BE49-F238E27FC236}">
                <a16:creationId xmlns:a16="http://schemas.microsoft.com/office/drawing/2014/main" id="{E1ECBA76-F68B-48DB-797E-692A2BB8FAF2}"/>
              </a:ext>
            </a:extLst>
          </p:cNvPr>
          <p:cNvSpPr/>
          <p:nvPr/>
        </p:nvSpPr>
        <p:spPr>
          <a:xfrm>
            <a:off x="5369902" y="274022"/>
            <a:ext cx="529284" cy="44306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2" name="Decision 21">
            <a:extLst>
              <a:ext uri="{FF2B5EF4-FFF2-40B4-BE49-F238E27FC236}">
                <a16:creationId xmlns:a16="http://schemas.microsoft.com/office/drawing/2014/main" id="{7C83F56B-E3F3-A46E-F6FA-7198CE14B316}"/>
              </a:ext>
            </a:extLst>
          </p:cNvPr>
          <p:cNvSpPr/>
          <p:nvPr/>
        </p:nvSpPr>
        <p:spPr>
          <a:xfrm>
            <a:off x="5222964" y="1037983"/>
            <a:ext cx="828369" cy="565608"/>
          </a:xfrm>
          <a:prstGeom prst="flowChartDecis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3" name="Process 22">
            <a:extLst>
              <a:ext uri="{FF2B5EF4-FFF2-40B4-BE49-F238E27FC236}">
                <a16:creationId xmlns:a16="http://schemas.microsoft.com/office/drawing/2014/main" id="{DA71313A-6196-C70A-9B52-ED70610B317B}"/>
              </a:ext>
            </a:extLst>
          </p:cNvPr>
          <p:cNvSpPr/>
          <p:nvPr/>
        </p:nvSpPr>
        <p:spPr>
          <a:xfrm>
            <a:off x="5369902" y="1883843"/>
            <a:ext cx="529284" cy="44306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4" name="Process 23">
            <a:extLst>
              <a:ext uri="{FF2B5EF4-FFF2-40B4-BE49-F238E27FC236}">
                <a16:creationId xmlns:a16="http://schemas.microsoft.com/office/drawing/2014/main" id="{A216F7C1-9C68-CD7B-5D33-CDD174A90AAE}"/>
              </a:ext>
            </a:extLst>
          </p:cNvPr>
          <p:cNvSpPr/>
          <p:nvPr/>
        </p:nvSpPr>
        <p:spPr>
          <a:xfrm>
            <a:off x="6392627" y="1099257"/>
            <a:ext cx="529284" cy="44306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5" name="Process 24">
            <a:extLst>
              <a:ext uri="{FF2B5EF4-FFF2-40B4-BE49-F238E27FC236}">
                <a16:creationId xmlns:a16="http://schemas.microsoft.com/office/drawing/2014/main" id="{38E27E5F-1022-3DAA-8568-440268C29CEF}"/>
              </a:ext>
            </a:extLst>
          </p:cNvPr>
          <p:cNvSpPr/>
          <p:nvPr/>
        </p:nvSpPr>
        <p:spPr>
          <a:xfrm>
            <a:off x="6392627" y="1883843"/>
            <a:ext cx="529284" cy="44306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6" name="Process 25">
            <a:extLst>
              <a:ext uri="{FF2B5EF4-FFF2-40B4-BE49-F238E27FC236}">
                <a16:creationId xmlns:a16="http://schemas.microsoft.com/office/drawing/2014/main" id="{493E9A3C-03ED-403E-9DFF-64620755B65C}"/>
              </a:ext>
            </a:extLst>
          </p:cNvPr>
          <p:cNvSpPr/>
          <p:nvPr/>
        </p:nvSpPr>
        <p:spPr>
          <a:xfrm>
            <a:off x="5852027" y="2607155"/>
            <a:ext cx="529284" cy="44306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cxnSp>
        <p:nvCxnSpPr>
          <p:cNvPr id="28" name="Straight Connector 27">
            <a:extLst>
              <a:ext uri="{FF2B5EF4-FFF2-40B4-BE49-F238E27FC236}">
                <a16:creationId xmlns:a16="http://schemas.microsoft.com/office/drawing/2014/main" id="{0E868E36-581E-C9BF-B8E7-A1D1040D28E3}"/>
              </a:ext>
            </a:extLst>
          </p:cNvPr>
          <p:cNvCxnSpPr>
            <a:cxnSpLocks/>
          </p:cNvCxnSpPr>
          <p:nvPr/>
        </p:nvCxnSpPr>
        <p:spPr>
          <a:xfrm>
            <a:off x="5632260" y="717082"/>
            <a:ext cx="2605" cy="3209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9A763B-77B5-775B-75C3-08F1AFAE82CF}"/>
              </a:ext>
            </a:extLst>
          </p:cNvPr>
          <p:cNvCxnSpPr>
            <a:cxnSpLocks/>
          </p:cNvCxnSpPr>
          <p:nvPr/>
        </p:nvCxnSpPr>
        <p:spPr>
          <a:xfrm flipH="1">
            <a:off x="5629655" y="1603591"/>
            <a:ext cx="2605" cy="2802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97B773-EB31-E64E-A275-D08ACD99BE2F}"/>
              </a:ext>
            </a:extLst>
          </p:cNvPr>
          <p:cNvCxnSpPr>
            <a:stCxn id="22" idx="3"/>
            <a:endCxn id="24" idx="1"/>
          </p:cNvCxnSpPr>
          <p:nvPr/>
        </p:nvCxnSpPr>
        <p:spPr>
          <a:xfrm>
            <a:off x="6051333" y="1320787"/>
            <a:ext cx="3412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3A3B38-FAAC-26BD-A3EC-4FF98BD2168E}"/>
              </a:ext>
            </a:extLst>
          </p:cNvPr>
          <p:cNvCxnSpPr>
            <a:stCxn id="24" idx="2"/>
            <a:endCxn id="25" idx="0"/>
          </p:cNvCxnSpPr>
          <p:nvPr/>
        </p:nvCxnSpPr>
        <p:spPr>
          <a:xfrm>
            <a:off x="6657269" y="1542317"/>
            <a:ext cx="0" cy="3415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A113DF-2DC5-0C1D-1283-AD119880D4E0}"/>
              </a:ext>
            </a:extLst>
          </p:cNvPr>
          <p:cNvCxnSpPr>
            <a:stCxn id="23" idx="2"/>
            <a:endCxn id="26" idx="0"/>
          </p:cNvCxnSpPr>
          <p:nvPr/>
        </p:nvCxnSpPr>
        <p:spPr>
          <a:xfrm>
            <a:off x="5634544" y="2326903"/>
            <a:ext cx="482125" cy="2802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CEAEBE6-FA8F-6C4D-5B44-40CAEB650A6F}"/>
              </a:ext>
            </a:extLst>
          </p:cNvPr>
          <p:cNvCxnSpPr>
            <a:stCxn id="25" idx="2"/>
            <a:endCxn id="26" idx="0"/>
          </p:cNvCxnSpPr>
          <p:nvPr/>
        </p:nvCxnSpPr>
        <p:spPr>
          <a:xfrm flipH="1">
            <a:off x="6116669" y="2326903"/>
            <a:ext cx="540600" cy="28025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12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8154-B596-6C3C-2BD4-13B6449A4A6D}"/>
              </a:ext>
            </a:extLst>
          </p:cNvPr>
          <p:cNvSpPr>
            <a:spLocks noGrp="1"/>
          </p:cNvSpPr>
          <p:nvPr>
            <p:ph type="title"/>
          </p:nvPr>
        </p:nvSpPr>
        <p:spPr/>
        <p:txBody>
          <a:bodyPr/>
          <a:lstStyle/>
          <a:p>
            <a:r>
              <a:rPr lang="en-BR" dirty="0"/>
              <a:t>Workflows</a:t>
            </a:r>
          </a:p>
        </p:txBody>
      </p:sp>
      <p:sp>
        <p:nvSpPr>
          <p:cNvPr id="3" name="Text Placeholder 2">
            <a:extLst>
              <a:ext uri="{FF2B5EF4-FFF2-40B4-BE49-F238E27FC236}">
                <a16:creationId xmlns:a16="http://schemas.microsoft.com/office/drawing/2014/main" id="{5252B88A-71E9-73E5-8B5F-C6EAE26A0C06}"/>
              </a:ext>
            </a:extLst>
          </p:cNvPr>
          <p:cNvSpPr>
            <a:spLocks noGrp="1"/>
          </p:cNvSpPr>
          <p:nvPr>
            <p:ph type="body" idx="1"/>
          </p:nvPr>
        </p:nvSpPr>
        <p:spPr/>
        <p:txBody>
          <a:bodyPr/>
          <a:lstStyle/>
          <a:p>
            <a:r>
              <a:rPr lang="en-BR" dirty="0"/>
              <a:t>Quantitative Issues</a:t>
            </a:r>
          </a:p>
        </p:txBody>
      </p:sp>
    </p:spTree>
    <p:extLst>
      <p:ext uri="{BB962C8B-B14F-4D97-AF65-F5344CB8AC3E}">
        <p14:creationId xmlns:p14="http://schemas.microsoft.com/office/powerpoint/2010/main" val="3543113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8874-2F3C-68B3-D588-A93A34129367}"/>
              </a:ext>
            </a:extLst>
          </p:cNvPr>
          <p:cNvSpPr>
            <a:spLocks noGrp="1"/>
          </p:cNvSpPr>
          <p:nvPr>
            <p:ph type="title"/>
          </p:nvPr>
        </p:nvSpPr>
        <p:spPr/>
        <p:txBody>
          <a:bodyPr/>
          <a:lstStyle/>
          <a:p>
            <a:r>
              <a:rPr lang="en-BR" dirty="0"/>
              <a:t>The fundamental problem of diagnostic tests</a:t>
            </a:r>
          </a:p>
        </p:txBody>
      </p:sp>
      <p:pic>
        <p:nvPicPr>
          <p:cNvPr id="9" name="Content Placeholder 8" descr="Table&#10;&#10;Description automatically generated">
            <a:extLst>
              <a:ext uri="{FF2B5EF4-FFF2-40B4-BE49-F238E27FC236}">
                <a16:creationId xmlns:a16="http://schemas.microsoft.com/office/drawing/2014/main" id="{9D5E1513-35EB-2839-DD0B-0CAABC86A2B7}"/>
              </a:ext>
            </a:extLst>
          </p:cNvPr>
          <p:cNvPicPr>
            <a:picLocks noGrp="1" noChangeAspect="1"/>
          </p:cNvPicPr>
          <p:nvPr>
            <p:ph idx="1"/>
          </p:nvPr>
        </p:nvPicPr>
        <p:blipFill>
          <a:blip r:embed="rId3"/>
          <a:stretch>
            <a:fillRect/>
          </a:stretch>
        </p:blipFill>
        <p:spPr>
          <a:xfrm>
            <a:off x="838200" y="2049508"/>
            <a:ext cx="10515600" cy="3903571"/>
          </a:xfrm>
        </p:spPr>
      </p:pic>
      <p:sp>
        <p:nvSpPr>
          <p:cNvPr id="3" name="Rectangle 2">
            <a:extLst>
              <a:ext uri="{FF2B5EF4-FFF2-40B4-BE49-F238E27FC236}">
                <a16:creationId xmlns:a16="http://schemas.microsoft.com/office/drawing/2014/main" id="{1942A1ED-6A69-A0DA-A8F0-4CDCA27AD0DF}"/>
              </a:ext>
            </a:extLst>
          </p:cNvPr>
          <p:cNvSpPr/>
          <p:nvPr/>
        </p:nvSpPr>
        <p:spPr>
          <a:xfrm>
            <a:off x="981777" y="3205212"/>
            <a:ext cx="10212403" cy="702645"/>
          </a:xfrm>
          <a:prstGeom prst="rect">
            <a:avLst/>
          </a:prstGeom>
          <a:solidFill>
            <a:srgbClr val="FFFF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4" name="Rectangle 3">
            <a:extLst>
              <a:ext uri="{FF2B5EF4-FFF2-40B4-BE49-F238E27FC236}">
                <a16:creationId xmlns:a16="http://schemas.microsoft.com/office/drawing/2014/main" id="{07D8FAA5-2E52-FCD8-D5EC-4BD32F3D88A9}"/>
              </a:ext>
            </a:extLst>
          </p:cNvPr>
          <p:cNvSpPr/>
          <p:nvPr/>
        </p:nvSpPr>
        <p:spPr>
          <a:xfrm>
            <a:off x="989798" y="4137258"/>
            <a:ext cx="10212403" cy="702645"/>
          </a:xfrm>
          <a:prstGeom prst="rect">
            <a:avLst/>
          </a:prstGeom>
          <a:solidFill>
            <a:srgbClr val="FFFF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5" name="Rectangle 4">
            <a:extLst>
              <a:ext uri="{FF2B5EF4-FFF2-40B4-BE49-F238E27FC236}">
                <a16:creationId xmlns:a16="http://schemas.microsoft.com/office/drawing/2014/main" id="{02B79B2D-AA0D-100D-AE59-BBC94A4DDE29}"/>
              </a:ext>
            </a:extLst>
          </p:cNvPr>
          <p:cNvSpPr/>
          <p:nvPr/>
        </p:nvSpPr>
        <p:spPr>
          <a:xfrm>
            <a:off x="4119611" y="2242687"/>
            <a:ext cx="2329315" cy="3590222"/>
          </a:xfrm>
          <a:prstGeom prst="rect">
            <a:avLst/>
          </a:prstGeom>
          <a:solidFill>
            <a:srgbClr val="FFFF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6" name="Rectangle 5">
            <a:extLst>
              <a:ext uri="{FF2B5EF4-FFF2-40B4-BE49-F238E27FC236}">
                <a16:creationId xmlns:a16="http://schemas.microsoft.com/office/drawing/2014/main" id="{EB366CDD-5D3B-84F2-83FA-68ED0E131D57}"/>
              </a:ext>
            </a:extLst>
          </p:cNvPr>
          <p:cNvSpPr/>
          <p:nvPr/>
        </p:nvSpPr>
        <p:spPr>
          <a:xfrm>
            <a:off x="6562422" y="2242687"/>
            <a:ext cx="2329315" cy="3590222"/>
          </a:xfrm>
          <a:prstGeom prst="rect">
            <a:avLst/>
          </a:prstGeom>
          <a:solidFill>
            <a:srgbClr val="FFFF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Tree>
    <p:extLst>
      <p:ext uri="{BB962C8B-B14F-4D97-AF65-F5344CB8AC3E}">
        <p14:creationId xmlns:p14="http://schemas.microsoft.com/office/powerpoint/2010/main" val="387212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1"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8874-2F3C-68B3-D588-A93A34129367}"/>
              </a:ext>
            </a:extLst>
          </p:cNvPr>
          <p:cNvSpPr>
            <a:spLocks noGrp="1"/>
          </p:cNvSpPr>
          <p:nvPr>
            <p:ph type="title"/>
          </p:nvPr>
        </p:nvSpPr>
        <p:spPr/>
        <p:txBody>
          <a:bodyPr/>
          <a:lstStyle/>
          <a:p>
            <a:r>
              <a:rPr lang="en-BR" dirty="0"/>
              <a:t>The fundamental problem of diagnostic tests</a:t>
            </a:r>
          </a:p>
        </p:txBody>
      </p:sp>
      <p:pic>
        <p:nvPicPr>
          <p:cNvPr id="9" name="Content Placeholder 8" descr="Table&#10;&#10;Description automatically generated">
            <a:extLst>
              <a:ext uri="{FF2B5EF4-FFF2-40B4-BE49-F238E27FC236}">
                <a16:creationId xmlns:a16="http://schemas.microsoft.com/office/drawing/2014/main" id="{A8C94ED9-6DA3-B442-2F2B-3F82A3FD3D46}"/>
              </a:ext>
            </a:extLst>
          </p:cNvPr>
          <p:cNvPicPr>
            <a:picLocks noGrp="1" noChangeAspect="1"/>
          </p:cNvPicPr>
          <p:nvPr>
            <p:ph idx="1"/>
          </p:nvPr>
        </p:nvPicPr>
        <p:blipFill>
          <a:blip r:embed="rId3"/>
          <a:stretch>
            <a:fillRect/>
          </a:stretch>
        </p:blipFill>
        <p:spPr>
          <a:xfrm>
            <a:off x="838200" y="2017219"/>
            <a:ext cx="10515600" cy="3968150"/>
          </a:xfrm>
        </p:spPr>
      </p:pic>
      <p:sp>
        <p:nvSpPr>
          <p:cNvPr id="4" name="Rectangle 3">
            <a:extLst>
              <a:ext uri="{FF2B5EF4-FFF2-40B4-BE49-F238E27FC236}">
                <a16:creationId xmlns:a16="http://schemas.microsoft.com/office/drawing/2014/main" id="{33D274BC-F0C2-4825-04F9-3BB7F2A11A6A}"/>
              </a:ext>
            </a:extLst>
          </p:cNvPr>
          <p:cNvSpPr/>
          <p:nvPr/>
        </p:nvSpPr>
        <p:spPr>
          <a:xfrm>
            <a:off x="4129236" y="2252312"/>
            <a:ext cx="2329315" cy="3590222"/>
          </a:xfrm>
          <a:prstGeom prst="rect">
            <a:avLst/>
          </a:prstGeom>
          <a:solidFill>
            <a:srgbClr val="FFFF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5" name="Rectangle 4">
            <a:extLst>
              <a:ext uri="{FF2B5EF4-FFF2-40B4-BE49-F238E27FC236}">
                <a16:creationId xmlns:a16="http://schemas.microsoft.com/office/drawing/2014/main" id="{E4B389C2-20B4-EB5B-6AF8-A8B273FDF503}"/>
              </a:ext>
            </a:extLst>
          </p:cNvPr>
          <p:cNvSpPr/>
          <p:nvPr/>
        </p:nvSpPr>
        <p:spPr>
          <a:xfrm>
            <a:off x="6572047" y="2252312"/>
            <a:ext cx="2329315" cy="3590222"/>
          </a:xfrm>
          <a:prstGeom prst="rect">
            <a:avLst/>
          </a:prstGeom>
          <a:solidFill>
            <a:srgbClr val="FFFF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6" name="Bent Arrow 5">
            <a:extLst>
              <a:ext uri="{FF2B5EF4-FFF2-40B4-BE49-F238E27FC236}">
                <a16:creationId xmlns:a16="http://schemas.microsoft.com/office/drawing/2014/main" id="{17F8127D-9E26-38AA-0DF4-7C16122EAC50}"/>
              </a:ext>
            </a:extLst>
          </p:cNvPr>
          <p:cNvSpPr/>
          <p:nvPr/>
        </p:nvSpPr>
        <p:spPr>
          <a:xfrm rot="5400000">
            <a:off x="2191352" y="2009303"/>
            <a:ext cx="2733574" cy="5075722"/>
          </a:xfrm>
          <a:prstGeom prst="bentArrow">
            <a:avLst>
              <a:gd name="adj1" fmla="val 61973"/>
              <a:gd name="adj2" fmla="val 31163"/>
              <a:gd name="adj3" fmla="val 23944"/>
              <a:gd name="adj4" fmla="val 36004"/>
            </a:avLst>
          </a:prstGeom>
          <a:solidFill>
            <a:srgbClr val="00B0F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Bent Arrow 9">
            <a:extLst>
              <a:ext uri="{FF2B5EF4-FFF2-40B4-BE49-F238E27FC236}">
                <a16:creationId xmlns:a16="http://schemas.microsoft.com/office/drawing/2014/main" id="{794207A9-7B55-D340-1915-A53CE9DCF2E3}"/>
              </a:ext>
            </a:extLst>
          </p:cNvPr>
          <p:cNvSpPr/>
          <p:nvPr/>
        </p:nvSpPr>
        <p:spPr>
          <a:xfrm rot="16200000" flipH="1">
            <a:off x="6438434" y="1144266"/>
            <a:ext cx="2733574" cy="6836208"/>
          </a:xfrm>
          <a:prstGeom prst="bentArrow">
            <a:avLst>
              <a:gd name="adj1" fmla="val 61973"/>
              <a:gd name="adj2" fmla="val 31163"/>
              <a:gd name="adj3" fmla="val 23944"/>
              <a:gd name="adj4" fmla="val 36004"/>
            </a:avLst>
          </a:prstGeom>
          <a:solidFill>
            <a:srgbClr val="FFFF00">
              <a:alpha val="1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Tree>
    <p:extLst>
      <p:ext uri="{BB962C8B-B14F-4D97-AF65-F5344CB8AC3E}">
        <p14:creationId xmlns:p14="http://schemas.microsoft.com/office/powerpoint/2010/main" val="173636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54A20-8065-E6C1-4DFB-7160EA422365}"/>
              </a:ext>
            </a:extLst>
          </p:cNvPr>
          <p:cNvSpPr>
            <a:spLocks noGrp="1"/>
          </p:cNvSpPr>
          <p:nvPr>
            <p:ph idx="1"/>
          </p:nvPr>
        </p:nvSpPr>
        <p:spPr>
          <a:xfrm>
            <a:off x="838200" y="546755"/>
            <a:ext cx="10515600" cy="5630208"/>
          </a:xfrm>
        </p:spPr>
        <p:txBody>
          <a:bodyPr/>
          <a:lstStyle/>
          <a:p>
            <a:pPr marL="514350" indent="-514350">
              <a:buFont typeface="+mj-lt"/>
              <a:buAutoNum type="arabicPeriod"/>
            </a:pPr>
            <a:r>
              <a:rPr lang="en-BR" dirty="0"/>
              <a:t>The State of Affairs</a:t>
            </a:r>
          </a:p>
          <a:p>
            <a:pPr marL="514350" indent="-514350">
              <a:buFont typeface="+mj-lt"/>
              <a:buAutoNum type="arabicPeriod"/>
            </a:pPr>
            <a:r>
              <a:rPr lang="en-BR" dirty="0"/>
              <a:t>Workflows</a:t>
            </a:r>
          </a:p>
          <a:p>
            <a:pPr marL="514350" indent="-514350">
              <a:buFont typeface="+mj-lt"/>
              <a:buAutoNum type="arabicPeriod"/>
            </a:pPr>
            <a:r>
              <a:rPr lang="en-BR" dirty="0"/>
              <a:t>Alignment</a:t>
            </a:r>
          </a:p>
          <a:p>
            <a:pPr marL="514350" indent="-514350">
              <a:buFont typeface="+mj-lt"/>
              <a:buAutoNum type="arabicPeriod"/>
            </a:pPr>
            <a:r>
              <a:rPr lang="en-BR" dirty="0"/>
              <a:t>Reliability &amp; Robustness</a:t>
            </a:r>
          </a:p>
          <a:p>
            <a:pPr marL="514350" indent="-514350">
              <a:buFont typeface="+mj-lt"/>
              <a:buAutoNum type="arabicPeriod"/>
            </a:pPr>
            <a:r>
              <a:rPr lang="en-BR" dirty="0"/>
              <a:t>Perspectives</a:t>
            </a:r>
          </a:p>
        </p:txBody>
      </p:sp>
    </p:spTree>
    <p:extLst>
      <p:ext uri="{BB962C8B-B14F-4D97-AF65-F5344CB8AC3E}">
        <p14:creationId xmlns:p14="http://schemas.microsoft.com/office/powerpoint/2010/main" val="1180382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8874-2F3C-68B3-D588-A93A34129367}"/>
              </a:ext>
            </a:extLst>
          </p:cNvPr>
          <p:cNvSpPr>
            <a:spLocks noGrp="1"/>
          </p:cNvSpPr>
          <p:nvPr>
            <p:ph type="title"/>
          </p:nvPr>
        </p:nvSpPr>
        <p:spPr/>
        <p:txBody>
          <a:bodyPr/>
          <a:lstStyle/>
          <a:p>
            <a:r>
              <a:rPr lang="en-BR" dirty="0"/>
              <a:t>The fundamental problem of diagnostic tests</a:t>
            </a:r>
          </a:p>
        </p:txBody>
      </p:sp>
      <p:sp>
        <p:nvSpPr>
          <p:cNvPr id="3" name="Content Placeholder 2">
            <a:extLst>
              <a:ext uri="{FF2B5EF4-FFF2-40B4-BE49-F238E27FC236}">
                <a16:creationId xmlns:a16="http://schemas.microsoft.com/office/drawing/2014/main" id="{A0053C9D-FAE5-DFDB-F8D3-D2F350507B52}"/>
              </a:ext>
            </a:extLst>
          </p:cNvPr>
          <p:cNvSpPr>
            <a:spLocks noGrp="1"/>
          </p:cNvSpPr>
          <p:nvPr>
            <p:ph idx="1"/>
          </p:nvPr>
        </p:nvSpPr>
        <p:spPr>
          <a:xfrm>
            <a:off x="838200" y="1825625"/>
            <a:ext cx="10515600" cy="4667250"/>
          </a:xfrm>
        </p:spPr>
        <p:txBody>
          <a:bodyPr>
            <a:normAutofit fontScale="92500" lnSpcReduction="20000"/>
          </a:bodyPr>
          <a:lstStyle/>
          <a:p>
            <a:pPr marL="0" indent="0">
              <a:buNone/>
            </a:pPr>
            <a:r>
              <a:rPr lang="en-BR" dirty="0"/>
              <a:t>— What:</a:t>
            </a:r>
            <a:r>
              <a:rPr lang="en-BR" sz="1800" dirty="0"/>
              <a:t> 	</a:t>
            </a:r>
          </a:p>
          <a:p>
            <a:pPr marL="0" indent="0">
              <a:buNone/>
            </a:pPr>
            <a:r>
              <a:rPr lang="en-BR" sz="2800" dirty="0"/>
              <a:t>		Melanoma? Basal cell carcinoma?</a:t>
            </a:r>
          </a:p>
          <a:p>
            <a:pPr marL="0" indent="0">
              <a:spcBef>
                <a:spcPts val="2200"/>
              </a:spcBef>
              <a:buNone/>
            </a:pPr>
            <a:r>
              <a:rPr lang="en-BR" dirty="0"/>
              <a:t>— When / Where / by Whom:</a:t>
            </a:r>
          </a:p>
          <a:p>
            <a:pPr marL="0" indent="0">
              <a:buNone/>
            </a:pPr>
            <a:r>
              <a:rPr lang="en-BR" dirty="0"/>
              <a:t>		</a:t>
            </a:r>
            <a:r>
              <a:rPr lang="en-BR" sz="2800" dirty="0"/>
              <a:t>Primary care physician in routine visit?</a:t>
            </a:r>
          </a:p>
          <a:p>
            <a:pPr marL="0" indent="0">
              <a:buNone/>
            </a:pPr>
            <a:r>
              <a:rPr lang="en-BR" dirty="0"/>
              <a:t>		</a:t>
            </a:r>
            <a:r>
              <a:rPr lang="en-BR" sz="2800" dirty="0"/>
              <a:t>Specialist after referral?</a:t>
            </a:r>
            <a:endParaRPr lang="en-BR" dirty="0"/>
          </a:p>
          <a:p>
            <a:pPr marL="0" indent="0">
              <a:spcBef>
                <a:spcPts val="2200"/>
              </a:spcBef>
              <a:buNone/>
            </a:pPr>
            <a:r>
              <a:rPr lang="en-BR" dirty="0"/>
              <a:t>— for What:	</a:t>
            </a:r>
          </a:p>
          <a:p>
            <a:pPr marL="0" indent="0">
              <a:buNone/>
            </a:pPr>
            <a:r>
              <a:rPr lang="en-BR" dirty="0"/>
              <a:t>		Screening? Triage? Aid to diagnosis?</a:t>
            </a:r>
          </a:p>
          <a:p>
            <a:pPr marL="0" indent="0">
              <a:spcBef>
                <a:spcPts val="2200"/>
              </a:spcBef>
              <a:buNone/>
            </a:pPr>
            <a:r>
              <a:rPr lang="en-BR" dirty="0"/>
              <a:t>— in Whom:	</a:t>
            </a:r>
          </a:p>
          <a:p>
            <a:pPr marL="0" indent="0">
              <a:buNone/>
            </a:pPr>
            <a:r>
              <a:rPr lang="en-BR" dirty="0"/>
              <a:t>		Phototype I-II in Australia or Brazil?</a:t>
            </a:r>
          </a:p>
          <a:p>
            <a:pPr marL="0" indent="0">
              <a:buNone/>
            </a:pPr>
            <a:r>
              <a:rPr lang="en-BR" dirty="0"/>
              <a:t>		Phototype V-VI in Denmark or Sweden?</a:t>
            </a:r>
          </a:p>
        </p:txBody>
      </p:sp>
    </p:spTree>
    <p:extLst>
      <p:ext uri="{BB962C8B-B14F-4D97-AF65-F5344CB8AC3E}">
        <p14:creationId xmlns:p14="http://schemas.microsoft.com/office/powerpoint/2010/main" val="74929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cubunu-Abstract-person.pdf">
            <a:extLst>
              <a:ext uri="{FF2B5EF4-FFF2-40B4-BE49-F238E27FC236}">
                <a16:creationId xmlns:a16="http://schemas.microsoft.com/office/drawing/2014/main" id="{B52AF934-F75D-98E8-058E-97A66096008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3772" y="1622543"/>
            <a:ext cx="644308" cy="753088"/>
          </a:xfrm>
          <a:prstGeom prst="rect">
            <a:avLst/>
          </a:prstGeom>
        </p:spPr>
      </p:pic>
      <p:pic>
        <p:nvPicPr>
          <p:cNvPr id="5" name="Picture 4" descr="nicubunu-Abstract-person.pdf">
            <a:extLst>
              <a:ext uri="{FF2B5EF4-FFF2-40B4-BE49-F238E27FC236}">
                <a16:creationId xmlns:a16="http://schemas.microsoft.com/office/drawing/2014/main" id="{549AFA65-E548-0C80-D051-8AE957354EC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13610" y="1622543"/>
            <a:ext cx="644308" cy="753088"/>
          </a:xfrm>
          <a:prstGeom prst="rect">
            <a:avLst/>
          </a:prstGeom>
        </p:spPr>
      </p:pic>
      <p:pic>
        <p:nvPicPr>
          <p:cNvPr id="6" name="Picture 5" descr="nicubunu-Abstract-person.pdf">
            <a:extLst>
              <a:ext uri="{FF2B5EF4-FFF2-40B4-BE49-F238E27FC236}">
                <a16:creationId xmlns:a16="http://schemas.microsoft.com/office/drawing/2014/main" id="{225F5B00-8FB2-754B-DB64-5879EA171EE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43449" y="1622543"/>
            <a:ext cx="644308" cy="753088"/>
          </a:xfrm>
          <a:prstGeom prst="rect">
            <a:avLst/>
          </a:prstGeom>
        </p:spPr>
      </p:pic>
      <p:pic>
        <p:nvPicPr>
          <p:cNvPr id="22" name="Picture 21" descr="nicubunu-Abstract-person.pdf">
            <a:extLst>
              <a:ext uri="{FF2B5EF4-FFF2-40B4-BE49-F238E27FC236}">
                <a16:creationId xmlns:a16="http://schemas.microsoft.com/office/drawing/2014/main" id="{F65747E4-A9BB-9010-3455-4E4B7B01713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073287" y="1622543"/>
            <a:ext cx="644308" cy="753088"/>
          </a:xfrm>
          <a:prstGeom prst="rect">
            <a:avLst/>
          </a:prstGeom>
        </p:spPr>
      </p:pic>
      <p:pic>
        <p:nvPicPr>
          <p:cNvPr id="25" name="Picture 24" descr="nicubunu-Abstract-person.pdf">
            <a:extLst>
              <a:ext uri="{FF2B5EF4-FFF2-40B4-BE49-F238E27FC236}">
                <a16:creationId xmlns:a16="http://schemas.microsoft.com/office/drawing/2014/main" id="{F1EFFCEE-8158-F7A8-89D4-79F67260FB3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3126" y="1622543"/>
            <a:ext cx="644308" cy="753088"/>
          </a:xfrm>
          <a:prstGeom prst="rect">
            <a:avLst/>
          </a:prstGeom>
        </p:spPr>
      </p:pic>
      <p:pic>
        <p:nvPicPr>
          <p:cNvPr id="26" name="Picture 25" descr="nicubunu-Abstract-person.pdf">
            <a:extLst>
              <a:ext uri="{FF2B5EF4-FFF2-40B4-BE49-F238E27FC236}">
                <a16:creationId xmlns:a16="http://schemas.microsoft.com/office/drawing/2014/main" id="{67177B58-3102-E519-89FD-F428AB4D75F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32964" y="1622543"/>
            <a:ext cx="644308" cy="753088"/>
          </a:xfrm>
          <a:prstGeom prst="rect">
            <a:avLst/>
          </a:prstGeom>
        </p:spPr>
      </p:pic>
      <p:pic>
        <p:nvPicPr>
          <p:cNvPr id="27" name="Picture 26" descr="nicubunu-Abstract-person.pdf">
            <a:extLst>
              <a:ext uri="{FF2B5EF4-FFF2-40B4-BE49-F238E27FC236}">
                <a16:creationId xmlns:a16="http://schemas.microsoft.com/office/drawing/2014/main" id="{103569A9-3755-55D9-B77F-85C544BB6CE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62803" y="1622543"/>
            <a:ext cx="644308" cy="753088"/>
          </a:xfrm>
          <a:prstGeom prst="rect">
            <a:avLst/>
          </a:prstGeom>
        </p:spPr>
      </p:pic>
      <p:pic>
        <p:nvPicPr>
          <p:cNvPr id="28" name="Picture 27" descr="nicubunu-Abstract-person.pdf">
            <a:extLst>
              <a:ext uri="{FF2B5EF4-FFF2-40B4-BE49-F238E27FC236}">
                <a16:creationId xmlns:a16="http://schemas.microsoft.com/office/drawing/2014/main" id="{4A269C75-922A-13D6-B5C1-6E506B4252B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92641" y="1622543"/>
            <a:ext cx="644308" cy="753088"/>
          </a:xfrm>
          <a:prstGeom prst="rect">
            <a:avLst/>
          </a:prstGeom>
        </p:spPr>
      </p:pic>
      <p:pic>
        <p:nvPicPr>
          <p:cNvPr id="29" name="Picture 28" descr="nicubunu-Abstract-person.pdf">
            <a:extLst>
              <a:ext uri="{FF2B5EF4-FFF2-40B4-BE49-F238E27FC236}">
                <a16:creationId xmlns:a16="http://schemas.microsoft.com/office/drawing/2014/main" id="{64418971-2847-A8D6-829D-EF39125B07C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2480" y="1622543"/>
            <a:ext cx="644308" cy="753088"/>
          </a:xfrm>
          <a:prstGeom prst="rect">
            <a:avLst/>
          </a:prstGeom>
        </p:spPr>
      </p:pic>
      <p:pic>
        <p:nvPicPr>
          <p:cNvPr id="30" name="Picture 29" descr="nicubunu-Abstract-person.pdf">
            <a:extLst>
              <a:ext uri="{FF2B5EF4-FFF2-40B4-BE49-F238E27FC236}">
                <a16:creationId xmlns:a16="http://schemas.microsoft.com/office/drawing/2014/main" id="{057DF826-C1D2-9691-EFC1-B817C9DBB9F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52318" y="1622543"/>
            <a:ext cx="644308" cy="753088"/>
          </a:xfrm>
          <a:prstGeom prst="rect">
            <a:avLst/>
          </a:prstGeom>
        </p:spPr>
      </p:pic>
      <p:pic>
        <p:nvPicPr>
          <p:cNvPr id="31" name="Picture 30" descr="nicubunu-Abstract-person.pdf">
            <a:extLst>
              <a:ext uri="{FF2B5EF4-FFF2-40B4-BE49-F238E27FC236}">
                <a16:creationId xmlns:a16="http://schemas.microsoft.com/office/drawing/2014/main" id="{41BE7227-8C6E-4E84-F60E-F9B760EC815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4496" y="1999087"/>
            <a:ext cx="644308" cy="753088"/>
          </a:xfrm>
          <a:prstGeom prst="rect">
            <a:avLst/>
          </a:prstGeom>
        </p:spPr>
      </p:pic>
      <p:pic>
        <p:nvPicPr>
          <p:cNvPr id="32" name="Picture 31" descr="nicubunu-Abstract-person.pdf">
            <a:extLst>
              <a:ext uri="{FF2B5EF4-FFF2-40B4-BE49-F238E27FC236}">
                <a16:creationId xmlns:a16="http://schemas.microsoft.com/office/drawing/2014/main" id="{1798D337-DEDD-C68B-0DC7-715F7A766CD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84335" y="1999087"/>
            <a:ext cx="644308" cy="753088"/>
          </a:xfrm>
          <a:prstGeom prst="rect">
            <a:avLst/>
          </a:prstGeom>
        </p:spPr>
      </p:pic>
      <p:pic>
        <p:nvPicPr>
          <p:cNvPr id="33" name="Picture 32" descr="nicubunu-Abstract-person.pdf">
            <a:extLst>
              <a:ext uri="{FF2B5EF4-FFF2-40B4-BE49-F238E27FC236}">
                <a16:creationId xmlns:a16="http://schemas.microsoft.com/office/drawing/2014/main" id="{405AC2AB-8AEA-4659-6ACD-7D8A7AB2955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14173" y="1999087"/>
            <a:ext cx="644308" cy="753088"/>
          </a:xfrm>
          <a:prstGeom prst="rect">
            <a:avLst/>
          </a:prstGeom>
        </p:spPr>
      </p:pic>
      <p:pic>
        <p:nvPicPr>
          <p:cNvPr id="34" name="Picture 33" descr="nicubunu-Abstract-person.pdf">
            <a:extLst>
              <a:ext uri="{FF2B5EF4-FFF2-40B4-BE49-F238E27FC236}">
                <a16:creationId xmlns:a16="http://schemas.microsoft.com/office/drawing/2014/main" id="{0F3D6CD6-01AD-6B1E-D869-64E766DBA35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44012" y="1999087"/>
            <a:ext cx="644308" cy="753088"/>
          </a:xfrm>
          <a:prstGeom prst="rect">
            <a:avLst/>
          </a:prstGeom>
        </p:spPr>
      </p:pic>
      <p:pic>
        <p:nvPicPr>
          <p:cNvPr id="35" name="Picture 34" descr="nicubunu-Abstract-person.pdf">
            <a:extLst>
              <a:ext uri="{FF2B5EF4-FFF2-40B4-BE49-F238E27FC236}">
                <a16:creationId xmlns:a16="http://schemas.microsoft.com/office/drawing/2014/main" id="{45CCBAC6-C3F8-4B12-7998-E620B9B5B49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73850" y="1999087"/>
            <a:ext cx="644308" cy="753088"/>
          </a:xfrm>
          <a:prstGeom prst="rect">
            <a:avLst/>
          </a:prstGeom>
        </p:spPr>
      </p:pic>
      <p:pic>
        <p:nvPicPr>
          <p:cNvPr id="36" name="Picture 35" descr="nicubunu-Abstract-person.pdf">
            <a:extLst>
              <a:ext uri="{FF2B5EF4-FFF2-40B4-BE49-F238E27FC236}">
                <a16:creationId xmlns:a16="http://schemas.microsoft.com/office/drawing/2014/main" id="{997E2C4C-24ED-C254-CD09-0DFB758E926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3689" y="1999087"/>
            <a:ext cx="644308" cy="753088"/>
          </a:xfrm>
          <a:prstGeom prst="rect">
            <a:avLst/>
          </a:prstGeom>
        </p:spPr>
      </p:pic>
      <p:pic>
        <p:nvPicPr>
          <p:cNvPr id="37" name="Picture 36" descr="nicubunu-Abstract-person.pdf">
            <a:extLst>
              <a:ext uri="{FF2B5EF4-FFF2-40B4-BE49-F238E27FC236}">
                <a16:creationId xmlns:a16="http://schemas.microsoft.com/office/drawing/2014/main" id="{B0E3051D-EF97-56AF-3AF1-6BE4E4FEFD7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33527" y="1999087"/>
            <a:ext cx="644308" cy="753088"/>
          </a:xfrm>
          <a:prstGeom prst="rect">
            <a:avLst/>
          </a:prstGeom>
        </p:spPr>
      </p:pic>
      <p:pic>
        <p:nvPicPr>
          <p:cNvPr id="38" name="Picture 37" descr="nicubunu-Abstract-person.pdf">
            <a:extLst>
              <a:ext uri="{FF2B5EF4-FFF2-40B4-BE49-F238E27FC236}">
                <a16:creationId xmlns:a16="http://schemas.microsoft.com/office/drawing/2014/main" id="{8B608FBD-1270-C429-49EF-0673B22244A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63365" y="1999087"/>
            <a:ext cx="644308" cy="753088"/>
          </a:xfrm>
          <a:prstGeom prst="rect">
            <a:avLst/>
          </a:prstGeom>
        </p:spPr>
      </p:pic>
      <p:pic>
        <p:nvPicPr>
          <p:cNvPr id="39" name="Picture 38" descr="nicubunu-Abstract-person.pdf">
            <a:extLst>
              <a:ext uri="{FF2B5EF4-FFF2-40B4-BE49-F238E27FC236}">
                <a16:creationId xmlns:a16="http://schemas.microsoft.com/office/drawing/2014/main" id="{812F1DB7-577E-DFA3-502D-42F87E3E49A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3204" y="1999087"/>
            <a:ext cx="644308" cy="753088"/>
          </a:xfrm>
          <a:prstGeom prst="rect">
            <a:avLst/>
          </a:prstGeom>
        </p:spPr>
      </p:pic>
      <p:pic>
        <p:nvPicPr>
          <p:cNvPr id="40" name="Picture 39" descr="nicubunu-Abstract-person.pdf">
            <a:extLst>
              <a:ext uri="{FF2B5EF4-FFF2-40B4-BE49-F238E27FC236}">
                <a16:creationId xmlns:a16="http://schemas.microsoft.com/office/drawing/2014/main" id="{5BFA8ACB-44D0-5169-95DF-7D7D37CF123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3042" y="1999087"/>
            <a:ext cx="644308" cy="753088"/>
          </a:xfrm>
          <a:prstGeom prst="rect">
            <a:avLst/>
          </a:prstGeom>
        </p:spPr>
      </p:pic>
      <p:pic>
        <p:nvPicPr>
          <p:cNvPr id="51" name="Picture 50" descr="nicubunu-Abstract-person.pdf">
            <a:extLst>
              <a:ext uri="{FF2B5EF4-FFF2-40B4-BE49-F238E27FC236}">
                <a16:creationId xmlns:a16="http://schemas.microsoft.com/office/drawing/2014/main" id="{9FCC6F62-E657-A8A7-EF15-1C153881AE0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4496" y="2388411"/>
            <a:ext cx="644308" cy="753088"/>
          </a:xfrm>
          <a:prstGeom prst="rect">
            <a:avLst/>
          </a:prstGeom>
        </p:spPr>
      </p:pic>
      <p:pic>
        <p:nvPicPr>
          <p:cNvPr id="52" name="Picture 51" descr="nicubunu-Abstract-person.pdf">
            <a:extLst>
              <a:ext uri="{FF2B5EF4-FFF2-40B4-BE49-F238E27FC236}">
                <a16:creationId xmlns:a16="http://schemas.microsoft.com/office/drawing/2014/main" id="{61E72CE2-AFC2-3A3C-43A8-D7552C01CB4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84335" y="2388411"/>
            <a:ext cx="644308" cy="753088"/>
          </a:xfrm>
          <a:prstGeom prst="rect">
            <a:avLst/>
          </a:prstGeom>
        </p:spPr>
      </p:pic>
      <p:pic>
        <p:nvPicPr>
          <p:cNvPr id="53" name="Picture 52" descr="nicubunu-Abstract-person.pdf">
            <a:extLst>
              <a:ext uri="{FF2B5EF4-FFF2-40B4-BE49-F238E27FC236}">
                <a16:creationId xmlns:a16="http://schemas.microsoft.com/office/drawing/2014/main" id="{D050263B-429E-BB64-FAB3-E4B51430E04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14173" y="2388411"/>
            <a:ext cx="644308" cy="753088"/>
          </a:xfrm>
          <a:prstGeom prst="rect">
            <a:avLst/>
          </a:prstGeom>
        </p:spPr>
      </p:pic>
      <p:pic>
        <p:nvPicPr>
          <p:cNvPr id="54" name="Picture 53" descr="nicubunu-Abstract-person.pdf">
            <a:extLst>
              <a:ext uri="{FF2B5EF4-FFF2-40B4-BE49-F238E27FC236}">
                <a16:creationId xmlns:a16="http://schemas.microsoft.com/office/drawing/2014/main" id="{4046A77C-FD96-C767-7841-B4135E50DD3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44012" y="2388411"/>
            <a:ext cx="644308" cy="753088"/>
          </a:xfrm>
          <a:prstGeom prst="rect">
            <a:avLst/>
          </a:prstGeom>
        </p:spPr>
      </p:pic>
      <p:pic>
        <p:nvPicPr>
          <p:cNvPr id="55" name="Picture 54" descr="nicubunu-Abstract-person.pdf">
            <a:extLst>
              <a:ext uri="{FF2B5EF4-FFF2-40B4-BE49-F238E27FC236}">
                <a16:creationId xmlns:a16="http://schemas.microsoft.com/office/drawing/2014/main" id="{D2BCDEAB-20EA-E52C-19B7-29F5B63D824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73850" y="2388411"/>
            <a:ext cx="644308" cy="753088"/>
          </a:xfrm>
          <a:prstGeom prst="rect">
            <a:avLst/>
          </a:prstGeom>
        </p:spPr>
      </p:pic>
      <p:pic>
        <p:nvPicPr>
          <p:cNvPr id="56" name="Picture 55" descr="nicubunu-Abstract-person.pdf">
            <a:extLst>
              <a:ext uri="{FF2B5EF4-FFF2-40B4-BE49-F238E27FC236}">
                <a16:creationId xmlns:a16="http://schemas.microsoft.com/office/drawing/2014/main" id="{83829009-7B77-C333-A322-40879E6E0AD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3689" y="2388411"/>
            <a:ext cx="644308" cy="753088"/>
          </a:xfrm>
          <a:prstGeom prst="rect">
            <a:avLst/>
          </a:prstGeom>
        </p:spPr>
      </p:pic>
      <p:pic>
        <p:nvPicPr>
          <p:cNvPr id="57" name="Picture 56" descr="nicubunu-Abstract-person.pdf">
            <a:extLst>
              <a:ext uri="{FF2B5EF4-FFF2-40B4-BE49-F238E27FC236}">
                <a16:creationId xmlns:a16="http://schemas.microsoft.com/office/drawing/2014/main" id="{8A3918F4-711F-0544-3A0E-36233029984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33527" y="2388411"/>
            <a:ext cx="644308" cy="753088"/>
          </a:xfrm>
          <a:prstGeom prst="rect">
            <a:avLst/>
          </a:prstGeom>
        </p:spPr>
      </p:pic>
      <p:pic>
        <p:nvPicPr>
          <p:cNvPr id="58" name="Picture 57" descr="nicubunu-Abstract-person.pdf">
            <a:extLst>
              <a:ext uri="{FF2B5EF4-FFF2-40B4-BE49-F238E27FC236}">
                <a16:creationId xmlns:a16="http://schemas.microsoft.com/office/drawing/2014/main" id="{D227C70B-48FB-215D-02B3-01664FF79E6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63365" y="2388411"/>
            <a:ext cx="644308" cy="753088"/>
          </a:xfrm>
          <a:prstGeom prst="rect">
            <a:avLst/>
          </a:prstGeom>
        </p:spPr>
      </p:pic>
      <p:pic>
        <p:nvPicPr>
          <p:cNvPr id="59" name="Picture 58" descr="nicubunu-Abstract-person.pdf">
            <a:extLst>
              <a:ext uri="{FF2B5EF4-FFF2-40B4-BE49-F238E27FC236}">
                <a16:creationId xmlns:a16="http://schemas.microsoft.com/office/drawing/2014/main" id="{DEB9BB41-71A1-25C1-2008-74744C42E84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3204" y="2388411"/>
            <a:ext cx="644308" cy="753088"/>
          </a:xfrm>
          <a:prstGeom prst="rect">
            <a:avLst/>
          </a:prstGeom>
        </p:spPr>
      </p:pic>
      <p:pic>
        <p:nvPicPr>
          <p:cNvPr id="60" name="Picture 59" descr="nicubunu-Abstract-person.pdf">
            <a:extLst>
              <a:ext uri="{FF2B5EF4-FFF2-40B4-BE49-F238E27FC236}">
                <a16:creationId xmlns:a16="http://schemas.microsoft.com/office/drawing/2014/main" id="{DBFEEAB1-9B60-F15A-38A1-FC12FFAAC69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3042" y="2388411"/>
            <a:ext cx="644308" cy="753088"/>
          </a:xfrm>
          <a:prstGeom prst="rect">
            <a:avLst/>
          </a:prstGeom>
        </p:spPr>
      </p:pic>
      <p:pic>
        <p:nvPicPr>
          <p:cNvPr id="61" name="Picture 60" descr="nicubunu-Abstract-person.pdf">
            <a:extLst>
              <a:ext uri="{FF2B5EF4-FFF2-40B4-BE49-F238E27FC236}">
                <a16:creationId xmlns:a16="http://schemas.microsoft.com/office/drawing/2014/main" id="{166E9675-F522-C138-18CE-DDB7E6AD817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1197" y="2752175"/>
            <a:ext cx="644308" cy="753088"/>
          </a:xfrm>
          <a:prstGeom prst="rect">
            <a:avLst/>
          </a:prstGeom>
        </p:spPr>
      </p:pic>
      <p:pic>
        <p:nvPicPr>
          <p:cNvPr id="62" name="Picture 61" descr="nicubunu-Abstract-person.pdf">
            <a:extLst>
              <a:ext uri="{FF2B5EF4-FFF2-40B4-BE49-F238E27FC236}">
                <a16:creationId xmlns:a16="http://schemas.microsoft.com/office/drawing/2014/main" id="{734F4EC5-5EF1-154B-D9FE-D360EC05457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1036" y="2752175"/>
            <a:ext cx="644308" cy="753088"/>
          </a:xfrm>
          <a:prstGeom prst="rect">
            <a:avLst/>
          </a:prstGeom>
        </p:spPr>
      </p:pic>
      <p:pic>
        <p:nvPicPr>
          <p:cNvPr id="63" name="Picture 62" descr="nicubunu-Abstract-person.pdf">
            <a:extLst>
              <a:ext uri="{FF2B5EF4-FFF2-40B4-BE49-F238E27FC236}">
                <a16:creationId xmlns:a16="http://schemas.microsoft.com/office/drawing/2014/main" id="{87B06109-EA65-8FEB-E3B0-3DFA004F47C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90874" y="2752175"/>
            <a:ext cx="644308" cy="753088"/>
          </a:xfrm>
          <a:prstGeom prst="rect">
            <a:avLst/>
          </a:prstGeom>
        </p:spPr>
      </p:pic>
      <p:pic>
        <p:nvPicPr>
          <p:cNvPr id="64" name="Picture 63" descr="nicubunu-Abstract-person.pdf">
            <a:extLst>
              <a:ext uri="{FF2B5EF4-FFF2-40B4-BE49-F238E27FC236}">
                <a16:creationId xmlns:a16="http://schemas.microsoft.com/office/drawing/2014/main" id="{9682A236-CE5D-67A0-28EF-5D0DC76D16D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20713" y="2752175"/>
            <a:ext cx="644308" cy="753088"/>
          </a:xfrm>
          <a:prstGeom prst="rect">
            <a:avLst/>
          </a:prstGeom>
        </p:spPr>
      </p:pic>
      <p:pic>
        <p:nvPicPr>
          <p:cNvPr id="65" name="Picture 64" descr="nicubunu-Abstract-person.pdf">
            <a:extLst>
              <a:ext uri="{FF2B5EF4-FFF2-40B4-BE49-F238E27FC236}">
                <a16:creationId xmlns:a16="http://schemas.microsoft.com/office/drawing/2014/main" id="{0BDB4134-9087-0237-FD3E-E6963E6A690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50551" y="2752175"/>
            <a:ext cx="644308" cy="753088"/>
          </a:xfrm>
          <a:prstGeom prst="rect">
            <a:avLst/>
          </a:prstGeom>
        </p:spPr>
      </p:pic>
      <p:pic>
        <p:nvPicPr>
          <p:cNvPr id="66" name="Picture 65" descr="nicubunu-Abstract-person.pdf">
            <a:extLst>
              <a:ext uri="{FF2B5EF4-FFF2-40B4-BE49-F238E27FC236}">
                <a16:creationId xmlns:a16="http://schemas.microsoft.com/office/drawing/2014/main" id="{0D50EE8B-3692-8D4A-E3BE-A14D569E762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0390" y="2752175"/>
            <a:ext cx="644308" cy="753088"/>
          </a:xfrm>
          <a:prstGeom prst="rect">
            <a:avLst/>
          </a:prstGeom>
        </p:spPr>
      </p:pic>
      <p:pic>
        <p:nvPicPr>
          <p:cNvPr id="67" name="Picture 66" descr="nicubunu-Abstract-person.pdf">
            <a:extLst>
              <a:ext uri="{FF2B5EF4-FFF2-40B4-BE49-F238E27FC236}">
                <a16:creationId xmlns:a16="http://schemas.microsoft.com/office/drawing/2014/main" id="{65706856-3187-CECB-1902-42483F110AC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10228" y="2752175"/>
            <a:ext cx="644308" cy="753088"/>
          </a:xfrm>
          <a:prstGeom prst="rect">
            <a:avLst/>
          </a:prstGeom>
        </p:spPr>
      </p:pic>
      <p:pic>
        <p:nvPicPr>
          <p:cNvPr id="68" name="Picture 67" descr="nicubunu-Abstract-person.pdf">
            <a:extLst>
              <a:ext uri="{FF2B5EF4-FFF2-40B4-BE49-F238E27FC236}">
                <a16:creationId xmlns:a16="http://schemas.microsoft.com/office/drawing/2014/main" id="{48DA777A-47FE-4397-97C5-F9B82F49361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0067" y="2752175"/>
            <a:ext cx="644308" cy="753088"/>
          </a:xfrm>
          <a:prstGeom prst="rect">
            <a:avLst/>
          </a:prstGeom>
        </p:spPr>
      </p:pic>
      <p:pic>
        <p:nvPicPr>
          <p:cNvPr id="69" name="Picture 68" descr="nicubunu-Abstract-person.pdf">
            <a:extLst>
              <a:ext uri="{FF2B5EF4-FFF2-40B4-BE49-F238E27FC236}">
                <a16:creationId xmlns:a16="http://schemas.microsoft.com/office/drawing/2014/main" id="{0267476C-7948-26AE-645E-9F716F4B409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69905" y="2752175"/>
            <a:ext cx="644308" cy="753088"/>
          </a:xfrm>
          <a:prstGeom prst="rect">
            <a:avLst/>
          </a:prstGeom>
        </p:spPr>
      </p:pic>
      <p:pic>
        <p:nvPicPr>
          <p:cNvPr id="70" name="Picture 69" descr="nicubunu-Abstract-person.pdf">
            <a:extLst>
              <a:ext uri="{FF2B5EF4-FFF2-40B4-BE49-F238E27FC236}">
                <a16:creationId xmlns:a16="http://schemas.microsoft.com/office/drawing/2014/main" id="{A4ECE9D4-5B26-6229-2353-18D12A7FB11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99743" y="2752175"/>
            <a:ext cx="644308" cy="753088"/>
          </a:xfrm>
          <a:prstGeom prst="rect">
            <a:avLst/>
          </a:prstGeom>
        </p:spPr>
      </p:pic>
      <p:pic>
        <p:nvPicPr>
          <p:cNvPr id="71" name="Picture 70" descr="nicubunu-Abstract-person.pdf">
            <a:extLst>
              <a:ext uri="{FF2B5EF4-FFF2-40B4-BE49-F238E27FC236}">
                <a16:creationId xmlns:a16="http://schemas.microsoft.com/office/drawing/2014/main" id="{2D027419-E03F-00BE-2926-16CCB76F3E7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1197" y="3115938"/>
            <a:ext cx="644308" cy="753088"/>
          </a:xfrm>
          <a:prstGeom prst="rect">
            <a:avLst/>
          </a:prstGeom>
        </p:spPr>
      </p:pic>
      <p:pic>
        <p:nvPicPr>
          <p:cNvPr id="72" name="Picture 71" descr="nicubunu-Abstract-person.pdf">
            <a:extLst>
              <a:ext uri="{FF2B5EF4-FFF2-40B4-BE49-F238E27FC236}">
                <a16:creationId xmlns:a16="http://schemas.microsoft.com/office/drawing/2014/main" id="{E201510E-1612-D796-D969-26C39D28A8F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1036" y="3115938"/>
            <a:ext cx="644308" cy="753088"/>
          </a:xfrm>
          <a:prstGeom prst="rect">
            <a:avLst/>
          </a:prstGeom>
        </p:spPr>
      </p:pic>
      <p:pic>
        <p:nvPicPr>
          <p:cNvPr id="73" name="Picture 72" descr="nicubunu-Abstract-person.pdf">
            <a:extLst>
              <a:ext uri="{FF2B5EF4-FFF2-40B4-BE49-F238E27FC236}">
                <a16:creationId xmlns:a16="http://schemas.microsoft.com/office/drawing/2014/main" id="{2D37D128-AA02-D48C-B46C-3D393F4F536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90874" y="3115938"/>
            <a:ext cx="644308" cy="753088"/>
          </a:xfrm>
          <a:prstGeom prst="rect">
            <a:avLst/>
          </a:prstGeom>
        </p:spPr>
      </p:pic>
      <p:pic>
        <p:nvPicPr>
          <p:cNvPr id="74" name="Picture 73" descr="nicubunu-Abstract-person.pdf">
            <a:extLst>
              <a:ext uri="{FF2B5EF4-FFF2-40B4-BE49-F238E27FC236}">
                <a16:creationId xmlns:a16="http://schemas.microsoft.com/office/drawing/2014/main" id="{B8B18249-8F62-16C9-FC24-06A0286D58A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20713" y="3115938"/>
            <a:ext cx="644308" cy="753088"/>
          </a:xfrm>
          <a:prstGeom prst="rect">
            <a:avLst/>
          </a:prstGeom>
        </p:spPr>
      </p:pic>
      <p:pic>
        <p:nvPicPr>
          <p:cNvPr id="75" name="Picture 74" descr="nicubunu-Abstract-person.pdf">
            <a:extLst>
              <a:ext uri="{FF2B5EF4-FFF2-40B4-BE49-F238E27FC236}">
                <a16:creationId xmlns:a16="http://schemas.microsoft.com/office/drawing/2014/main" id="{B6857129-5E89-3E9A-B073-3676EC76310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50551" y="3115938"/>
            <a:ext cx="644308" cy="753088"/>
          </a:xfrm>
          <a:prstGeom prst="rect">
            <a:avLst/>
          </a:prstGeom>
        </p:spPr>
      </p:pic>
      <p:pic>
        <p:nvPicPr>
          <p:cNvPr id="76" name="Picture 75" descr="nicubunu-Abstract-person.pdf">
            <a:extLst>
              <a:ext uri="{FF2B5EF4-FFF2-40B4-BE49-F238E27FC236}">
                <a16:creationId xmlns:a16="http://schemas.microsoft.com/office/drawing/2014/main" id="{06B8B463-44B8-F09E-DACD-C0BF33CAB01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0390" y="3115938"/>
            <a:ext cx="644308" cy="753088"/>
          </a:xfrm>
          <a:prstGeom prst="rect">
            <a:avLst/>
          </a:prstGeom>
        </p:spPr>
      </p:pic>
      <p:pic>
        <p:nvPicPr>
          <p:cNvPr id="77" name="Picture 76" descr="nicubunu-Abstract-person.pdf">
            <a:extLst>
              <a:ext uri="{FF2B5EF4-FFF2-40B4-BE49-F238E27FC236}">
                <a16:creationId xmlns:a16="http://schemas.microsoft.com/office/drawing/2014/main" id="{57220922-2F5E-5BC7-FDE6-F694C1BAD6F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10228" y="3115938"/>
            <a:ext cx="644308" cy="753088"/>
          </a:xfrm>
          <a:prstGeom prst="rect">
            <a:avLst/>
          </a:prstGeom>
        </p:spPr>
      </p:pic>
      <p:pic>
        <p:nvPicPr>
          <p:cNvPr id="78" name="Picture 77" descr="nicubunu-Abstract-person.pdf">
            <a:extLst>
              <a:ext uri="{FF2B5EF4-FFF2-40B4-BE49-F238E27FC236}">
                <a16:creationId xmlns:a16="http://schemas.microsoft.com/office/drawing/2014/main" id="{A9DD53D4-811E-2C1A-0FDB-99F3D12778F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0067" y="3115938"/>
            <a:ext cx="644308" cy="753088"/>
          </a:xfrm>
          <a:prstGeom prst="rect">
            <a:avLst/>
          </a:prstGeom>
        </p:spPr>
      </p:pic>
      <p:pic>
        <p:nvPicPr>
          <p:cNvPr id="79" name="Picture 78" descr="nicubunu-Abstract-person.pdf">
            <a:extLst>
              <a:ext uri="{FF2B5EF4-FFF2-40B4-BE49-F238E27FC236}">
                <a16:creationId xmlns:a16="http://schemas.microsoft.com/office/drawing/2014/main" id="{3DC2968D-73E7-B154-4751-2AAF5449955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69905" y="3115938"/>
            <a:ext cx="644308" cy="753088"/>
          </a:xfrm>
          <a:prstGeom prst="rect">
            <a:avLst/>
          </a:prstGeom>
        </p:spPr>
      </p:pic>
      <p:pic>
        <p:nvPicPr>
          <p:cNvPr id="80" name="Picture 79" descr="nicubunu-Abstract-person.pdf">
            <a:extLst>
              <a:ext uri="{FF2B5EF4-FFF2-40B4-BE49-F238E27FC236}">
                <a16:creationId xmlns:a16="http://schemas.microsoft.com/office/drawing/2014/main" id="{BF0DF667-0FB8-C772-4C9C-7409003E88D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99743" y="3115938"/>
            <a:ext cx="644308" cy="753088"/>
          </a:xfrm>
          <a:prstGeom prst="rect">
            <a:avLst/>
          </a:prstGeom>
        </p:spPr>
      </p:pic>
      <p:pic>
        <p:nvPicPr>
          <p:cNvPr id="81" name="Picture 80" descr="nicubunu-Abstract-person.pdf">
            <a:extLst>
              <a:ext uri="{FF2B5EF4-FFF2-40B4-BE49-F238E27FC236}">
                <a16:creationId xmlns:a16="http://schemas.microsoft.com/office/drawing/2014/main" id="{C0B8D1F2-6702-B92B-121A-850F9D653A4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4496" y="3390746"/>
            <a:ext cx="644308" cy="753088"/>
          </a:xfrm>
          <a:prstGeom prst="rect">
            <a:avLst/>
          </a:prstGeom>
        </p:spPr>
      </p:pic>
      <p:pic>
        <p:nvPicPr>
          <p:cNvPr id="82" name="Picture 81" descr="nicubunu-Abstract-person.pdf">
            <a:extLst>
              <a:ext uri="{FF2B5EF4-FFF2-40B4-BE49-F238E27FC236}">
                <a16:creationId xmlns:a16="http://schemas.microsoft.com/office/drawing/2014/main" id="{BE4D2992-42AA-EB36-2535-BC000511733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84335" y="3390746"/>
            <a:ext cx="644308" cy="753088"/>
          </a:xfrm>
          <a:prstGeom prst="rect">
            <a:avLst/>
          </a:prstGeom>
        </p:spPr>
      </p:pic>
      <p:pic>
        <p:nvPicPr>
          <p:cNvPr id="83" name="Picture 82" descr="nicubunu-Abstract-person.pdf">
            <a:extLst>
              <a:ext uri="{FF2B5EF4-FFF2-40B4-BE49-F238E27FC236}">
                <a16:creationId xmlns:a16="http://schemas.microsoft.com/office/drawing/2014/main" id="{D5FBA850-448D-2E63-0637-CC46ACC535F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14173" y="3390746"/>
            <a:ext cx="644308" cy="753088"/>
          </a:xfrm>
          <a:prstGeom prst="rect">
            <a:avLst/>
          </a:prstGeom>
        </p:spPr>
      </p:pic>
      <p:pic>
        <p:nvPicPr>
          <p:cNvPr id="84" name="Picture 83" descr="nicubunu-Abstract-person.pdf">
            <a:extLst>
              <a:ext uri="{FF2B5EF4-FFF2-40B4-BE49-F238E27FC236}">
                <a16:creationId xmlns:a16="http://schemas.microsoft.com/office/drawing/2014/main" id="{570AB529-9D1C-8F6A-33B8-831451A385D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44012" y="3390746"/>
            <a:ext cx="644308" cy="753088"/>
          </a:xfrm>
          <a:prstGeom prst="rect">
            <a:avLst/>
          </a:prstGeom>
        </p:spPr>
      </p:pic>
      <p:pic>
        <p:nvPicPr>
          <p:cNvPr id="85" name="Picture 84" descr="nicubunu-Abstract-person.pdf">
            <a:extLst>
              <a:ext uri="{FF2B5EF4-FFF2-40B4-BE49-F238E27FC236}">
                <a16:creationId xmlns:a16="http://schemas.microsoft.com/office/drawing/2014/main" id="{FE8E7401-75C9-B203-2704-41246928564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73850" y="3390746"/>
            <a:ext cx="644308" cy="753088"/>
          </a:xfrm>
          <a:prstGeom prst="rect">
            <a:avLst/>
          </a:prstGeom>
        </p:spPr>
      </p:pic>
      <p:pic>
        <p:nvPicPr>
          <p:cNvPr id="86" name="Picture 85" descr="nicubunu-Abstract-person.pdf">
            <a:extLst>
              <a:ext uri="{FF2B5EF4-FFF2-40B4-BE49-F238E27FC236}">
                <a16:creationId xmlns:a16="http://schemas.microsoft.com/office/drawing/2014/main" id="{A178F492-38AA-19B4-31AA-3E7153FD821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3689" y="3390746"/>
            <a:ext cx="644308" cy="753088"/>
          </a:xfrm>
          <a:prstGeom prst="rect">
            <a:avLst/>
          </a:prstGeom>
        </p:spPr>
      </p:pic>
      <p:pic>
        <p:nvPicPr>
          <p:cNvPr id="87" name="Picture 86" descr="nicubunu-Abstract-person.pdf">
            <a:extLst>
              <a:ext uri="{FF2B5EF4-FFF2-40B4-BE49-F238E27FC236}">
                <a16:creationId xmlns:a16="http://schemas.microsoft.com/office/drawing/2014/main" id="{5ACD03FE-3C4A-18A3-C908-AE4759DD0CC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33527" y="3390746"/>
            <a:ext cx="644308" cy="753088"/>
          </a:xfrm>
          <a:prstGeom prst="rect">
            <a:avLst/>
          </a:prstGeom>
        </p:spPr>
      </p:pic>
      <p:pic>
        <p:nvPicPr>
          <p:cNvPr id="88" name="Picture 87" descr="nicubunu-Abstract-person.pdf">
            <a:extLst>
              <a:ext uri="{FF2B5EF4-FFF2-40B4-BE49-F238E27FC236}">
                <a16:creationId xmlns:a16="http://schemas.microsoft.com/office/drawing/2014/main" id="{BA5D7D5F-AB3F-F25D-DC64-32B2510026C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63365" y="3390746"/>
            <a:ext cx="644308" cy="753088"/>
          </a:xfrm>
          <a:prstGeom prst="rect">
            <a:avLst/>
          </a:prstGeom>
        </p:spPr>
      </p:pic>
      <p:pic>
        <p:nvPicPr>
          <p:cNvPr id="89" name="Picture 88" descr="nicubunu-Abstract-person.pdf">
            <a:extLst>
              <a:ext uri="{FF2B5EF4-FFF2-40B4-BE49-F238E27FC236}">
                <a16:creationId xmlns:a16="http://schemas.microsoft.com/office/drawing/2014/main" id="{CD27F0DA-2056-8374-D0FC-2E9CA67A40F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3204" y="3390746"/>
            <a:ext cx="644308" cy="753088"/>
          </a:xfrm>
          <a:prstGeom prst="rect">
            <a:avLst/>
          </a:prstGeom>
        </p:spPr>
      </p:pic>
      <p:pic>
        <p:nvPicPr>
          <p:cNvPr id="90" name="Picture 89" descr="nicubunu-Abstract-person.pdf">
            <a:extLst>
              <a:ext uri="{FF2B5EF4-FFF2-40B4-BE49-F238E27FC236}">
                <a16:creationId xmlns:a16="http://schemas.microsoft.com/office/drawing/2014/main" id="{7C5A5A84-7642-F205-CF38-FCA2B818FE9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3042" y="3390746"/>
            <a:ext cx="644308" cy="753088"/>
          </a:xfrm>
          <a:prstGeom prst="rect">
            <a:avLst/>
          </a:prstGeom>
        </p:spPr>
      </p:pic>
      <p:pic>
        <p:nvPicPr>
          <p:cNvPr id="91" name="Picture 90" descr="nicubunu-Abstract-person.pdf">
            <a:extLst>
              <a:ext uri="{FF2B5EF4-FFF2-40B4-BE49-F238E27FC236}">
                <a16:creationId xmlns:a16="http://schemas.microsoft.com/office/drawing/2014/main" id="{A2AEAD77-08B9-0AC5-E026-42BF12A55BD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9232" y="3767290"/>
            <a:ext cx="644308" cy="753088"/>
          </a:xfrm>
          <a:prstGeom prst="rect">
            <a:avLst/>
          </a:prstGeom>
        </p:spPr>
      </p:pic>
      <p:pic>
        <p:nvPicPr>
          <p:cNvPr id="92" name="Picture 91" descr="nicubunu-Abstract-person.pdf">
            <a:extLst>
              <a:ext uri="{FF2B5EF4-FFF2-40B4-BE49-F238E27FC236}">
                <a16:creationId xmlns:a16="http://schemas.microsoft.com/office/drawing/2014/main" id="{FFF4562A-2CE4-305F-2C71-25E25BEE483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89070" y="3767290"/>
            <a:ext cx="644308" cy="753088"/>
          </a:xfrm>
          <a:prstGeom prst="rect">
            <a:avLst/>
          </a:prstGeom>
        </p:spPr>
      </p:pic>
      <p:pic>
        <p:nvPicPr>
          <p:cNvPr id="93" name="Picture 92" descr="nicubunu-Abstract-person.pdf">
            <a:extLst>
              <a:ext uri="{FF2B5EF4-FFF2-40B4-BE49-F238E27FC236}">
                <a16:creationId xmlns:a16="http://schemas.microsoft.com/office/drawing/2014/main" id="{5BE3ED07-9448-A05D-C332-88FC4B57E3A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18909" y="3767290"/>
            <a:ext cx="644308" cy="753088"/>
          </a:xfrm>
          <a:prstGeom prst="rect">
            <a:avLst/>
          </a:prstGeom>
        </p:spPr>
      </p:pic>
      <p:pic>
        <p:nvPicPr>
          <p:cNvPr id="94" name="Picture 93" descr="nicubunu-Abstract-person.pdf">
            <a:extLst>
              <a:ext uri="{FF2B5EF4-FFF2-40B4-BE49-F238E27FC236}">
                <a16:creationId xmlns:a16="http://schemas.microsoft.com/office/drawing/2014/main" id="{8950A2CF-1054-FCB4-130A-28823C28366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48747" y="3767290"/>
            <a:ext cx="644308" cy="753088"/>
          </a:xfrm>
          <a:prstGeom prst="rect">
            <a:avLst/>
          </a:prstGeom>
        </p:spPr>
      </p:pic>
      <p:pic>
        <p:nvPicPr>
          <p:cNvPr id="95" name="Picture 94" descr="nicubunu-Abstract-person.pdf">
            <a:extLst>
              <a:ext uri="{FF2B5EF4-FFF2-40B4-BE49-F238E27FC236}">
                <a16:creationId xmlns:a16="http://schemas.microsoft.com/office/drawing/2014/main" id="{26F9729B-8BFF-259E-4134-5C7AA04C161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78585" y="3767290"/>
            <a:ext cx="644308" cy="753088"/>
          </a:xfrm>
          <a:prstGeom prst="rect">
            <a:avLst/>
          </a:prstGeom>
        </p:spPr>
      </p:pic>
      <p:pic>
        <p:nvPicPr>
          <p:cNvPr id="96" name="Picture 95" descr="nicubunu-Abstract-person.pdf">
            <a:extLst>
              <a:ext uri="{FF2B5EF4-FFF2-40B4-BE49-F238E27FC236}">
                <a16:creationId xmlns:a16="http://schemas.microsoft.com/office/drawing/2014/main" id="{939D9B62-AB69-9D58-CDB4-5573A94EE17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8424" y="3767290"/>
            <a:ext cx="644308" cy="753088"/>
          </a:xfrm>
          <a:prstGeom prst="rect">
            <a:avLst/>
          </a:prstGeom>
        </p:spPr>
      </p:pic>
      <p:pic>
        <p:nvPicPr>
          <p:cNvPr id="97" name="Picture 96" descr="nicubunu-Abstract-person.pdf">
            <a:extLst>
              <a:ext uri="{FF2B5EF4-FFF2-40B4-BE49-F238E27FC236}">
                <a16:creationId xmlns:a16="http://schemas.microsoft.com/office/drawing/2014/main" id="{C052A2EB-2178-2E73-C7F8-5F59739C642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38262" y="3767290"/>
            <a:ext cx="644308" cy="753088"/>
          </a:xfrm>
          <a:prstGeom prst="rect">
            <a:avLst/>
          </a:prstGeom>
        </p:spPr>
      </p:pic>
      <p:pic>
        <p:nvPicPr>
          <p:cNvPr id="98" name="Picture 97" descr="nicubunu-Abstract-person.pdf">
            <a:extLst>
              <a:ext uri="{FF2B5EF4-FFF2-40B4-BE49-F238E27FC236}">
                <a16:creationId xmlns:a16="http://schemas.microsoft.com/office/drawing/2014/main" id="{AB8AAC89-5C41-51D9-FBBC-4E6B27EA256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68101" y="3767290"/>
            <a:ext cx="644308" cy="753088"/>
          </a:xfrm>
          <a:prstGeom prst="rect">
            <a:avLst/>
          </a:prstGeom>
        </p:spPr>
      </p:pic>
      <p:pic>
        <p:nvPicPr>
          <p:cNvPr id="99" name="Picture 98" descr="nicubunu-Abstract-person.pdf">
            <a:extLst>
              <a:ext uri="{FF2B5EF4-FFF2-40B4-BE49-F238E27FC236}">
                <a16:creationId xmlns:a16="http://schemas.microsoft.com/office/drawing/2014/main" id="{E95C0453-548B-ADA2-6D41-36CB5493ED3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7939" y="3767290"/>
            <a:ext cx="644308" cy="753088"/>
          </a:xfrm>
          <a:prstGeom prst="rect">
            <a:avLst/>
          </a:prstGeom>
        </p:spPr>
      </p:pic>
      <p:pic>
        <p:nvPicPr>
          <p:cNvPr id="100" name="Picture 99" descr="nicubunu-Abstract-person.pdf">
            <a:extLst>
              <a:ext uri="{FF2B5EF4-FFF2-40B4-BE49-F238E27FC236}">
                <a16:creationId xmlns:a16="http://schemas.microsoft.com/office/drawing/2014/main" id="{3DB3C28E-CFAB-7383-8471-D0450E339FE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7778" y="3767290"/>
            <a:ext cx="644308" cy="753088"/>
          </a:xfrm>
          <a:prstGeom prst="rect">
            <a:avLst/>
          </a:prstGeom>
        </p:spPr>
      </p:pic>
      <p:pic>
        <p:nvPicPr>
          <p:cNvPr id="101" name="Picture 100" descr="nicubunu-Abstract-person.pdf">
            <a:extLst>
              <a:ext uri="{FF2B5EF4-FFF2-40B4-BE49-F238E27FC236}">
                <a16:creationId xmlns:a16="http://schemas.microsoft.com/office/drawing/2014/main" id="{E5BEE5A4-97BB-C239-59F8-4742D107BD2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9232" y="4156614"/>
            <a:ext cx="644308" cy="753088"/>
          </a:xfrm>
          <a:prstGeom prst="rect">
            <a:avLst/>
          </a:prstGeom>
        </p:spPr>
      </p:pic>
      <p:pic>
        <p:nvPicPr>
          <p:cNvPr id="102" name="Picture 101" descr="nicubunu-Abstract-person.pdf">
            <a:extLst>
              <a:ext uri="{FF2B5EF4-FFF2-40B4-BE49-F238E27FC236}">
                <a16:creationId xmlns:a16="http://schemas.microsoft.com/office/drawing/2014/main" id="{B43EEEF3-C3C4-2B9E-E0A8-2AF288349CE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89070" y="4156614"/>
            <a:ext cx="644308" cy="753088"/>
          </a:xfrm>
          <a:prstGeom prst="rect">
            <a:avLst/>
          </a:prstGeom>
        </p:spPr>
      </p:pic>
      <p:pic>
        <p:nvPicPr>
          <p:cNvPr id="103" name="Picture 102" descr="nicubunu-Abstract-person.pdf">
            <a:extLst>
              <a:ext uri="{FF2B5EF4-FFF2-40B4-BE49-F238E27FC236}">
                <a16:creationId xmlns:a16="http://schemas.microsoft.com/office/drawing/2014/main" id="{D0E13104-A513-CBA5-D322-EDF9340151D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18909" y="4156614"/>
            <a:ext cx="644308" cy="753088"/>
          </a:xfrm>
          <a:prstGeom prst="rect">
            <a:avLst/>
          </a:prstGeom>
        </p:spPr>
      </p:pic>
      <p:pic>
        <p:nvPicPr>
          <p:cNvPr id="104" name="Picture 103" descr="nicubunu-Abstract-person.pdf">
            <a:extLst>
              <a:ext uri="{FF2B5EF4-FFF2-40B4-BE49-F238E27FC236}">
                <a16:creationId xmlns:a16="http://schemas.microsoft.com/office/drawing/2014/main" id="{21F63654-A6ED-7D5D-FABF-3418B0F18AF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48747" y="4156614"/>
            <a:ext cx="644308" cy="753088"/>
          </a:xfrm>
          <a:prstGeom prst="rect">
            <a:avLst/>
          </a:prstGeom>
        </p:spPr>
      </p:pic>
      <p:pic>
        <p:nvPicPr>
          <p:cNvPr id="105" name="Picture 104" descr="nicubunu-Abstract-person.pdf">
            <a:extLst>
              <a:ext uri="{FF2B5EF4-FFF2-40B4-BE49-F238E27FC236}">
                <a16:creationId xmlns:a16="http://schemas.microsoft.com/office/drawing/2014/main" id="{B208290D-F9A1-1536-ECAA-C53D52DFC01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78585" y="4156614"/>
            <a:ext cx="644308" cy="753088"/>
          </a:xfrm>
          <a:prstGeom prst="rect">
            <a:avLst/>
          </a:prstGeom>
        </p:spPr>
      </p:pic>
      <p:pic>
        <p:nvPicPr>
          <p:cNvPr id="106" name="Picture 105" descr="nicubunu-Abstract-person.pdf">
            <a:extLst>
              <a:ext uri="{FF2B5EF4-FFF2-40B4-BE49-F238E27FC236}">
                <a16:creationId xmlns:a16="http://schemas.microsoft.com/office/drawing/2014/main" id="{AEA54716-4072-3CB4-95F2-EB73127105E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8424" y="4156614"/>
            <a:ext cx="644308" cy="753088"/>
          </a:xfrm>
          <a:prstGeom prst="rect">
            <a:avLst/>
          </a:prstGeom>
        </p:spPr>
      </p:pic>
      <p:pic>
        <p:nvPicPr>
          <p:cNvPr id="107" name="Picture 106" descr="nicubunu-Abstract-person.pdf">
            <a:extLst>
              <a:ext uri="{FF2B5EF4-FFF2-40B4-BE49-F238E27FC236}">
                <a16:creationId xmlns:a16="http://schemas.microsoft.com/office/drawing/2014/main" id="{C4ED9E72-CDBB-F50E-D80A-68A6C36B129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38262" y="4156614"/>
            <a:ext cx="644308" cy="753088"/>
          </a:xfrm>
          <a:prstGeom prst="rect">
            <a:avLst/>
          </a:prstGeom>
        </p:spPr>
      </p:pic>
      <p:pic>
        <p:nvPicPr>
          <p:cNvPr id="108" name="Picture 107" descr="nicubunu-Abstract-person.pdf">
            <a:extLst>
              <a:ext uri="{FF2B5EF4-FFF2-40B4-BE49-F238E27FC236}">
                <a16:creationId xmlns:a16="http://schemas.microsoft.com/office/drawing/2014/main" id="{A77A3E44-C805-7101-F467-FAC3A971004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68101" y="4156614"/>
            <a:ext cx="644308" cy="753088"/>
          </a:xfrm>
          <a:prstGeom prst="rect">
            <a:avLst/>
          </a:prstGeom>
        </p:spPr>
      </p:pic>
      <p:pic>
        <p:nvPicPr>
          <p:cNvPr id="109" name="Picture 108" descr="nicubunu-Abstract-person.pdf">
            <a:extLst>
              <a:ext uri="{FF2B5EF4-FFF2-40B4-BE49-F238E27FC236}">
                <a16:creationId xmlns:a16="http://schemas.microsoft.com/office/drawing/2014/main" id="{B182E4C5-9F39-6348-BEF4-5F3F7330091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7939" y="4156614"/>
            <a:ext cx="644308" cy="753088"/>
          </a:xfrm>
          <a:prstGeom prst="rect">
            <a:avLst/>
          </a:prstGeom>
        </p:spPr>
      </p:pic>
      <p:pic>
        <p:nvPicPr>
          <p:cNvPr id="110" name="Picture 109" descr="nicubunu-Abstract-person.pdf">
            <a:extLst>
              <a:ext uri="{FF2B5EF4-FFF2-40B4-BE49-F238E27FC236}">
                <a16:creationId xmlns:a16="http://schemas.microsoft.com/office/drawing/2014/main" id="{45CBBCD5-830C-8613-353C-2107300A9DD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7778" y="4156614"/>
            <a:ext cx="644308" cy="753088"/>
          </a:xfrm>
          <a:prstGeom prst="rect">
            <a:avLst/>
          </a:prstGeom>
        </p:spPr>
      </p:pic>
      <p:pic>
        <p:nvPicPr>
          <p:cNvPr id="111" name="Picture 110" descr="nicubunu-Abstract-person.pdf">
            <a:extLst>
              <a:ext uri="{FF2B5EF4-FFF2-40B4-BE49-F238E27FC236}">
                <a16:creationId xmlns:a16="http://schemas.microsoft.com/office/drawing/2014/main" id="{E4594A49-854A-1A16-B648-8A5FCECAD6E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5933" y="4520378"/>
            <a:ext cx="644308" cy="753088"/>
          </a:xfrm>
          <a:prstGeom prst="rect">
            <a:avLst/>
          </a:prstGeom>
        </p:spPr>
      </p:pic>
      <p:pic>
        <p:nvPicPr>
          <p:cNvPr id="112" name="Picture 111" descr="nicubunu-Abstract-person.pdf">
            <a:extLst>
              <a:ext uri="{FF2B5EF4-FFF2-40B4-BE49-F238E27FC236}">
                <a16:creationId xmlns:a16="http://schemas.microsoft.com/office/drawing/2014/main" id="{933158F5-60A6-D404-C105-6483B5001D1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5771" y="4520378"/>
            <a:ext cx="644308" cy="753088"/>
          </a:xfrm>
          <a:prstGeom prst="rect">
            <a:avLst/>
          </a:prstGeom>
        </p:spPr>
      </p:pic>
      <p:pic>
        <p:nvPicPr>
          <p:cNvPr id="113" name="Picture 112" descr="nicubunu-Abstract-person.pdf">
            <a:extLst>
              <a:ext uri="{FF2B5EF4-FFF2-40B4-BE49-F238E27FC236}">
                <a16:creationId xmlns:a16="http://schemas.microsoft.com/office/drawing/2014/main" id="{D17AF5CF-C87C-FAED-DC32-5AD8A167595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95610" y="4520378"/>
            <a:ext cx="644308" cy="753088"/>
          </a:xfrm>
          <a:prstGeom prst="rect">
            <a:avLst/>
          </a:prstGeom>
        </p:spPr>
      </p:pic>
      <p:pic>
        <p:nvPicPr>
          <p:cNvPr id="114" name="Picture 113" descr="nicubunu-Abstract-person.pdf">
            <a:extLst>
              <a:ext uri="{FF2B5EF4-FFF2-40B4-BE49-F238E27FC236}">
                <a16:creationId xmlns:a16="http://schemas.microsoft.com/office/drawing/2014/main" id="{18E123B5-0EC6-5DD9-58A2-B3A78B63B1A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25448" y="4520378"/>
            <a:ext cx="644308" cy="753088"/>
          </a:xfrm>
          <a:prstGeom prst="rect">
            <a:avLst/>
          </a:prstGeom>
        </p:spPr>
      </p:pic>
      <p:pic>
        <p:nvPicPr>
          <p:cNvPr id="115" name="Picture 114" descr="nicubunu-Abstract-person.pdf">
            <a:extLst>
              <a:ext uri="{FF2B5EF4-FFF2-40B4-BE49-F238E27FC236}">
                <a16:creationId xmlns:a16="http://schemas.microsoft.com/office/drawing/2014/main" id="{D785D394-C77C-60F5-20BB-1F0DD58DCBA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55287" y="4520378"/>
            <a:ext cx="644308" cy="753088"/>
          </a:xfrm>
          <a:prstGeom prst="rect">
            <a:avLst/>
          </a:prstGeom>
        </p:spPr>
      </p:pic>
      <p:pic>
        <p:nvPicPr>
          <p:cNvPr id="116" name="Picture 115" descr="nicubunu-Abstract-person.pdf">
            <a:extLst>
              <a:ext uri="{FF2B5EF4-FFF2-40B4-BE49-F238E27FC236}">
                <a16:creationId xmlns:a16="http://schemas.microsoft.com/office/drawing/2014/main" id="{DD352DCD-AE5A-056E-1065-CA6138DBB62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5125" y="4520378"/>
            <a:ext cx="644308" cy="753088"/>
          </a:xfrm>
          <a:prstGeom prst="rect">
            <a:avLst/>
          </a:prstGeom>
        </p:spPr>
      </p:pic>
      <p:pic>
        <p:nvPicPr>
          <p:cNvPr id="117" name="Picture 116" descr="nicubunu-Abstract-person.pdf">
            <a:extLst>
              <a:ext uri="{FF2B5EF4-FFF2-40B4-BE49-F238E27FC236}">
                <a16:creationId xmlns:a16="http://schemas.microsoft.com/office/drawing/2014/main" id="{462FE861-00DD-068F-B995-0B19C314AD8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14963" y="4520378"/>
            <a:ext cx="644308" cy="753088"/>
          </a:xfrm>
          <a:prstGeom prst="rect">
            <a:avLst/>
          </a:prstGeom>
        </p:spPr>
      </p:pic>
      <p:pic>
        <p:nvPicPr>
          <p:cNvPr id="118" name="Picture 117" descr="nicubunu-Abstract-person.pdf">
            <a:extLst>
              <a:ext uri="{FF2B5EF4-FFF2-40B4-BE49-F238E27FC236}">
                <a16:creationId xmlns:a16="http://schemas.microsoft.com/office/drawing/2014/main" id="{B8128C47-39B3-93E1-8E44-BCBF195F0EE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4802" y="4520378"/>
            <a:ext cx="644308" cy="753088"/>
          </a:xfrm>
          <a:prstGeom prst="rect">
            <a:avLst/>
          </a:prstGeom>
        </p:spPr>
      </p:pic>
      <p:pic>
        <p:nvPicPr>
          <p:cNvPr id="119" name="Picture 118" descr="nicubunu-Abstract-person.pdf">
            <a:extLst>
              <a:ext uri="{FF2B5EF4-FFF2-40B4-BE49-F238E27FC236}">
                <a16:creationId xmlns:a16="http://schemas.microsoft.com/office/drawing/2014/main" id="{F5D7C9B8-997E-9CF6-314F-D4C9218A7C7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74640" y="4520378"/>
            <a:ext cx="644308" cy="753088"/>
          </a:xfrm>
          <a:prstGeom prst="rect">
            <a:avLst/>
          </a:prstGeom>
        </p:spPr>
      </p:pic>
      <p:pic>
        <p:nvPicPr>
          <p:cNvPr id="120" name="Picture 119" descr="nicubunu-Abstract-person.pdf">
            <a:extLst>
              <a:ext uri="{FF2B5EF4-FFF2-40B4-BE49-F238E27FC236}">
                <a16:creationId xmlns:a16="http://schemas.microsoft.com/office/drawing/2014/main" id="{0EF28228-D248-2BC2-27EC-27076C61946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04479" y="4520378"/>
            <a:ext cx="644308" cy="753088"/>
          </a:xfrm>
          <a:prstGeom prst="rect">
            <a:avLst/>
          </a:prstGeom>
        </p:spPr>
      </p:pic>
      <p:pic>
        <p:nvPicPr>
          <p:cNvPr id="121" name="Picture 120" descr="nicubunu-Abstract-person.pdf">
            <a:extLst>
              <a:ext uri="{FF2B5EF4-FFF2-40B4-BE49-F238E27FC236}">
                <a16:creationId xmlns:a16="http://schemas.microsoft.com/office/drawing/2014/main" id="{D0A65768-14E1-CE0D-3623-09BB1DDDC8C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5933" y="4884141"/>
            <a:ext cx="644308" cy="753088"/>
          </a:xfrm>
          <a:prstGeom prst="rect">
            <a:avLst/>
          </a:prstGeom>
        </p:spPr>
      </p:pic>
      <p:pic>
        <p:nvPicPr>
          <p:cNvPr id="122" name="Picture 121" descr="nicubunu-Abstract-person.pdf">
            <a:extLst>
              <a:ext uri="{FF2B5EF4-FFF2-40B4-BE49-F238E27FC236}">
                <a16:creationId xmlns:a16="http://schemas.microsoft.com/office/drawing/2014/main" id="{09A11EFC-C6EA-C018-58F7-BC5B30F720F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65771" y="4884141"/>
            <a:ext cx="644308" cy="753088"/>
          </a:xfrm>
          <a:prstGeom prst="rect">
            <a:avLst/>
          </a:prstGeom>
        </p:spPr>
      </p:pic>
      <p:pic>
        <p:nvPicPr>
          <p:cNvPr id="123" name="Picture 122" descr="nicubunu-Abstract-person.pdf">
            <a:extLst>
              <a:ext uri="{FF2B5EF4-FFF2-40B4-BE49-F238E27FC236}">
                <a16:creationId xmlns:a16="http://schemas.microsoft.com/office/drawing/2014/main" id="{379F4A04-5E14-9CA5-D230-18F4D2A10A9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95610" y="4884141"/>
            <a:ext cx="644308" cy="753088"/>
          </a:xfrm>
          <a:prstGeom prst="rect">
            <a:avLst/>
          </a:prstGeom>
        </p:spPr>
      </p:pic>
      <p:pic>
        <p:nvPicPr>
          <p:cNvPr id="124" name="Picture 123" descr="nicubunu-Abstract-person.pdf">
            <a:extLst>
              <a:ext uri="{FF2B5EF4-FFF2-40B4-BE49-F238E27FC236}">
                <a16:creationId xmlns:a16="http://schemas.microsoft.com/office/drawing/2014/main" id="{22E3A598-FB9A-D523-6657-244963B9540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25448" y="4884141"/>
            <a:ext cx="644308" cy="753088"/>
          </a:xfrm>
          <a:prstGeom prst="rect">
            <a:avLst/>
          </a:prstGeom>
        </p:spPr>
      </p:pic>
      <p:pic>
        <p:nvPicPr>
          <p:cNvPr id="125" name="Picture 124" descr="nicubunu-Abstract-person.pdf">
            <a:extLst>
              <a:ext uri="{FF2B5EF4-FFF2-40B4-BE49-F238E27FC236}">
                <a16:creationId xmlns:a16="http://schemas.microsoft.com/office/drawing/2014/main" id="{2BB24A35-82AD-C205-643F-E863B0A0FBC9}"/>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55287" y="4884141"/>
            <a:ext cx="644308" cy="753088"/>
          </a:xfrm>
          <a:prstGeom prst="rect">
            <a:avLst/>
          </a:prstGeom>
        </p:spPr>
      </p:pic>
      <p:pic>
        <p:nvPicPr>
          <p:cNvPr id="126" name="Picture 125" descr="nicubunu-Abstract-person.pdf">
            <a:extLst>
              <a:ext uri="{FF2B5EF4-FFF2-40B4-BE49-F238E27FC236}">
                <a16:creationId xmlns:a16="http://schemas.microsoft.com/office/drawing/2014/main" id="{410D35A6-FD91-AB3D-AAD0-A48A8066B53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5125" y="4884141"/>
            <a:ext cx="644308" cy="753088"/>
          </a:xfrm>
          <a:prstGeom prst="rect">
            <a:avLst/>
          </a:prstGeom>
        </p:spPr>
      </p:pic>
      <p:pic>
        <p:nvPicPr>
          <p:cNvPr id="127" name="Picture 126" descr="nicubunu-Abstract-person.pdf">
            <a:extLst>
              <a:ext uri="{FF2B5EF4-FFF2-40B4-BE49-F238E27FC236}">
                <a16:creationId xmlns:a16="http://schemas.microsoft.com/office/drawing/2014/main" id="{159C5C0A-A26F-475D-300D-505A4146FE6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14963" y="4884141"/>
            <a:ext cx="644308" cy="753088"/>
          </a:xfrm>
          <a:prstGeom prst="rect">
            <a:avLst/>
          </a:prstGeom>
        </p:spPr>
      </p:pic>
      <p:pic>
        <p:nvPicPr>
          <p:cNvPr id="128" name="Picture 127" descr="nicubunu-Abstract-person.pdf">
            <a:extLst>
              <a:ext uri="{FF2B5EF4-FFF2-40B4-BE49-F238E27FC236}">
                <a16:creationId xmlns:a16="http://schemas.microsoft.com/office/drawing/2014/main" id="{74D8DA6E-3C8C-3BFC-D8C0-6ECDB22B392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4802" y="4884141"/>
            <a:ext cx="644308" cy="753088"/>
          </a:xfrm>
          <a:prstGeom prst="rect">
            <a:avLst/>
          </a:prstGeom>
        </p:spPr>
      </p:pic>
      <p:pic>
        <p:nvPicPr>
          <p:cNvPr id="129" name="Picture 128" descr="nicubunu-Abstract-person.pdf">
            <a:extLst>
              <a:ext uri="{FF2B5EF4-FFF2-40B4-BE49-F238E27FC236}">
                <a16:creationId xmlns:a16="http://schemas.microsoft.com/office/drawing/2014/main" id="{A0175E9D-4DC3-74AA-8C42-BC3F39225A6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74640" y="4884141"/>
            <a:ext cx="644308" cy="753088"/>
          </a:xfrm>
          <a:prstGeom prst="rect">
            <a:avLst/>
          </a:prstGeom>
        </p:spPr>
      </p:pic>
      <p:pic>
        <p:nvPicPr>
          <p:cNvPr id="130" name="Picture 129" descr="nicubunu-Abstract-person.pdf">
            <a:extLst>
              <a:ext uri="{FF2B5EF4-FFF2-40B4-BE49-F238E27FC236}">
                <a16:creationId xmlns:a16="http://schemas.microsoft.com/office/drawing/2014/main" id="{BB58B504-1590-3D4B-A121-6D89E27963BD}"/>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04479" y="4884141"/>
            <a:ext cx="644308" cy="753088"/>
          </a:xfrm>
          <a:prstGeom prst="rect">
            <a:avLst/>
          </a:prstGeom>
        </p:spPr>
      </p:pic>
      <p:pic>
        <p:nvPicPr>
          <p:cNvPr id="132" name="Picture 131" descr="nicubunu-Abstract-person.pdf">
            <a:extLst>
              <a:ext uri="{FF2B5EF4-FFF2-40B4-BE49-F238E27FC236}">
                <a16:creationId xmlns:a16="http://schemas.microsoft.com/office/drawing/2014/main" id="{1D37B799-0B3C-AA1E-0753-0BE4A6E4141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21074" y="1648104"/>
            <a:ext cx="644308" cy="753088"/>
          </a:xfrm>
          <a:prstGeom prst="rect">
            <a:avLst/>
          </a:prstGeom>
        </p:spPr>
      </p:pic>
      <p:pic>
        <p:nvPicPr>
          <p:cNvPr id="133" name="Picture 132" descr="nicubunu-Abstract-person.pdf">
            <a:extLst>
              <a:ext uri="{FF2B5EF4-FFF2-40B4-BE49-F238E27FC236}">
                <a16:creationId xmlns:a16="http://schemas.microsoft.com/office/drawing/2014/main" id="{5E1F060A-4393-B6AA-896B-3986EDBADE8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50912" y="1648104"/>
            <a:ext cx="644308" cy="753088"/>
          </a:xfrm>
          <a:prstGeom prst="rect">
            <a:avLst/>
          </a:prstGeom>
        </p:spPr>
      </p:pic>
      <p:pic>
        <p:nvPicPr>
          <p:cNvPr id="134" name="Picture 133" descr="nicubunu-Abstract-person.pdf">
            <a:extLst>
              <a:ext uri="{FF2B5EF4-FFF2-40B4-BE49-F238E27FC236}">
                <a16:creationId xmlns:a16="http://schemas.microsoft.com/office/drawing/2014/main" id="{63DBCBFD-1205-A2C3-9395-1A345731963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80751" y="1648104"/>
            <a:ext cx="644308" cy="753088"/>
          </a:xfrm>
          <a:prstGeom prst="rect">
            <a:avLst/>
          </a:prstGeom>
        </p:spPr>
      </p:pic>
      <p:pic>
        <p:nvPicPr>
          <p:cNvPr id="135" name="Picture 134" descr="nicubunu-Abstract-person.pdf">
            <a:extLst>
              <a:ext uri="{FF2B5EF4-FFF2-40B4-BE49-F238E27FC236}">
                <a16:creationId xmlns:a16="http://schemas.microsoft.com/office/drawing/2014/main" id="{6C2D1CD4-430E-239F-9B07-72CBFF53092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10589" y="1648104"/>
            <a:ext cx="644308" cy="753088"/>
          </a:xfrm>
          <a:prstGeom prst="rect">
            <a:avLst/>
          </a:prstGeom>
        </p:spPr>
      </p:pic>
      <p:pic>
        <p:nvPicPr>
          <p:cNvPr id="136" name="Picture 135" descr="nicubunu-Abstract-person.pdf">
            <a:extLst>
              <a:ext uri="{FF2B5EF4-FFF2-40B4-BE49-F238E27FC236}">
                <a16:creationId xmlns:a16="http://schemas.microsoft.com/office/drawing/2014/main" id="{B86D5E0E-DF98-4F52-0EA9-DB2E31E3AE6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40428" y="1648104"/>
            <a:ext cx="644308" cy="753088"/>
          </a:xfrm>
          <a:prstGeom prst="rect">
            <a:avLst/>
          </a:prstGeom>
        </p:spPr>
      </p:pic>
      <p:pic>
        <p:nvPicPr>
          <p:cNvPr id="137" name="Picture 136" descr="nicubunu-Abstract-person.pdf">
            <a:extLst>
              <a:ext uri="{FF2B5EF4-FFF2-40B4-BE49-F238E27FC236}">
                <a16:creationId xmlns:a16="http://schemas.microsoft.com/office/drawing/2014/main" id="{F8DD707B-53B7-6270-B429-911553BB5AF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870266" y="1648104"/>
            <a:ext cx="644308" cy="753088"/>
          </a:xfrm>
          <a:prstGeom prst="rect">
            <a:avLst/>
          </a:prstGeom>
        </p:spPr>
      </p:pic>
      <p:pic>
        <p:nvPicPr>
          <p:cNvPr id="138" name="Picture 137" descr="nicubunu-Abstract-person.pdf">
            <a:extLst>
              <a:ext uri="{FF2B5EF4-FFF2-40B4-BE49-F238E27FC236}">
                <a16:creationId xmlns:a16="http://schemas.microsoft.com/office/drawing/2014/main" id="{CC916AF2-56D3-B683-9C96-AAC3404E124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00105" y="1648104"/>
            <a:ext cx="644308" cy="753088"/>
          </a:xfrm>
          <a:prstGeom prst="rect">
            <a:avLst/>
          </a:prstGeom>
        </p:spPr>
      </p:pic>
      <p:pic>
        <p:nvPicPr>
          <p:cNvPr id="139" name="Picture 138" descr="nicubunu-Abstract-person.pdf">
            <a:extLst>
              <a:ext uri="{FF2B5EF4-FFF2-40B4-BE49-F238E27FC236}">
                <a16:creationId xmlns:a16="http://schemas.microsoft.com/office/drawing/2014/main" id="{E683EDA3-2616-56AC-37C6-08A67E61DBD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29943" y="1648104"/>
            <a:ext cx="644308" cy="753088"/>
          </a:xfrm>
          <a:prstGeom prst="rect">
            <a:avLst/>
          </a:prstGeom>
        </p:spPr>
      </p:pic>
      <p:pic>
        <p:nvPicPr>
          <p:cNvPr id="140" name="Picture 139" descr="nicubunu-Abstract-person.pdf">
            <a:extLst>
              <a:ext uri="{FF2B5EF4-FFF2-40B4-BE49-F238E27FC236}">
                <a16:creationId xmlns:a16="http://schemas.microsoft.com/office/drawing/2014/main" id="{60A9C653-B3FE-6743-93EE-835345466FE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59782" y="1648104"/>
            <a:ext cx="644308" cy="753088"/>
          </a:xfrm>
          <a:prstGeom prst="rect">
            <a:avLst/>
          </a:prstGeom>
        </p:spPr>
      </p:pic>
      <p:pic>
        <p:nvPicPr>
          <p:cNvPr id="141" name="Picture 140" descr="nicubunu-Abstract-person.pdf">
            <a:extLst>
              <a:ext uri="{FF2B5EF4-FFF2-40B4-BE49-F238E27FC236}">
                <a16:creationId xmlns:a16="http://schemas.microsoft.com/office/drawing/2014/main" id="{C75EA621-F514-F9AB-949B-EB3A997CADC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89620" y="1648104"/>
            <a:ext cx="644308" cy="753088"/>
          </a:xfrm>
          <a:prstGeom prst="rect">
            <a:avLst/>
          </a:prstGeom>
        </p:spPr>
      </p:pic>
      <p:pic>
        <p:nvPicPr>
          <p:cNvPr id="142" name="Picture 141" descr="nicubunu-Abstract-person.pdf">
            <a:extLst>
              <a:ext uri="{FF2B5EF4-FFF2-40B4-BE49-F238E27FC236}">
                <a16:creationId xmlns:a16="http://schemas.microsoft.com/office/drawing/2014/main" id="{BF7FE0B7-B8EE-D7FD-85C3-EE01C068B52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91798" y="2024648"/>
            <a:ext cx="644308" cy="753088"/>
          </a:xfrm>
          <a:prstGeom prst="rect">
            <a:avLst/>
          </a:prstGeom>
        </p:spPr>
      </p:pic>
      <p:pic>
        <p:nvPicPr>
          <p:cNvPr id="143" name="Picture 142" descr="nicubunu-Abstract-person.pdf">
            <a:extLst>
              <a:ext uri="{FF2B5EF4-FFF2-40B4-BE49-F238E27FC236}">
                <a16:creationId xmlns:a16="http://schemas.microsoft.com/office/drawing/2014/main" id="{3D7F0127-9A03-C432-BE4A-EEFA220D790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21637" y="2024648"/>
            <a:ext cx="644308" cy="753088"/>
          </a:xfrm>
          <a:prstGeom prst="rect">
            <a:avLst/>
          </a:prstGeom>
        </p:spPr>
      </p:pic>
      <p:pic>
        <p:nvPicPr>
          <p:cNvPr id="144" name="Picture 143" descr="nicubunu-Abstract-person.pdf">
            <a:extLst>
              <a:ext uri="{FF2B5EF4-FFF2-40B4-BE49-F238E27FC236}">
                <a16:creationId xmlns:a16="http://schemas.microsoft.com/office/drawing/2014/main" id="{FA62A552-ECBC-77A8-A6F5-987725A8BD8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51475" y="2024648"/>
            <a:ext cx="644308" cy="753088"/>
          </a:xfrm>
          <a:prstGeom prst="rect">
            <a:avLst/>
          </a:prstGeom>
        </p:spPr>
      </p:pic>
      <p:pic>
        <p:nvPicPr>
          <p:cNvPr id="145" name="Picture 144" descr="nicubunu-Abstract-person.pdf">
            <a:extLst>
              <a:ext uri="{FF2B5EF4-FFF2-40B4-BE49-F238E27FC236}">
                <a16:creationId xmlns:a16="http://schemas.microsoft.com/office/drawing/2014/main" id="{9E7CBC91-6B07-C6EC-4D6A-341DAE3CF22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81314" y="2024648"/>
            <a:ext cx="644308" cy="753088"/>
          </a:xfrm>
          <a:prstGeom prst="rect">
            <a:avLst/>
          </a:prstGeom>
        </p:spPr>
      </p:pic>
      <p:pic>
        <p:nvPicPr>
          <p:cNvPr id="146" name="Picture 145" descr="nicubunu-Abstract-person.pdf">
            <a:extLst>
              <a:ext uri="{FF2B5EF4-FFF2-40B4-BE49-F238E27FC236}">
                <a16:creationId xmlns:a16="http://schemas.microsoft.com/office/drawing/2014/main" id="{446C26E3-BF27-FB4C-E0DD-269F8EF2C49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11152" y="2024648"/>
            <a:ext cx="644308" cy="753088"/>
          </a:xfrm>
          <a:prstGeom prst="rect">
            <a:avLst/>
          </a:prstGeom>
        </p:spPr>
      </p:pic>
      <p:pic>
        <p:nvPicPr>
          <p:cNvPr id="147" name="Picture 146" descr="nicubunu-Abstract-person.pdf">
            <a:extLst>
              <a:ext uri="{FF2B5EF4-FFF2-40B4-BE49-F238E27FC236}">
                <a16:creationId xmlns:a16="http://schemas.microsoft.com/office/drawing/2014/main" id="{86013712-6A8B-6505-20F6-4E558CD4B36E}"/>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40991" y="2024648"/>
            <a:ext cx="644308" cy="753088"/>
          </a:xfrm>
          <a:prstGeom prst="rect">
            <a:avLst/>
          </a:prstGeom>
        </p:spPr>
      </p:pic>
      <p:pic>
        <p:nvPicPr>
          <p:cNvPr id="148" name="Picture 147" descr="nicubunu-Abstract-person.pdf">
            <a:extLst>
              <a:ext uri="{FF2B5EF4-FFF2-40B4-BE49-F238E27FC236}">
                <a16:creationId xmlns:a16="http://schemas.microsoft.com/office/drawing/2014/main" id="{768FDB7F-8CE4-0012-DC6D-B1A23C21E85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70829" y="2024648"/>
            <a:ext cx="644308" cy="753088"/>
          </a:xfrm>
          <a:prstGeom prst="rect">
            <a:avLst/>
          </a:prstGeom>
        </p:spPr>
      </p:pic>
      <p:pic>
        <p:nvPicPr>
          <p:cNvPr id="149" name="Picture 148" descr="nicubunu-Abstract-person.pdf">
            <a:extLst>
              <a:ext uri="{FF2B5EF4-FFF2-40B4-BE49-F238E27FC236}">
                <a16:creationId xmlns:a16="http://schemas.microsoft.com/office/drawing/2014/main" id="{CD574792-FF51-ADD3-39A0-40FD84426CD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00667" y="2024648"/>
            <a:ext cx="644308" cy="753088"/>
          </a:xfrm>
          <a:prstGeom prst="rect">
            <a:avLst/>
          </a:prstGeom>
        </p:spPr>
      </p:pic>
      <p:pic>
        <p:nvPicPr>
          <p:cNvPr id="150" name="Picture 149" descr="nicubunu-Abstract-person.pdf">
            <a:extLst>
              <a:ext uri="{FF2B5EF4-FFF2-40B4-BE49-F238E27FC236}">
                <a16:creationId xmlns:a16="http://schemas.microsoft.com/office/drawing/2014/main" id="{6C047F4F-1A08-ECC9-BF3E-9A90DE8E61F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0506" y="2024648"/>
            <a:ext cx="644308" cy="753088"/>
          </a:xfrm>
          <a:prstGeom prst="rect">
            <a:avLst/>
          </a:prstGeom>
        </p:spPr>
      </p:pic>
      <p:pic>
        <p:nvPicPr>
          <p:cNvPr id="151" name="Picture 150" descr="nicubunu-Abstract-person.pdf">
            <a:extLst>
              <a:ext uri="{FF2B5EF4-FFF2-40B4-BE49-F238E27FC236}">
                <a16:creationId xmlns:a16="http://schemas.microsoft.com/office/drawing/2014/main" id="{804C03FD-03F8-99DB-11C1-3DB4119B0F79}"/>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660344" y="2024648"/>
            <a:ext cx="644308" cy="753088"/>
          </a:xfrm>
          <a:prstGeom prst="rect">
            <a:avLst/>
          </a:prstGeom>
        </p:spPr>
      </p:pic>
      <p:pic>
        <p:nvPicPr>
          <p:cNvPr id="152" name="Picture 151" descr="nicubunu-Abstract-person.pdf">
            <a:extLst>
              <a:ext uri="{FF2B5EF4-FFF2-40B4-BE49-F238E27FC236}">
                <a16:creationId xmlns:a16="http://schemas.microsoft.com/office/drawing/2014/main" id="{38FA47C9-514C-8384-B8B6-2DF6A48F0C5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91798" y="2413972"/>
            <a:ext cx="644308" cy="753088"/>
          </a:xfrm>
          <a:prstGeom prst="rect">
            <a:avLst/>
          </a:prstGeom>
        </p:spPr>
      </p:pic>
      <p:pic>
        <p:nvPicPr>
          <p:cNvPr id="153" name="Picture 152" descr="nicubunu-Abstract-person.pdf">
            <a:extLst>
              <a:ext uri="{FF2B5EF4-FFF2-40B4-BE49-F238E27FC236}">
                <a16:creationId xmlns:a16="http://schemas.microsoft.com/office/drawing/2014/main" id="{BFF417DC-EA6A-49D5-9D7A-307E6707C62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21637" y="2413972"/>
            <a:ext cx="644308" cy="753088"/>
          </a:xfrm>
          <a:prstGeom prst="rect">
            <a:avLst/>
          </a:prstGeom>
        </p:spPr>
      </p:pic>
      <p:pic>
        <p:nvPicPr>
          <p:cNvPr id="154" name="Picture 153" descr="nicubunu-Abstract-person.pdf">
            <a:extLst>
              <a:ext uri="{FF2B5EF4-FFF2-40B4-BE49-F238E27FC236}">
                <a16:creationId xmlns:a16="http://schemas.microsoft.com/office/drawing/2014/main" id="{B7257054-6060-C688-6385-8C5448B7AD6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51475" y="2413972"/>
            <a:ext cx="644308" cy="753088"/>
          </a:xfrm>
          <a:prstGeom prst="rect">
            <a:avLst/>
          </a:prstGeom>
        </p:spPr>
      </p:pic>
      <p:pic>
        <p:nvPicPr>
          <p:cNvPr id="155" name="Picture 154" descr="nicubunu-Abstract-person.pdf">
            <a:extLst>
              <a:ext uri="{FF2B5EF4-FFF2-40B4-BE49-F238E27FC236}">
                <a16:creationId xmlns:a16="http://schemas.microsoft.com/office/drawing/2014/main" id="{6B30CA24-3F66-66A3-DD67-77BA6F23338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81314" y="2413972"/>
            <a:ext cx="644308" cy="753088"/>
          </a:xfrm>
          <a:prstGeom prst="rect">
            <a:avLst/>
          </a:prstGeom>
        </p:spPr>
      </p:pic>
      <p:pic>
        <p:nvPicPr>
          <p:cNvPr id="156" name="Picture 155" descr="nicubunu-Abstract-person.pdf">
            <a:extLst>
              <a:ext uri="{FF2B5EF4-FFF2-40B4-BE49-F238E27FC236}">
                <a16:creationId xmlns:a16="http://schemas.microsoft.com/office/drawing/2014/main" id="{333C25E9-6085-D070-8AD6-4959646999D9}"/>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11152" y="2413972"/>
            <a:ext cx="644308" cy="753088"/>
          </a:xfrm>
          <a:prstGeom prst="rect">
            <a:avLst/>
          </a:prstGeom>
        </p:spPr>
      </p:pic>
      <p:pic>
        <p:nvPicPr>
          <p:cNvPr id="157" name="Picture 156" descr="nicubunu-Abstract-person.pdf">
            <a:extLst>
              <a:ext uri="{FF2B5EF4-FFF2-40B4-BE49-F238E27FC236}">
                <a16:creationId xmlns:a16="http://schemas.microsoft.com/office/drawing/2014/main" id="{8FC63F50-E012-F47D-6527-74B6E79574E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40991" y="2413972"/>
            <a:ext cx="644308" cy="753088"/>
          </a:xfrm>
          <a:prstGeom prst="rect">
            <a:avLst/>
          </a:prstGeom>
        </p:spPr>
      </p:pic>
      <p:pic>
        <p:nvPicPr>
          <p:cNvPr id="158" name="Picture 157" descr="nicubunu-Abstract-person.pdf">
            <a:extLst>
              <a:ext uri="{FF2B5EF4-FFF2-40B4-BE49-F238E27FC236}">
                <a16:creationId xmlns:a16="http://schemas.microsoft.com/office/drawing/2014/main" id="{F30D28B6-CCCA-1A66-2666-2487515DEAB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70829" y="2413972"/>
            <a:ext cx="644308" cy="753088"/>
          </a:xfrm>
          <a:prstGeom prst="rect">
            <a:avLst/>
          </a:prstGeom>
        </p:spPr>
      </p:pic>
      <p:pic>
        <p:nvPicPr>
          <p:cNvPr id="159" name="Picture 158" descr="nicubunu-Abstract-person.pdf">
            <a:extLst>
              <a:ext uri="{FF2B5EF4-FFF2-40B4-BE49-F238E27FC236}">
                <a16:creationId xmlns:a16="http://schemas.microsoft.com/office/drawing/2014/main" id="{86EE227B-DBA0-68BD-4689-1009EDFBC90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00667" y="2413972"/>
            <a:ext cx="644308" cy="753088"/>
          </a:xfrm>
          <a:prstGeom prst="rect">
            <a:avLst/>
          </a:prstGeom>
        </p:spPr>
      </p:pic>
      <p:pic>
        <p:nvPicPr>
          <p:cNvPr id="160" name="Picture 159" descr="nicubunu-Abstract-person.pdf">
            <a:extLst>
              <a:ext uri="{FF2B5EF4-FFF2-40B4-BE49-F238E27FC236}">
                <a16:creationId xmlns:a16="http://schemas.microsoft.com/office/drawing/2014/main" id="{1CAE4128-6F1F-FD91-F6AE-1FF577E7C85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0506" y="2413972"/>
            <a:ext cx="644308" cy="753088"/>
          </a:xfrm>
          <a:prstGeom prst="rect">
            <a:avLst/>
          </a:prstGeom>
        </p:spPr>
      </p:pic>
      <p:pic>
        <p:nvPicPr>
          <p:cNvPr id="161" name="Picture 160" descr="nicubunu-Abstract-person.pdf">
            <a:extLst>
              <a:ext uri="{FF2B5EF4-FFF2-40B4-BE49-F238E27FC236}">
                <a16:creationId xmlns:a16="http://schemas.microsoft.com/office/drawing/2014/main" id="{B878532B-9464-835F-28A0-77EAD5C889E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60344" y="2413972"/>
            <a:ext cx="644308" cy="753088"/>
          </a:xfrm>
          <a:prstGeom prst="rect">
            <a:avLst/>
          </a:prstGeom>
        </p:spPr>
      </p:pic>
      <p:pic>
        <p:nvPicPr>
          <p:cNvPr id="162" name="Picture 161" descr="nicubunu-Abstract-person.pdf">
            <a:extLst>
              <a:ext uri="{FF2B5EF4-FFF2-40B4-BE49-F238E27FC236}">
                <a16:creationId xmlns:a16="http://schemas.microsoft.com/office/drawing/2014/main" id="{7F7A381C-2C56-01DC-5C41-9297EBB6054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68499" y="2777736"/>
            <a:ext cx="644308" cy="753088"/>
          </a:xfrm>
          <a:prstGeom prst="rect">
            <a:avLst/>
          </a:prstGeom>
        </p:spPr>
      </p:pic>
      <p:pic>
        <p:nvPicPr>
          <p:cNvPr id="163" name="Picture 162" descr="nicubunu-Abstract-person.pdf">
            <a:extLst>
              <a:ext uri="{FF2B5EF4-FFF2-40B4-BE49-F238E27FC236}">
                <a16:creationId xmlns:a16="http://schemas.microsoft.com/office/drawing/2014/main" id="{E6BE3979-A76D-2426-A162-1FF53C5ACE1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98338" y="2777736"/>
            <a:ext cx="644308" cy="753088"/>
          </a:xfrm>
          <a:prstGeom prst="rect">
            <a:avLst/>
          </a:prstGeom>
        </p:spPr>
      </p:pic>
      <p:pic>
        <p:nvPicPr>
          <p:cNvPr id="164" name="Picture 163" descr="nicubunu-Abstract-person.pdf">
            <a:extLst>
              <a:ext uri="{FF2B5EF4-FFF2-40B4-BE49-F238E27FC236}">
                <a16:creationId xmlns:a16="http://schemas.microsoft.com/office/drawing/2014/main" id="{0E391B01-227B-375E-7CE6-12191418369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28176" y="2777736"/>
            <a:ext cx="644308" cy="753088"/>
          </a:xfrm>
          <a:prstGeom prst="rect">
            <a:avLst/>
          </a:prstGeom>
        </p:spPr>
      </p:pic>
      <p:pic>
        <p:nvPicPr>
          <p:cNvPr id="165" name="Picture 164" descr="nicubunu-Abstract-person.pdf">
            <a:extLst>
              <a:ext uri="{FF2B5EF4-FFF2-40B4-BE49-F238E27FC236}">
                <a16:creationId xmlns:a16="http://schemas.microsoft.com/office/drawing/2014/main" id="{F3A2FB4E-089D-E149-149D-8D92B5166B5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58015" y="2777736"/>
            <a:ext cx="644308" cy="753088"/>
          </a:xfrm>
          <a:prstGeom prst="rect">
            <a:avLst/>
          </a:prstGeom>
        </p:spPr>
      </p:pic>
      <p:pic>
        <p:nvPicPr>
          <p:cNvPr id="166" name="Picture 165" descr="nicubunu-Abstract-person.pdf">
            <a:extLst>
              <a:ext uri="{FF2B5EF4-FFF2-40B4-BE49-F238E27FC236}">
                <a16:creationId xmlns:a16="http://schemas.microsoft.com/office/drawing/2014/main" id="{BB246A1B-13BC-11F6-A68D-4504418B19E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87853" y="2777736"/>
            <a:ext cx="644308" cy="753088"/>
          </a:xfrm>
          <a:prstGeom prst="rect">
            <a:avLst/>
          </a:prstGeom>
        </p:spPr>
      </p:pic>
      <p:pic>
        <p:nvPicPr>
          <p:cNvPr id="167" name="Picture 166" descr="nicubunu-Abstract-person.pdf">
            <a:extLst>
              <a:ext uri="{FF2B5EF4-FFF2-40B4-BE49-F238E27FC236}">
                <a16:creationId xmlns:a16="http://schemas.microsoft.com/office/drawing/2014/main" id="{A6B8C9ED-1068-3A9C-1EB4-37D7401D213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692" y="2777736"/>
            <a:ext cx="644308" cy="753088"/>
          </a:xfrm>
          <a:prstGeom prst="rect">
            <a:avLst/>
          </a:prstGeom>
        </p:spPr>
      </p:pic>
      <p:pic>
        <p:nvPicPr>
          <p:cNvPr id="168" name="Picture 167" descr="nicubunu-Abstract-person.pdf">
            <a:extLst>
              <a:ext uri="{FF2B5EF4-FFF2-40B4-BE49-F238E27FC236}">
                <a16:creationId xmlns:a16="http://schemas.microsoft.com/office/drawing/2014/main" id="{15D60634-8126-6244-7B5B-51E449A65A3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47530" y="2777736"/>
            <a:ext cx="644308" cy="753088"/>
          </a:xfrm>
          <a:prstGeom prst="rect">
            <a:avLst/>
          </a:prstGeom>
        </p:spPr>
      </p:pic>
      <p:pic>
        <p:nvPicPr>
          <p:cNvPr id="169" name="Picture 168" descr="nicubunu-Abstract-person.pdf">
            <a:extLst>
              <a:ext uri="{FF2B5EF4-FFF2-40B4-BE49-F238E27FC236}">
                <a16:creationId xmlns:a16="http://schemas.microsoft.com/office/drawing/2014/main" id="{2006FD3E-4664-CE0E-D421-4CA1BA69EB7C}"/>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777369" y="2777736"/>
            <a:ext cx="644308" cy="753088"/>
          </a:xfrm>
          <a:prstGeom prst="rect">
            <a:avLst/>
          </a:prstGeom>
        </p:spPr>
      </p:pic>
      <p:pic>
        <p:nvPicPr>
          <p:cNvPr id="170" name="Picture 169" descr="nicubunu-Abstract-person.pdf">
            <a:extLst>
              <a:ext uri="{FF2B5EF4-FFF2-40B4-BE49-F238E27FC236}">
                <a16:creationId xmlns:a16="http://schemas.microsoft.com/office/drawing/2014/main" id="{A2E1D4A7-75B4-5354-FF3F-7E7ED666F73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07207" y="2777736"/>
            <a:ext cx="644308" cy="753088"/>
          </a:xfrm>
          <a:prstGeom prst="rect">
            <a:avLst/>
          </a:prstGeom>
        </p:spPr>
      </p:pic>
      <p:pic>
        <p:nvPicPr>
          <p:cNvPr id="171" name="Picture 170" descr="nicubunu-Abstract-person.pdf">
            <a:extLst>
              <a:ext uri="{FF2B5EF4-FFF2-40B4-BE49-F238E27FC236}">
                <a16:creationId xmlns:a16="http://schemas.microsoft.com/office/drawing/2014/main" id="{54E81BED-47C7-6D63-BAA1-BFFB1E87328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37045" y="2777736"/>
            <a:ext cx="644308" cy="753088"/>
          </a:xfrm>
          <a:prstGeom prst="rect">
            <a:avLst/>
          </a:prstGeom>
        </p:spPr>
      </p:pic>
      <p:pic>
        <p:nvPicPr>
          <p:cNvPr id="172" name="Picture 171" descr="nicubunu-Abstract-person.pdf">
            <a:extLst>
              <a:ext uri="{FF2B5EF4-FFF2-40B4-BE49-F238E27FC236}">
                <a16:creationId xmlns:a16="http://schemas.microsoft.com/office/drawing/2014/main" id="{87CCE508-7CC7-52D7-E8C8-63519A9E0CC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68499" y="3141499"/>
            <a:ext cx="644308" cy="753088"/>
          </a:xfrm>
          <a:prstGeom prst="rect">
            <a:avLst/>
          </a:prstGeom>
        </p:spPr>
      </p:pic>
      <p:pic>
        <p:nvPicPr>
          <p:cNvPr id="173" name="Picture 172" descr="nicubunu-Abstract-person.pdf">
            <a:extLst>
              <a:ext uri="{FF2B5EF4-FFF2-40B4-BE49-F238E27FC236}">
                <a16:creationId xmlns:a16="http://schemas.microsoft.com/office/drawing/2014/main" id="{CC09105A-A756-3D0B-9C7C-CA202AB7374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98338" y="3141499"/>
            <a:ext cx="644308" cy="753088"/>
          </a:xfrm>
          <a:prstGeom prst="rect">
            <a:avLst/>
          </a:prstGeom>
        </p:spPr>
      </p:pic>
      <p:pic>
        <p:nvPicPr>
          <p:cNvPr id="174" name="Picture 173" descr="nicubunu-Abstract-person.pdf">
            <a:extLst>
              <a:ext uri="{FF2B5EF4-FFF2-40B4-BE49-F238E27FC236}">
                <a16:creationId xmlns:a16="http://schemas.microsoft.com/office/drawing/2014/main" id="{5C7936A9-439A-9531-F114-BF07960FEE6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28176" y="3141499"/>
            <a:ext cx="644308" cy="753088"/>
          </a:xfrm>
          <a:prstGeom prst="rect">
            <a:avLst/>
          </a:prstGeom>
        </p:spPr>
      </p:pic>
      <p:pic>
        <p:nvPicPr>
          <p:cNvPr id="175" name="Picture 174" descr="nicubunu-Abstract-person.pdf">
            <a:extLst>
              <a:ext uri="{FF2B5EF4-FFF2-40B4-BE49-F238E27FC236}">
                <a16:creationId xmlns:a16="http://schemas.microsoft.com/office/drawing/2014/main" id="{58BB2D17-A7B0-DB8D-038C-0E3CD881B8C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58015" y="3141499"/>
            <a:ext cx="644308" cy="753088"/>
          </a:xfrm>
          <a:prstGeom prst="rect">
            <a:avLst/>
          </a:prstGeom>
        </p:spPr>
      </p:pic>
      <p:pic>
        <p:nvPicPr>
          <p:cNvPr id="176" name="Picture 175" descr="nicubunu-Abstract-person.pdf">
            <a:extLst>
              <a:ext uri="{FF2B5EF4-FFF2-40B4-BE49-F238E27FC236}">
                <a16:creationId xmlns:a16="http://schemas.microsoft.com/office/drawing/2014/main" id="{CD21D010-F25C-F1DD-41A3-778EE14EFBC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87853" y="3141499"/>
            <a:ext cx="644308" cy="753088"/>
          </a:xfrm>
          <a:prstGeom prst="rect">
            <a:avLst/>
          </a:prstGeom>
        </p:spPr>
      </p:pic>
      <p:pic>
        <p:nvPicPr>
          <p:cNvPr id="177" name="Picture 176" descr="nicubunu-Abstract-person.pdf">
            <a:extLst>
              <a:ext uri="{FF2B5EF4-FFF2-40B4-BE49-F238E27FC236}">
                <a16:creationId xmlns:a16="http://schemas.microsoft.com/office/drawing/2014/main" id="{03DE3408-E244-4752-9104-525FA7EFD7A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17692" y="3141499"/>
            <a:ext cx="644308" cy="753088"/>
          </a:xfrm>
          <a:prstGeom prst="rect">
            <a:avLst/>
          </a:prstGeom>
        </p:spPr>
      </p:pic>
      <p:pic>
        <p:nvPicPr>
          <p:cNvPr id="178" name="Picture 177" descr="nicubunu-Abstract-person.pdf">
            <a:extLst>
              <a:ext uri="{FF2B5EF4-FFF2-40B4-BE49-F238E27FC236}">
                <a16:creationId xmlns:a16="http://schemas.microsoft.com/office/drawing/2014/main" id="{7BB5A215-E039-B3BC-0D17-FBED8ACC52D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47530" y="3141499"/>
            <a:ext cx="644308" cy="753088"/>
          </a:xfrm>
          <a:prstGeom prst="rect">
            <a:avLst/>
          </a:prstGeom>
        </p:spPr>
      </p:pic>
      <p:pic>
        <p:nvPicPr>
          <p:cNvPr id="179" name="Picture 178" descr="nicubunu-Abstract-person.pdf">
            <a:extLst>
              <a:ext uri="{FF2B5EF4-FFF2-40B4-BE49-F238E27FC236}">
                <a16:creationId xmlns:a16="http://schemas.microsoft.com/office/drawing/2014/main" id="{1A76975A-400D-8FA7-BBCA-F5A5C8784C39}"/>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77369" y="3141499"/>
            <a:ext cx="644308" cy="753088"/>
          </a:xfrm>
          <a:prstGeom prst="rect">
            <a:avLst/>
          </a:prstGeom>
        </p:spPr>
      </p:pic>
      <p:pic>
        <p:nvPicPr>
          <p:cNvPr id="180" name="Picture 179" descr="nicubunu-Abstract-person.pdf">
            <a:extLst>
              <a:ext uri="{FF2B5EF4-FFF2-40B4-BE49-F238E27FC236}">
                <a16:creationId xmlns:a16="http://schemas.microsoft.com/office/drawing/2014/main" id="{DF3056AA-5842-EBE3-1F83-C18F12C137E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07207" y="3141499"/>
            <a:ext cx="644308" cy="753088"/>
          </a:xfrm>
          <a:prstGeom prst="rect">
            <a:avLst/>
          </a:prstGeom>
        </p:spPr>
      </p:pic>
      <p:pic>
        <p:nvPicPr>
          <p:cNvPr id="181" name="Picture 180" descr="nicubunu-Abstract-person.pdf">
            <a:extLst>
              <a:ext uri="{FF2B5EF4-FFF2-40B4-BE49-F238E27FC236}">
                <a16:creationId xmlns:a16="http://schemas.microsoft.com/office/drawing/2014/main" id="{0681FA60-E436-02D0-4C91-8E642D9D9E3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37045" y="3141499"/>
            <a:ext cx="644308" cy="753088"/>
          </a:xfrm>
          <a:prstGeom prst="rect">
            <a:avLst/>
          </a:prstGeom>
        </p:spPr>
      </p:pic>
      <p:pic>
        <p:nvPicPr>
          <p:cNvPr id="182" name="Picture 181" descr="nicubunu-Abstract-person.pdf">
            <a:extLst>
              <a:ext uri="{FF2B5EF4-FFF2-40B4-BE49-F238E27FC236}">
                <a16:creationId xmlns:a16="http://schemas.microsoft.com/office/drawing/2014/main" id="{B259A976-864E-717D-63C8-E85ADB0354F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91798" y="3416307"/>
            <a:ext cx="644308" cy="753088"/>
          </a:xfrm>
          <a:prstGeom prst="rect">
            <a:avLst/>
          </a:prstGeom>
        </p:spPr>
      </p:pic>
      <p:pic>
        <p:nvPicPr>
          <p:cNvPr id="183" name="Picture 182" descr="nicubunu-Abstract-person.pdf">
            <a:extLst>
              <a:ext uri="{FF2B5EF4-FFF2-40B4-BE49-F238E27FC236}">
                <a16:creationId xmlns:a16="http://schemas.microsoft.com/office/drawing/2014/main" id="{32CCDCEE-0601-9289-84F6-B94DB065E1F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21637" y="3416307"/>
            <a:ext cx="644308" cy="753088"/>
          </a:xfrm>
          <a:prstGeom prst="rect">
            <a:avLst/>
          </a:prstGeom>
        </p:spPr>
      </p:pic>
      <p:pic>
        <p:nvPicPr>
          <p:cNvPr id="184" name="Picture 183" descr="nicubunu-Abstract-person.pdf">
            <a:extLst>
              <a:ext uri="{FF2B5EF4-FFF2-40B4-BE49-F238E27FC236}">
                <a16:creationId xmlns:a16="http://schemas.microsoft.com/office/drawing/2014/main" id="{2380BE37-7197-825E-D0D3-AD0B3C1A6D0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51475" y="3416307"/>
            <a:ext cx="644308" cy="753088"/>
          </a:xfrm>
          <a:prstGeom prst="rect">
            <a:avLst/>
          </a:prstGeom>
        </p:spPr>
      </p:pic>
      <p:pic>
        <p:nvPicPr>
          <p:cNvPr id="185" name="Picture 184" descr="nicubunu-Abstract-person.pdf">
            <a:extLst>
              <a:ext uri="{FF2B5EF4-FFF2-40B4-BE49-F238E27FC236}">
                <a16:creationId xmlns:a16="http://schemas.microsoft.com/office/drawing/2014/main" id="{EC7C3CD3-C534-933B-A882-B19749E9311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81314" y="3416307"/>
            <a:ext cx="644308" cy="753088"/>
          </a:xfrm>
          <a:prstGeom prst="rect">
            <a:avLst/>
          </a:prstGeom>
        </p:spPr>
      </p:pic>
      <p:pic>
        <p:nvPicPr>
          <p:cNvPr id="186" name="Picture 185" descr="nicubunu-Abstract-person.pdf">
            <a:extLst>
              <a:ext uri="{FF2B5EF4-FFF2-40B4-BE49-F238E27FC236}">
                <a16:creationId xmlns:a16="http://schemas.microsoft.com/office/drawing/2014/main" id="{8FB40276-B654-9BAE-7D6F-A5ECE94B8BBB}"/>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11152" y="3416307"/>
            <a:ext cx="644308" cy="753088"/>
          </a:xfrm>
          <a:prstGeom prst="rect">
            <a:avLst/>
          </a:prstGeom>
        </p:spPr>
      </p:pic>
      <p:pic>
        <p:nvPicPr>
          <p:cNvPr id="187" name="Picture 186" descr="nicubunu-Abstract-person.pdf">
            <a:extLst>
              <a:ext uri="{FF2B5EF4-FFF2-40B4-BE49-F238E27FC236}">
                <a16:creationId xmlns:a16="http://schemas.microsoft.com/office/drawing/2014/main" id="{EC09A3DC-B6F0-ADCF-717B-D1126D563ED9}"/>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40991" y="3416307"/>
            <a:ext cx="644308" cy="753088"/>
          </a:xfrm>
          <a:prstGeom prst="rect">
            <a:avLst/>
          </a:prstGeom>
        </p:spPr>
      </p:pic>
      <p:pic>
        <p:nvPicPr>
          <p:cNvPr id="188" name="Picture 187" descr="nicubunu-Abstract-person.pdf">
            <a:extLst>
              <a:ext uri="{FF2B5EF4-FFF2-40B4-BE49-F238E27FC236}">
                <a16:creationId xmlns:a16="http://schemas.microsoft.com/office/drawing/2014/main" id="{88841748-7CBB-D8AD-B943-66B9209DD1F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70829" y="3416307"/>
            <a:ext cx="644308" cy="753088"/>
          </a:xfrm>
          <a:prstGeom prst="rect">
            <a:avLst/>
          </a:prstGeom>
        </p:spPr>
      </p:pic>
      <p:pic>
        <p:nvPicPr>
          <p:cNvPr id="189" name="Picture 188" descr="nicubunu-Abstract-person.pdf">
            <a:extLst>
              <a:ext uri="{FF2B5EF4-FFF2-40B4-BE49-F238E27FC236}">
                <a16:creationId xmlns:a16="http://schemas.microsoft.com/office/drawing/2014/main" id="{D6B7D1DA-0136-7260-8ADD-6B15735D4069}"/>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00667" y="3416307"/>
            <a:ext cx="644308" cy="753088"/>
          </a:xfrm>
          <a:prstGeom prst="rect">
            <a:avLst/>
          </a:prstGeom>
        </p:spPr>
      </p:pic>
      <p:pic>
        <p:nvPicPr>
          <p:cNvPr id="190" name="Picture 189" descr="nicubunu-Abstract-person.pdf">
            <a:extLst>
              <a:ext uri="{FF2B5EF4-FFF2-40B4-BE49-F238E27FC236}">
                <a16:creationId xmlns:a16="http://schemas.microsoft.com/office/drawing/2014/main" id="{2BCD6C12-C636-CDD3-FA70-A35E014B487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0506" y="3416307"/>
            <a:ext cx="644308" cy="753088"/>
          </a:xfrm>
          <a:prstGeom prst="rect">
            <a:avLst/>
          </a:prstGeom>
        </p:spPr>
      </p:pic>
      <p:pic>
        <p:nvPicPr>
          <p:cNvPr id="191" name="Picture 190" descr="nicubunu-Abstract-person.pdf">
            <a:extLst>
              <a:ext uri="{FF2B5EF4-FFF2-40B4-BE49-F238E27FC236}">
                <a16:creationId xmlns:a16="http://schemas.microsoft.com/office/drawing/2014/main" id="{914B92CE-819C-DD40-EF8D-8595CF5EE74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60344" y="3416307"/>
            <a:ext cx="644308" cy="753088"/>
          </a:xfrm>
          <a:prstGeom prst="rect">
            <a:avLst/>
          </a:prstGeom>
        </p:spPr>
      </p:pic>
      <p:pic>
        <p:nvPicPr>
          <p:cNvPr id="192" name="Picture 191" descr="nicubunu-Abstract-person.pdf">
            <a:extLst>
              <a:ext uri="{FF2B5EF4-FFF2-40B4-BE49-F238E27FC236}">
                <a16:creationId xmlns:a16="http://schemas.microsoft.com/office/drawing/2014/main" id="{5BBA8693-122A-DD69-29D7-7342F0DE934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96534" y="3792851"/>
            <a:ext cx="644308" cy="753088"/>
          </a:xfrm>
          <a:prstGeom prst="rect">
            <a:avLst/>
          </a:prstGeom>
        </p:spPr>
      </p:pic>
      <p:pic>
        <p:nvPicPr>
          <p:cNvPr id="193" name="Picture 192" descr="nicubunu-Abstract-person.pdf">
            <a:extLst>
              <a:ext uri="{FF2B5EF4-FFF2-40B4-BE49-F238E27FC236}">
                <a16:creationId xmlns:a16="http://schemas.microsoft.com/office/drawing/2014/main" id="{BB8CD1AD-6CDB-25BF-4625-BC86696616A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26372" y="3792851"/>
            <a:ext cx="644308" cy="753088"/>
          </a:xfrm>
          <a:prstGeom prst="rect">
            <a:avLst/>
          </a:prstGeom>
        </p:spPr>
      </p:pic>
      <p:pic>
        <p:nvPicPr>
          <p:cNvPr id="194" name="Picture 193" descr="nicubunu-Abstract-person.pdf">
            <a:extLst>
              <a:ext uri="{FF2B5EF4-FFF2-40B4-BE49-F238E27FC236}">
                <a16:creationId xmlns:a16="http://schemas.microsoft.com/office/drawing/2014/main" id="{E6CE4B37-3BC4-DE62-379E-332F9FD8002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56211" y="3792851"/>
            <a:ext cx="644308" cy="753088"/>
          </a:xfrm>
          <a:prstGeom prst="rect">
            <a:avLst/>
          </a:prstGeom>
        </p:spPr>
      </p:pic>
      <p:pic>
        <p:nvPicPr>
          <p:cNvPr id="195" name="Picture 194" descr="nicubunu-Abstract-person.pdf">
            <a:extLst>
              <a:ext uri="{FF2B5EF4-FFF2-40B4-BE49-F238E27FC236}">
                <a16:creationId xmlns:a16="http://schemas.microsoft.com/office/drawing/2014/main" id="{C5E5588A-96D2-91AE-DE18-C45E66E8009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86049" y="3792851"/>
            <a:ext cx="644308" cy="753088"/>
          </a:xfrm>
          <a:prstGeom prst="rect">
            <a:avLst/>
          </a:prstGeom>
        </p:spPr>
      </p:pic>
      <p:pic>
        <p:nvPicPr>
          <p:cNvPr id="196" name="Picture 195" descr="nicubunu-Abstract-person.pdf">
            <a:extLst>
              <a:ext uri="{FF2B5EF4-FFF2-40B4-BE49-F238E27FC236}">
                <a16:creationId xmlns:a16="http://schemas.microsoft.com/office/drawing/2014/main" id="{78B188F3-1502-2581-AFDB-005FD45F586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15887" y="3792851"/>
            <a:ext cx="644308" cy="753088"/>
          </a:xfrm>
          <a:prstGeom prst="rect">
            <a:avLst/>
          </a:prstGeom>
        </p:spPr>
      </p:pic>
      <p:pic>
        <p:nvPicPr>
          <p:cNvPr id="197" name="Picture 196" descr="nicubunu-Abstract-person.pdf">
            <a:extLst>
              <a:ext uri="{FF2B5EF4-FFF2-40B4-BE49-F238E27FC236}">
                <a16:creationId xmlns:a16="http://schemas.microsoft.com/office/drawing/2014/main" id="{CF53E77A-449F-60A8-607A-D7BE2899589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45726" y="3792851"/>
            <a:ext cx="644308" cy="753088"/>
          </a:xfrm>
          <a:prstGeom prst="rect">
            <a:avLst/>
          </a:prstGeom>
        </p:spPr>
      </p:pic>
      <p:pic>
        <p:nvPicPr>
          <p:cNvPr id="198" name="Picture 197" descr="nicubunu-Abstract-person.pdf">
            <a:extLst>
              <a:ext uri="{FF2B5EF4-FFF2-40B4-BE49-F238E27FC236}">
                <a16:creationId xmlns:a16="http://schemas.microsoft.com/office/drawing/2014/main" id="{28743861-FB6D-FF1F-8B07-FE977982B62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75564" y="3792851"/>
            <a:ext cx="644308" cy="753088"/>
          </a:xfrm>
          <a:prstGeom prst="rect">
            <a:avLst/>
          </a:prstGeom>
        </p:spPr>
      </p:pic>
      <p:pic>
        <p:nvPicPr>
          <p:cNvPr id="199" name="Picture 198" descr="nicubunu-Abstract-person.pdf">
            <a:extLst>
              <a:ext uri="{FF2B5EF4-FFF2-40B4-BE49-F238E27FC236}">
                <a16:creationId xmlns:a16="http://schemas.microsoft.com/office/drawing/2014/main" id="{7A1FCD66-43BD-31A4-3A22-84DC4751F0D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05403" y="3792851"/>
            <a:ext cx="644308" cy="753088"/>
          </a:xfrm>
          <a:prstGeom prst="rect">
            <a:avLst/>
          </a:prstGeom>
        </p:spPr>
      </p:pic>
      <p:pic>
        <p:nvPicPr>
          <p:cNvPr id="200" name="Picture 199" descr="nicubunu-Abstract-person.pdf">
            <a:extLst>
              <a:ext uri="{FF2B5EF4-FFF2-40B4-BE49-F238E27FC236}">
                <a16:creationId xmlns:a16="http://schemas.microsoft.com/office/drawing/2014/main" id="{A3DEDA4E-25A0-8824-CF0E-352C32085EF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5241" y="3792851"/>
            <a:ext cx="644308" cy="753088"/>
          </a:xfrm>
          <a:prstGeom prst="rect">
            <a:avLst/>
          </a:prstGeom>
        </p:spPr>
      </p:pic>
      <p:pic>
        <p:nvPicPr>
          <p:cNvPr id="201" name="Picture 200" descr="nicubunu-Abstract-person.pdf">
            <a:extLst>
              <a:ext uri="{FF2B5EF4-FFF2-40B4-BE49-F238E27FC236}">
                <a16:creationId xmlns:a16="http://schemas.microsoft.com/office/drawing/2014/main" id="{260A33CD-CED0-521F-F819-8F90FEEC6C0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65080" y="3792851"/>
            <a:ext cx="644308" cy="753088"/>
          </a:xfrm>
          <a:prstGeom prst="rect">
            <a:avLst/>
          </a:prstGeom>
        </p:spPr>
      </p:pic>
      <p:pic>
        <p:nvPicPr>
          <p:cNvPr id="202" name="Picture 201" descr="nicubunu-Abstract-person.pdf">
            <a:extLst>
              <a:ext uri="{FF2B5EF4-FFF2-40B4-BE49-F238E27FC236}">
                <a16:creationId xmlns:a16="http://schemas.microsoft.com/office/drawing/2014/main" id="{27A425F1-1CE6-2B82-89F5-D1FD9C8D5C1C}"/>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96534" y="4182175"/>
            <a:ext cx="644308" cy="753088"/>
          </a:xfrm>
          <a:prstGeom prst="rect">
            <a:avLst/>
          </a:prstGeom>
        </p:spPr>
      </p:pic>
      <p:pic>
        <p:nvPicPr>
          <p:cNvPr id="203" name="Picture 202" descr="nicubunu-Abstract-person.pdf">
            <a:extLst>
              <a:ext uri="{FF2B5EF4-FFF2-40B4-BE49-F238E27FC236}">
                <a16:creationId xmlns:a16="http://schemas.microsoft.com/office/drawing/2014/main" id="{6439A58B-6F74-DA13-B5CF-8D7A2AE11FD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26372" y="4182175"/>
            <a:ext cx="644308" cy="753088"/>
          </a:xfrm>
          <a:prstGeom prst="rect">
            <a:avLst/>
          </a:prstGeom>
        </p:spPr>
      </p:pic>
      <p:pic>
        <p:nvPicPr>
          <p:cNvPr id="204" name="Picture 203" descr="nicubunu-Abstract-person.pdf">
            <a:extLst>
              <a:ext uri="{FF2B5EF4-FFF2-40B4-BE49-F238E27FC236}">
                <a16:creationId xmlns:a16="http://schemas.microsoft.com/office/drawing/2014/main" id="{A4BB94E5-A1B9-44AB-D973-82E5A1E2033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56211" y="4182175"/>
            <a:ext cx="644308" cy="753088"/>
          </a:xfrm>
          <a:prstGeom prst="rect">
            <a:avLst/>
          </a:prstGeom>
        </p:spPr>
      </p:pic>
      <p:pic>
        <p:nvPicPr>
          <p:cNvPr id="205" name="Picture 204" descr="nicubunu-Abstract-person.pdf">
            <a:extLst>
              <a:ext uri="{FF2B5EF4-FFF2-40B4-BE49-F238E27FC236}">
                <a16:creationId xmlns:a16="http://schemas.microsoft.com/office/drawing/2014/main" id="{AC2C77A0-43D1-05E0-EE96-3A869C0EB6A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86049" y="4182175"/>
            <a:ext cx="644308" cy="753088"/>
          </a:xfrm>
          <a:prstGeom prst="rect">
            <a:avLst/>
          </a:prstGeom>
        </p:spPr>
      </p:pic>
      <p:pic>
        <p:nvPicPr>
          <p:cNvPr id="206" name="Picture 205" descr="nicubunu-Abstract-person.pdf">
            <a:extLst>
              <a:ext uri="{FF2B5EF4-FFF2-40B4-BE49-F238E27FC236}">
                <a16:creationId xmlns:a16="http://schemas.microsoft.com/office/drawing/2014/main" id="{66DC7E43-9B78-B397-E7DA-7E5A3DFCC529}"/>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15887" y="4182175"/>
            <a:ext cx="644308" cy="753088"/>
          </a:xfrm>
          <a:prstGeom prst="rect">
            <a:avLst/>
          </a:prstGeom>
        </p:spPr>
      </p:pic>
      <p:pic>
        <p:nvPicPr>
          <p:cNvPr id="207" name="Picture 206" descr="nicubunu-Abstract-person.pdf">
            <a:extLst>
              <a:ext uri="{FF2B5EF4-FFF2-40B4-BE49-F238E27FC236}">
                <a16:creationId xmlns:a16="http://schemas.microsoft.com/office/drawing/2014/main" id="{A0425E5D-1568-A3EA-44E4-63CCF794B28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45726" y="4182175"/>
            <a:ext cx="644308" cy="753088"/>
          </a:xfrm>
          <a:prstGeom prst="rect">
            <a:avLst/>
          </a:prstGeom>
        </p:spPr>
      </p:pic>
      <p:pic>
        <p:nvPicPr>
          <p:cNvPr id="208" name="Picture 207" descr="nicubunu-Abstract-person.pdf">
            <a:extLst>
              <a:ext uri="{FF2B5EF4-FFF2-40B4-BE49-F238E27FC236}">
                <a16:creationId xmlns:a16="http://schemas.microsoft.com/office/drawing/2014/main" id="{C5536AF0-10C8-A71A-226E-A810938BBBB1}"/>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75564" y="4182175"/>
            <a:ext cx="644308" cy="753088"/>
          </a:xfrm>
          <a:prstGeom prst="rect">
            <a:avLst/>
          </a:prstGeom>
        </p:spPr>
      </p:pic>
      <p:pic>
        <p:nvPicPr>
          <p:cNvPr id="209" name="Picture 208" descr="nicubunu-Abstract-person.pdf">
            <a:extLst>
              <a:ext uri="{FF2B5EF4-FFF2-40B4-BE49-F238E27FC236}">
                <a16:creationId xmlns:a16="http://schemas.microsoft.com/office/drawing/2014/main" id="{D91E7D33-FB7E-F845-56DB-715EAAF6565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05403" y="4182175"/>
            <a:ext cx="644308" cy="753088"/>
          </a:xfrm>
          <a:prstGeom prst="rect">
            <a:avLst/>
          </a:prstGeom>
        </p:spPr>
      </p:pic>
      <p:pic>
        <p:nvPicPr>
          <p:cNvPr id="210" name="Picture 209" descr="nicubunu-Abstract-person.pdf">
            <a:extLst>
              <a:ext uri="{FF2B5EF4-FFF2-40B4-BE49-F238E27FC236}">
                <a16:creationId xmlns:a16="http://schemas.microsoft.com/office/drawing/2014/main" id="{4061E084-C037-7A95-BAD9-9C114D15CD06}"/>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35241" y="4182175"/>
            <a:ext cx="644308" cy="753088"/>
          </a:xfrm>
          <a:prstGeom prst="rect">
            <a:avLst/>
          </a:prstGeom>
        </p:spPr>
      </p:pic>
      <p:pic>
        <p:nvPicPr>
          <p:cNvPr id="211" name="Picture 210" descr="nicubunu-Abstract-person.pdf">
            <a:extLst>
              <a:ext uri="{FF2B5EF4-FFF2-40B4-BE49-F238E27FC236}">
                <a16:creationId xmlns:a16="http://schemas.microsoft.com/office/drawing/2014/main" id="{BB576BF5-30F4-E8B0-8886-F8DC626736B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65080" y="4182175"/>
            <a:ext cx="644308" cy="753088"/>
          </a:xfrm>
          <a:prstGeom prst="rect">
            <a:avLst/>
          </a:prstGeom>
        </p:spPr>
      </p:pic>
      <p:pic>
        <p:nvPicPr>
          <p:cNvPr id="212" name="Picture 211" descr="nicubunu-Abstract-person.pdf">
            <a:extLst>
              <a:ext uri="{FF2B5EF4-FFF2-40B4-BE49-F238E27FC236}">
                <a16:creationId xmlns:a16="http://schemas.microsoft.com/office/drawing/2014/main" id="{A53C807B-56EF-90E1-1482-16E94FC942C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73235" y="4545939"/>
            <a:ext cx="644308" cy="753088"/>
          </a:xfrm>
          <a:prstGeom prst="rect">
            <a:avLst/>
          </a:prstGeom>
        </p:spPr>
      </p:pic>
      <p:pic>
        <p:nvPicPr>
          <p:cNvPr id="213" name="Picture 212" descr="nicubunu-Abstract-person.pdf">
            <a:extLst>
              <a:ext uri="{FF2B5EF4-FFF2-40B4-BE49-F238E27FC236}">
                <a16:creationId xmlns:a16="http://schemas.microsoft.com/office/drawing/2014/main" id="{BD0D3FBC-BD30-6012-CC08-6683D8F17D0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03073" y="4545939"/>
            <a:ext cx="644308" cy="753088"/>
          </a:xfrm>
          <a:prstGeom prst="rect">
            <a:avLst/>
          </a:prstGeom>
        </p:spPr>
      </p:pic>
      <p:pic>
        <p:nvPicPr>
          <p:cNvPr id="214" name="Picture 213" descr="nicubunu-Abstract-person.pdf">
            <a:extLst>
              <a:ext uri="{FF2B5EF4-FFF2-40B4-BE49-F238E27FC236}">
                <a16:creationId xmlns:a16="http://schemas.microsoft.com/office/drawing/2014/main" id="{15D8ADF9-DC15-9B62-517D-DAB217BDF75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32912" y="4545939"/>
            <a:ext cx="644308" cy="753088"/>
          </a:xfrm>
          <a:prstGeom prst="rect">
            <a:avLst/>
          </a:prstGeom>
        </p:spPr>
      </p:pic>
      <p:pic>
        <p:nvPicPr>
          <p:cNvPr id="215" name="Picture 214" descr="nicubunu-Abstract-person.pdf">
            <a:extLst>
              <a:ext uri="{FF2B5EF4-FFF2-40B4-BE49-F238E27FC236}">
                <a16:creationId xmlns:a16="http://schemas.microsoft.com/office/drawing/2014/main" id="{30A28398-05DB-0E63-95D0-87BAC2161B2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2750" y="4545939"/>
            <a:ext cx="644308" cy="753088"/>
          </a:xfrm>
          <a:prstGeom prst="rect">
            <a:avLst/>
          </a:prstGeom>
        </p:spPr>
      </p:pic>
      <p:pic>
        <p:nvPicPr>
          <p:cNvPr id="216" name="Picture 215" descr="nicubunu-Abstract-person.pdf">
            <a:extLst>
              <a:ext uri="{FF2B5EF4-FFF2-40B4-BE49-F238E27FC236}">
                <a16:creationId xmlns:a16="http://schemas.microsoft.com/office/drawing/2014/main" id="{9D1C0440-8FCF-86E8-0656-8831BD9D9BA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92589" y="4545939"/>
            <a:ext cx="644308" cy="753088"/>
          </a:xfrm>
          <a:prstGeom prst="rect">
            <a:avLst/>
          </a:prstGeom>
        </p:spPr>
      </p:pic>
      <p:pic>
        <p:nvPicPr>
          <p:cNvPr id="217" name="Picture 216" descr="nicubunu-Abstract-person.pdf">
            <a:extLst>
              <a:ext uri="{FF2B5EF4-FFF2-40B4-BE49-F238E27FC236}">
                <a16:creationId xmlns:a16="http://schemas.microsoft.com/office/drawing/2014/main" id="{6633588D-C03E-936A-F16C-394C2A0F0A4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22427" y="4545939"/>
            <a:ext cx="644308" cy="753088"/>
          </a:xfrm>
          <a:prstGeom prst="rect">
            <a:avLst/>
          </a:prstGeom>
        </p:spPr>
      </p:pic>
      <p:pic>
        <p:nvPicPr>
          <p:cNvPr id="218" name="Picture 217" descr="nicubunu-Abstract-person.pdf">
            <a:extLst>
              <a:ext uri="{FF2B5EF4-FFF2-40B4-BE49-F238E27FC236}">
                <a16:creationId xmlns:a16="http://schemas.microsoft.com/office/drawing/2014/main" id="{474B35C9-0556-8BFE-E7C1-FA8B059D19C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52265" y="4545939"/>
            <a:ext cx="644308" cy="753088"/>
          </a:xfrm>
          <a:prstGeom prst="rect">
            <a:avLst/>
          </a:prstGeom>
        </p:spPr>
      </p:pic>
      <p:pic>
        <p:nvPicPr>
          <p:cNvPr id="219" name="Picture 218" descr="nicubunu-Abstract-person.pdf">
            <a:extLst>
              <a:ext uri="{FF2B5EF4-FFF2-40B4-BE49-F238E27FC236}">
                <a16:creationId xmlns:a16="http://schemas.microsoft.com/office/drawing/2014/main" id="{DE5F8368-F0EA-2259-C2E0-E29541DFB74A}"/>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82104" y="4545939"/>
            <a:ext cx="644308" cy="753088"/>
          </a:xfrm>
          <a:prstGeom prst="rect">
            <a:avLst/>
          </a:prstGeom>
        </p:spPr>
      </p:pic>
      <p:pic>
        <p:nvPicPr>
          <p:cNvPr id="220" name="Picture 219" descr="nicubunu-Abstract-person.pdf">
            <a:extLst>
              <a:ext uri="{FF2B5EF4-FFF2-40B4-BE49-F238E27FC236}">
                <a16:creationId xmlns:a16="http://schemas.microsoft.com/office/drawing/2014/main" id="{02E63B10-0307-C709-82DA-C4FD0935F56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11942" y="4545939"/>
            <a:ext cx="644308" cy="753088"/>
          </a:xfrm>
          <a:prstGeom prst="rect">
            <a:avLst/>
          </a:prstGeom>
        </p:spPr>
      </p:pic>
      <p:pic>
        <p:nvPicPr>
          <p:cNvPr id="221" name="Picture 220" descr="nicubunu-Abstract-person.pdf">
            <a:extLst>
              <a:ext uri="{FF2B5EF4-FFF2-40B4-BE49-F238E27FC236}">
                <a16:creationId xmlns:a16="http://schemas.microsoft.com/office/drawing/2014/main" id="{0CAFC347-7297-F6D6-F7AF-49362FE270B3}"/>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41781" y="4545939"/>
            <a:ext cx="644308" cy="753088"/>
          </a:xfrm>
          <a:prstGeom prst="rect">
            <a:avLst/>
          </a:prstGeom>
        </p:spPr>
      </p:pic>
      <p:pic>
        <p:nvPicPr>
          <p:cNvPr id="222" name="Picture 221" descr="nicubunu-Abstract-person.pdf">
            <a:extLst>
              <a:ext uri="{FF2B5EF4-FFF2-40B4-BE49-F238E27FC236}">
                <a16:creationId xmlns:a16="http://schemas.microsoft.com/office/drawing/2014/main" id="{4B16E0D1-1F84-7D67-673C-E6D7D0ACAE3D}"/>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73235" y="4909702"/>
            <a:ext cx="644308" cy="753088"/>
          </a:xfrm>
          <a:prstGeom prst="rect">
            <a:avLst/>
          </a:prstGeom>
        </p:spPr>
      </p:pic>
      <p:pic>
        <p:nvPicPr>
          <p:cNvPr id="223" name="Picture 222" descr="nicubunu-Abstract-person.pdf">
            <a:extLst>
              <a:ext uri="{FF2B5EF4-FFF2-40B4-BE49-F238E27FC236}">
                <a16:creationId xmlns:a16="http://schemas.microsoft.com/office/drawing/2014/main" id="{840E0D3E-BA16-6B42-89FE-56806D87A01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03073" y="4909702"/>
            <a:ext cx="644308" cy="753088"/>
          </a:xfrm>
          <a:prstGeom prst="rect">
            <a:avLst/>
          </a:prstGeom>
        </p:spPr>
      </p:pic>
      <p:pic>
        <p:nvPicPr>
          <p:cNvPr id="224" name="Picture 223" descr="nicubunu-Abstract-person.pdf">
            <a:extLst>
              <a:ext uri="{FF2B5EF4-FFF2-40B4-BE49-F238E27FC236}">
                <a16:creationId xmlns:a16="http://schemas.microsoft.com/office/drawing/2014/main" id="{8289DE52-1351-C33B-B6E2-16EF60942B63}"/>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32912" y="4909702"/>
            <a:ext cx="644308" cy="753088"/>
          </a:xfrm>
          <a:prstGeom prst="rect">
            <a:avLst/>
          </a:prstGeom>
        </p:spPr>
      </p:pic>
      <p:pic>
        <p:nvPicPr>
          <p:cNvPr id="225" name="Picture 224" descr="nicubunu-Abstract-person.pdf">
            <a:extLst>
              <a:ext uri="{FF2B5EF4-FFF2-40B4-BE49-F238E27FC236}">
                <a16:creationId xmlns:a16="http://schemas.microsoft.com/office/drawing/2014/main" id="{86EA6870-98C0-3F30-3726-1337C8D164A7}"/>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2750" y="4909702"/>
            <a:ext cx="644308" cy="753088"/>
          </a:xfrm>
          <a:prstGeom prst="rect">
            <a:avLst/>
          </a:prstGeom>
        </p:spPr>
      </p:pic>
      <p:pic>
        <p:nvPicPr>
          <p:cNvPr id="226" name="Picture 225" descr="nicubunu-Abstract-person.pdf">
            <a:extLst>
              <a:ext uri="{FF2B5EF4-FFF2-40B4-BE49-F238E27FC236}">
                <a16:creationId xmlns:a16="http://schemas.microsoft.com/office/drawing/2014/main" id="{D51BDC4E-ED35-0395-C9F9-DCB4F1B15A3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492589" y="4909702"/>
            <a:ext cx="644308" cy="753088"/>
          </a:xfrm>
          <a:prstGeom prst="rect">
            <a:avLst/>
          </a:prstGeom>
        </p:spPr>
      </p:pic>
      <p:pic>
        <p:nvPicPr>
          <p:cNvPr id="227" name="Picture 226" descr="nicubunu-Abstract-person.pdf">
            <a:extLst>
              <a:ext uri="{FF2B5EF4-FFF2-40B4-BE49-F238E27FC236}">
                <a16:creationId xmlns:a16="http://schemas.microsoft.com/office/drawing/2014/main" id="{206ED1B8-5EB8-95FF-B7B4-F1505A1332D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22427" y="4909702"/>
            <a:ext cx="644308" cy="753088"/>
          </a:xfrm>
          <a:prstGeom prst="rect">
            <a:avLst/>
          </a:prstGeom>
        </p:spPr>
      </p:pic>
      <p:pic>
        <p:nvPicPr>
          <p:cNvPr id="228" name="Picture 227" descr="nicubunu-Abstract-person.pdf">
            <a:extLst>
              <a:ext uri="{FF2B5EF4-FFF2-40B4-BE49-F238E27FC236}">
                <a16:creationId xmlns:a16="http://schemas.microsoft.com/office/drawing/2014/main" id="{F93D30ED-56A4-26A6-8352-3C71AC77A2E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52265" y="4909702"/>
            <a:ext cx="644308" cy="753088"/>
          </a:xfrm>
          <a:prstGeom prst="rect">
            <a:avLst/>
          </a:prstGeom>
        </p:spPr>
      </p:pic>
      <p:pic>
        <p:nvPicPr>
          <p:cNvPr id="229" name="Picture 228" descr="nicubunu-Abstract-person.pdf">
            <a:extLst>
              <a:ext uri="{FF2B5EF4-FFF2-40B4-BE49-F238E27FC236}">
                <a16:creationId xmlns:a16="http://schemas.microsoft.com/office/drawing/2014/main" id="{5D073BC2-DE5C-89A4-181F-08CA3FA90D30}"/>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82104" y="4909702"/>
            <a:ext cx="644308" cy="753088"/>
          </a:xfrm>
          <a:prstGeom prst="rect">
            <a:avLst/>
          </a:prstGeom>
        </p:spPr>
      </p:pic>
      <p:pic>
        <p:nvPicPr>
          <p:cNvPr id="230" name="Picture 229" descr="nicubunu-Abstract-person.pdf">
            <a:extLst>
              <a:ext uri="{FF2B5EF4-FFF2-40B4-BE49-F238E27FC236}">
                <a16:creationId xmlns:a16="http://schemas.microsoft.com/office/drawing/2014/main" id="{E1EDD879-C002-F5CE-4367-EDEFA0A6FF1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11942" y="4909702"/>
            <a:ext cx="644308" cy="753088"/>
          </a:xfrm>
          <a:prstGeom prst="rect">
            <a:avLst/>
          </a:prstGeom>
        </p:spPr>
      </p:pic>
      <p:pic>
        <p:nvPicPr>
          <p:cNvPr id="231" name="Picture 230" descr="nicubunu-Abstract-person.pdf">
            <a:extLst>
              <a:ext uri="{FF2B5EF4-FFF2-40B4-BE49-F238E27FC236}">
                <a16:creationId xmlns:a16="http://schemas.microsoft.com/office/drawing/2014/main" id="{53B3439A-867D-F307-FEAA-68FB5C78AC4A}"/>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641781" y="4909702"/>
            <a:ext cx="644308" cy="753088"/>
          </a:xfrm>
          <a:prstGeom prst="rect">
            <a:avLst/>
          </a:prstGeom>
        </p:spPr>
      </p:pic>
      <p:sp>
        <p:nvSpPr>
          <p:cNvPr id="232" name="TextBox 231">
            <a:extLst>
              <a:ext uri="{FF2B5EF4-FFF2-40B4-BE49-F238E27FC236}">
                <a16:creationId xmlns:a16="http://schemas.microsoft.com/office/drawing/2014/main" id="{DFA2ACCD-5B25-328A-4B89-787C68D3C6BD}"/>
              </a:ext>
            </a:extLst>
          </p:cNvPr>
          <p:cNvSpPr txBox="1"/>
          <p:nvPr/>
        </p:nvSpPr>
        <p:spPr>
          <a:xfrm>
            <a:off x="1420823" y="799306"/>
            <a:ext cx="3148234" cy="369332"/>
          </a:xfrm>
          <a:prstGeom prst="rect">
            <a:avLst/>
          </a:prstGeom>
          <a:noFill/>
        </p:spPr>
        <p:txBody>
          <a:bodyPr wrap="none" rtlCol="0">
            <a:spAutoFit/>
          </a:bodyPr>
          <a:lstStyle/>
          <a:p>
            <a:r>
              <a:rPr lang="en-BR" dirty="0"/>
              <a:t>Screening in general population</a:t>
            </a:r>
          </a:p>
        </p:txBody>
      </p:sp>
      <p:sp>
        <p:nvSpPr>
          <p:cNvPr id="233" name="TextBox 232">
            <a:extLst>
              <a:ext uri="{FF2B5EF4-FFF2-40B4-BE49-F238E27FC236}">
                <a16:creationId xmlns:a16="http://schemas.microsoft.com/office/drawing/2014/main" id="{CC3F1EB3-23EB-9276-1C91-1F7402F21716}"/>
              </a:ext>
            </a:extLst>
          </p:cNvPr>
          <p:cNvSpPr txBox="1"/>
          <p:nvPr/>
        </p:nvSpPr>
        <p:spPr>
          <a:xfrm>
            <a:off x="7302065" y="799306"/>
            <a:ext cx="3568285" cy="646331"/>
          </a:xfrm>
          <a:prstGeom prst="rect">
            <a:avLst/>
          </a:prstGeom>
          <a:noFill/>
        </p:spPr>
        <p:txBody>
          <a:bodyPr wrap="none" rtlCol="0">
            <a:spAutoFit/>
          </a:bodyPr>
          <a:lstStyle/>
          <a:p>
            <a:r>
              <a:rPr lang="en-BR" dirty="0"/>
              <a:t>Screening  in high-risk population or</a:t>
            </a:r>
          </a:p>
          <a:p>
            <a:r>
              <a:rPr lang="en-BR" dirty="0"/>
              <a:t>Triage in pre-selected population</a:t>
            </a:r>
          </a:p>
        </p:txBody>
      </p:sp>
    </p:spTree>
    <p:extLst>
      <p:ext uri="{BB962C8B-B14F-4D97-AF65-F5344CB8AC3E}">
        <p14:creationId xmlns:p14="http://schemas.microsoft.com/office/powerpoint/2010/main" val="2270759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ubunu-Abstract-person.pdf">
            <a:extLst>
              <a:ext uri="{FF2B5EF4-FFF2-40B4-BE49-F238E27FC236}">
                <a16:creationId xmlns:a16="http://schemas.microsoft.com/office/drawing/2014/main" id="{1720E1A6-FC08-B591-1636-4EA8B0EFFAE4}"/>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22091" y="2782744"/>
            <a:ext cx="977900" cy="1143000"/>
          </a:xfrm>
          <a:prstGeom prst="rect">
            <a:avLst/>
          </a:prstGeom>
        </p:spPr>
      </p:pic>
      <p:pic>
        <p:nvPicPr>
          <p:cNvPr id="4" name="Picture 3" descr="doctor_white_coat-2400px.png">
            <a:extLst>
              <a:ext uri="{FF2B5EF4-FFF2-40B4-BE49-F238E27FC236}">
                <a16:creationId xmlns:a16="http://schemas.microsoft.com/office/drawing/2014/main" id="{9EA1C6D2-B883-49AB-6A3D-5A6161155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910" y="2641381"/>
            <a:ext cx="1395848" cy="1395848"/>
          </a:xfrm>
          <a:prstGeom prst="rect">
            <a:avLst/>
          </a:prstGeom>
        </p:spPr>
      </p:pic>
      <p:sp>
        <p:nvSpPr>
          <p:cNvPr id="6" name="Right Arrow 5">
            <a:extLst>
              <a:ext uri="{FF2B5EF4-FFF2-40B4-BE49-F238E27FC236}">
                <a16:creationId xmlns:a16="http://schemas.microsoft.com/office/drawing/2014/main" id="{83586D77-7276-3E05-92EF-BDDC67335902}"/>
              </a:ext>
            </a:extLst>
          </p:cNvPr>
          <p:cNvSpPr/>
          <p:nvPr/>
        </p:nvSpPr>
        <p:spPr>
          <a:xfrm>
            <a:off x="2564921" y="2934610"/>
            <a:ext cx="2314059" cy="809390"/>
          </a:xfrm>
          <a:prstGeom prst="rightArrow">
            <a:avLst>
              <a:gd name="adj1" fmla="val 100000"/>
              <a:gd name="adj2" fmla="val 6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pic>
        <p:nvPicPr>
          <p:cNvPr id="9" name="Picture 8" descr="first_responder_06_doctor-2400px.png">
            <a:extLst>
              <a:ext uri="{FF2B5EF4-FFF2-40B4-BE49-F238E27FC236}">
                <a16:creationId xmlns:a16="http://schemas.microsoft.com/office/drawing/2014/main" id="{88F0EB7F-969B-2639-09AA-D70BE0E286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3679" y="2620088"/>
            <a:ext cx="1199304" cy="1424211"/>
          </a:xfrm>
          <a:prstGeom prst="rect">
            <a:avLst/>
          </a:prstGeom>
        </p:spPr>
      </p:pic>
      <p:sp>
        <p:nvSpPr>
          <p:cNvPr id="8" name="Right Arrow 7">
            <a:extLst>
              <a:ext uri="{FF2B5EF4-FFF2-40B4-BE49-F238E27FC236}">
                <a16:creationId xmlns:a16="http://schemas.microsoft.com/office/drawing/2014/main" id="{18A9F448-A579-A890-04FF-BC601569F159}"/>
              </a:ext>
            </a:extLst>
          </p:cNvPr>
          <p:cNvSpPr/>
          <p:nvPr/>
        </p:nvSpPr>
        <p:spPr>
          <a:xfrm>
            <a:off x="7204688" y="2956619"/>
            <a:ext cx="2314059" cy="809390"/>
          </a:xfrm>
          <a:prstGeom prst="rightArrow">
            <a:avLst>
              <a:gd name="adj1" fmla="val 100000"/>
              <a:gd name="adj2" fmla="val 607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10" name="Rectangular Callout 9">
            <a:extLst>
              <a:ext uri="{FF2B5EF4-FFF2-40B4-BE49-F238E27FC236}">
                <a16:creationId xmlns:a16="http://schemas.microsoft.com/office/drawing/2014/main" id="{6EEC443D-D142-532D-C7D0-AEADA808F1EC}"/>
              </a:ext>
            </a:extLst>
          </p:cNvPr>
          <p:cNvSpPr/>
          <p:nvPr/>
        </p:nvSpPr>
        <p:spPr>
          <a:xfrm>
            <a:off x="8983744" y="527901"/>
            <a:ext cx="2328421" cy="1442301"/>
          </a:xfrm>
          <a:prstGeom prst="wedgeRectCallout">
            <a:avLst>
              <a:gd name="adj1" fmla="val 13580"/>
              <a:gd name="adj2" fmla="val 886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BR" dirty="0"/>
              <a:t>NNT = 4.9 – 15.6</a:t>
            </a:r>
          </a:p>
          <a:p>
            <a:pPr algn="ctr"/>
            <a:r>
              <a:rPr lang="en-BR" dirty="0"/>
              <a:t>(Sidhu et al. 2011)</a:t>
            </a:r>
          </a:p>
        </p:txBody>
      </p:sp>
      <p:sp>
        <p:nvSpPr>
          <p:cNvPr id="13" name="Rectangular Callout 12">
            <a:extLst>
              <a:ext uri="{FF2B5EF4-FFF2-40B4-BE49-F238E27FC236}">
                <a16:creationId xmlns:a16="http://schemas.microsoft.com/office/drawing/2014/main" id="{C705492B-0C0A-86EE-647F-F3B234CCF66E}"/>
              </a:ext>
            </a:extLst>
          </p:cNvPr>
          <p:cNvSpPr/>
          <p:nvPr/>
        </p:nvSpPr>
        <p:spPr>
          <a:xfrm>
            <a:off x="4411337" y="454058"/>
            <a:ext cx="2328421" cy="1442301"/>
          </a:xfrm>
          <a:prstGeom prst="wedgeRectCallout">
            <a:avLst>
              <a:gd name="adj1" fmla="val 13580"/>
              <a:gd name="adj2" fmla="val 886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BR" dirty="0"/>
              <a:t>NNT = 21 – 29.9</a:t>
            </a:r>
          </a:p>
          <a:p>
            <a:pPr algn="ctr"/>
            <a:r>
              <a:rPr lang="en-BR" dirty="0"/>
              <a:t>(English et al. 2004)</a:t>
            </a:r>
          </a:p>
        </p:txBody>
      </p:sp>
      <p:sp>
        <p:nvSpPr>
          <p:cNvPr id="14" name="TextBox 13">
            <a:extLst>
              <a:ext uri="{FF2B5EF4-FFF2-40B4-BE49-F238E27FC236}">
                <a16:creationId xmlns:a16="http://schemas.microsoft.com/office/drawing/2014/main" id="{953A5B8E-F121-AC5B-CD8E-887E801AF8CE}"/>
              </a:ext>
            </a:extLst>
          </p:cNvPr>
          <p:cNvSpPr txBox="1"/>
          <p:nvPr/>
        </p:nvSpPr>
        <p:spPr>
          <a:xfrm>
            <a:off x="6410226" y="6077257"/>
            <a:ext cx="5533534" cy="461665"/>
          </a:xfrm>
          <a:prstGeom prst="rect">
            <a:avLst/>
          </a:prstGeom>
          <a:noFill/>
        </p:spPr>
        <p:txBody>
          <a:bodyPr wrap="square" rtlCol="0">
            <a:spAutoFit/>
          </a:bodyPr>
          <a:lstStyle/>
          <a:p>
            <a:r>
              <a:rPr lang="en-US" sz="1200" dirty="0"/>
              <a:t>†All numbers for Australia from Marks et al., Wilkinson et al., Hansen et al., English et al., Baade et al., Marks et al., and Chia et al. apud Sidhu et al. 2011</a:t>
            </a:r>
            <a:endParaRPr lang="en-BR" sz="1200" dirty="0"/>
          </a:p>
        </p:txBody>
      </p:sp>
      <p:sp>
        <p:nvSpPr>
          <p:cNvPr id="15" name="Rectangular Callout 14">
            <a:extLst>
              <a:ext uri="{FF2B5EF4-FFF2-40B4-BE49-F238E27FC236}">
                <a16:creationId xmlns:a16="http://schemas.microsoft.com/office/drawing/2014/main" id="{C1E1DDAF-1D07-4862-84B5-A8CD52E9F39E}"/>
              </a:ext>
            </a:extLst>
          </p:cNvPr>
          <p:cNvSpPr/>
          <p:nvPr/>
        </p:nvSpPr>
        <p:spPr>
          <a:xfrm>
            <a:off x="879834" y="454058"/>
            <a:ext cx="3126557" cy="1798948"/>
          </a:xfrm>
          <a:prstGeom prst="wedgeRectCallout">
            <a:avLst>
              <a:gd name="adj1" fmla="val -28405"/>
              <a:gd name="adj2" fmla="val 764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dirty="0"/>
          </a:p>
        </p:txBody>
      </p:sp>
      <p:graphicFrame>
        <p:nvGraphicFramePr>
          <p:cNvPr id="20" name="Table 20">
            <a:extLst>
              <a:ext uri="{FF2B5EF4-FFF2-40B4-BE49-F238E27FC236}">
                <a16:creationId xmlns:a16="http://schemas.microsoft.com/office/drawing/2014/main" id="{2A722B66-4965-1746-66ED-474D512B2C16}"/>
              </a:ext>
            </a:extLst>
          </p:cNvPr>
          <p:cNvGraphicFramePr>
            <a:graphicFrameLocks noGrp="1"/>
          </p:cNvGraphicFramePr>
          <p:nvPr>
            <p:extLst>
              <p:ext uri="{D42A27DB-BD31-4B8C-83A1-F6EECF244321}">
                <p14:modId xmlns:p14="http://schemas.microsoft.com/office/powerpoint/2010/main" val="1694879410"/>
              </p:ext>
            </p:extLst>
          </p:nvPr>
        </p:nvGraphicFramePr>
        <p:xfrm>
          <a:off x="961833" y="611852"/>
          <a:ext cx="2893728" cy="1483360"/>
        </p:xfrm>
        <a:graphic>
          <a:graphicData uri="http://schemas.openxmlformats.org/drawingml/2006/table">
            <a:tbl>
              <a:tblPr firstRow="1" bandRow="1">
                <a:tableStyleId>{5C22544A-7EE6-4342-B048-85BDC9FD1C3A}</a:tableStyleId>
              </a:tblPr>
              <a:tblGrid>
                <a:gridCol w="964576">
                  <a:extLst>
                    <a:ext uri="{9D8B030D-6E8A-4147-A177-3AD203B41FA5}">
                      <a16:colId xmlns:a16="http://schemas.microsoft.com/office/drawing/2014/main" val="2212636891"/>
                    </a:ext>
                  </a:extLst>
                </a:gridCol>
                <a:gridCol w="964576">
                  <a:extLst>
                    <a:ext uri="{9D8B030D-6E8A-4147-A177-3AD203B41FA5}">
                      <a16:colId xmlns:a16="http://schemas.microsoft.com/office/drawing/2014/main" val="3520296168"/>
                    </a:ext>
                  </a:extLst>
                </a:gridCol>
                <a:gridCol w="964576">
                  <a:extLst>
                    <a:ext uri="{9D8B030D-6E8A-4147-A177-3AD203B41FA5}">
                      <a16:colId xmlns:a16="http://schemas.microsoft.com/office/drawing/2014/main" val="216361714"/>
                    </a:ext>
                  </a:extLst>
                </a:gridCol>
              </a:tblGrid>
              <a:tr h="370840">
                <a:tc>
                  <a:txBody>
                    <a:bodyPr/>
                    <a:lstStyle/>
                    <a:p>
                      <a:r>
                        <a:rPr lang="en-BR" dirty="0"/>
                        <a:t>*</a:t>
                      </a:r>
                    </a:p>
                  </a:txBody>
                  <a:tcPr/>
                </a:tc>
                <a:tc>
                  <a:txBody>
                    <a:bodyPr/>
                    <a:lstStyle/>
                    <a:p>
                      <a:r>
                        <a:rPr lang="en-BR" dirty="0"/>
                        <a:t>Men</a:t>
                      </a:r>
                    </a:p>
                  </a:txBody>
                  <a:tcPr/>
                </a:tc>
                <a:tc>
                  <a:txBody>
                    <a:bodyPr/>
                    <a:lstStyle/>
                    <a:p>
                      <a:r>
                        <a:rPr lang="en-BR" dirty="0"/>
                        <a:t>Women</a:t>
                      </a:r>
                    </a:p>
                  </a:txBody>
                  <a:tcPr/>
                </a:tc>
                <a:extLst>
                  <a:ext uri="{0D108BD9-81ED-4DB2-BD59-A6C34878D82A}">
                    <a16:rowId xmlns:a16="http://schemas.microsoft.com/office/drawing/2014/main" val="878876486"/>
                  </a:ext>
                </a:extLst>
              </a:tr>
              <a:tr h="370840">
                <a:tc>
                  <a:txBody>
                    <a:bodyPr/>
                    <a:lstStyle/>
                    <a:p>
                      <a:r>
                        <a:rPr lang="en-BR" dirty="0"/>
                        <a:t>BCC</a:t>
                      </a:r>
                    </a:p>
                  </a:txBody>
                  <a:tcPr/>
                </a:tc>
                <a:tc>
                  <a:txBody>
                    <a:bodyPr/>
                    <a:lstStyle/>
                    <a:p>
                      <a:r>
                        <a:rPr lang="en-BR" dirty="0"/>
                        <a:t>1538</a:t>
                      </a:r>
                    </a:p>
                  </a:txBody>
                  <a:tcPr/>
                </a:tc>
                <a:tc>
                  <a:txBody>
                    <a:bodyPr/>
                    <a:lstStyle/>
                    <a:p>
                      <a:r>
                        <a:rPr lang="en-BR" dirty="0"/>
                        <a:t>1191</a:t>
                      </a:r>
                    </a:p>
                  </a:txBody>
                  <a:tcPr/>
                </a:tc>
                <a:extLst>
                  <a:ext uri="{0D108BD9-81ED-4DB2-BD59-A6C34878D82A}">
                    <a16:rowId xmlns:a16="http://schemas.microsoft.com/office/drawing/2014/main" val="2417609422"/>
                  </a:ext>
                </a:extLst>
              </a:tr>
              <a:tr h="370840">
                <a:tc>
                  <a:txBody>
                    <a:bodyPr/>
                    <a:lstStyle/>
                    <a:p>
                      <a:r>
                        <a:rPr lang="en-BR" dirty="0"/>
                        <a:t>SCC</a:t>
                      </a:r>
                    </a:p>
                  </a:txBody>
                  <a:tcPr/>
                </a:tc>
                <a:tc>
                  <a:txBody>
                    <a:bodyPr/>
                    <a:lstStyle/>
                    <a:p>
                      <a:r>
                        <a:rPr lang="en-BR" dirty="0"/>
                        <a:t>573</a:t>
                      </a:r>
                    </a:p>
                  </a:txBody>
                  <a:tcPr/>
                </a:tc>
                <a:tc>
                  <a:txBody>
                    <a:bodyPr/>
                    <a:lstStyle/>
                    <a:p>
                      <a:r>
                        <a:rPr lang="en-BR" dirty="0"/>
                        <a:t>371</a:t>
                      </a:r>
                    </a:p>
                  </a:txBody>
                  <a:tcPr/>
                </a:tc>
                <a:extLst>
                  <a:ext uri="{0D108BD9-81ED-4DB2-BD59-A6C34878D82A}">
                    <a16:rowId xmlns:a16="http://schemas.microsoft.com/office/drawing/2014/main" val="2377128693"/>
                  </a:ext>
                </a:extLst>
              </a:tr>
              <a:tr h="370840">
                <a:tc>
                  <a:txBody>
                    <a:bodyPr/>
                    <a:lstStyle/>
                    <a:p>
                      <a:r>
                        <a:rPr lang="en-BR" dirty="0"/>
                        <a:t>Mel.</a:t>
                      </a:r>
                    </a:p>
                  </a:txBody>
                  <a:tcPr/>
                </a:tc>
                <a:tc>
                  <a:txBody>
                    <a:bodyPr/>
                    <a:lstStyle/>
                    <a:p>
                      <a:r>
                        <a:rPr lang="en-BR" dirty="0"/>
                        <a:t>41</a:t>
                      </a:r>
                    </a:p>
                  </a:txBody>
                  <a:tcPr/>
                </a:tc>
                <a:tc>
                  <a:txBody>
                    <a:bodyPr/>
                    <a:lstStyle/>
                    <a:p>
                      <a:r>
                        <a:rPr lang="en-BR" dirty="0"/>
                        <a:t>29</a:t>
                      </a:r>
                    </a:p>
                  </a:txBody>
                  <a:tcPr/>
                </a:tc>
                <a:extLst>
                  <a:ext uri="{0D108BD9-81ED-4DB2-BD59-A6C34878D82A}">
                    <a16:rowId xmlns:a16="http://schemas.microsoft.com/office/drawing/2014/main" val="551148478"/>
                  </a:ext>
                </a:extLst>
              </a:tr>
            </a:tbl>
          </a:graphicData>
        </a:graphic>
      </p:graphicFrame>
      <p:sp>
        <p:nvSpPr>
          <p:cNvPr id="21" name="TextBox 20">
            <a:extLst>
              <a:ext uri="{FF2B5EF4-FFF2-40B4-BE49-F238E27FC236}">
                <a16:creationId xmlns:a16="http://schemas.microsoft.com/office/drawing/2014/main" id="{FCC6DC65-2BB2-B0E8-8093-9DF7CF7B6703}"/>
              </a:ext>
            </a:extLst>
          </p:cNvPr>
          <p:cNvSpPr txBox="1"/>
          <p:nvPr/>
        </p:nvSpPr>
        <p:spPr>
          <a:xfrm>
            <a:off x="876692" y="6077257"/>
            <a:ext cx="5533534" cy="461665"/>
          </a:xfrm>
          <a:prstGeom prst="rect">
            <a:avLst/>
          </a:prstGeom>
          <a:noFill/>
        </p:spPr>
        <p:txBody>
          <a:bodyPr wrap="square" rtlCol="0">
            <a:spAutoFit/>
          </a:bodyPr>
          <a:lstStyle/>
          <a:p>
            <a:r>
              <a:rPr lang="en-US" sz="1200" dirty="0"/>
              <a:t>*Incidence per age-standardized 100 000/year for Australia </a:t>
            </a:r>
            <a:r>
              <a:rPr lang="en-US" sz="1200" dirty="0" err="1"/>
              <a:t>Queenland</a:t>
            </a:r>
            <a:r>
              <a:rPr lang="en-US" sz="1200" dirty="0"/>
              <a:t> 2011-2014 (BCC and SCC) and for Australia 2014 (Melanoma). </a:t>
            </a:r>
            <a:endParaRPr lang="en-BR" sz="1200" dirty="0"/>
          </a:p>
        </p:txBody>
      </p:sp>
    </p:spTree>
    <p:extLst>
      <p:ext uri="{BB962C8B-B14F-4D97-AF65-F5344CB8AC3E}">
        <p14:creationId xmlns:p14="http://schemas.microsoft.com/office/powerpoint/2010/main" val="299506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8154-B596-6C3C-2BD4-13B6449A4A6D}"/>
              </a:ext>
            </a:extLst>
          </p:cNvPr>
          <p:cNvSpPr>
            <a:spLocks noGrp="1"/>
          </p:cNvSpPr>
          <p:nvPr>
            <p:ph type="title"/>
          </p:nvPr>
        </p:nvSpPr>
        <p:spPr/>
        <p:txBody>
          <a:bodyPr/>
          <a:lstStyle/>
          <a:p>
            <a:r>
              <a:rPr lang="en-BR" dirty="0"/>
              <a:t>Workflows</a:t>
            </a:r>
          </a:p>
        </p:txBody>
      </p:sp>
      <p:sp>
        <p:nvSpPr>
          <p:cNvPr id="3" name="Text Placeholder 2">
            <a:extLst>
              <a:ext uri="{FF2B5EF4-FFF2-40B4-BE49-F238E27FC236}">
                <a16:creationId xmlns:a16="http://schemas.microsoft.com/office/drawing/2014/main" id="{5252B88A-71E9-73E5-8B5F-C6EAE26A0C06}"/>
              </a:ext>
            </a:extLst>
          </p:cNvPr>
          <p:cNvSpPr>
            <a:spLocks noGrp="1"/>
          </p:cNvSpPr>
          <p:nvPr>
            <p:ph type="body" idx="1"/>
          </p:nvPr>
        </p:nvSpPr>
        <p:spPr/>
        <p:txBody>
          <a:bodyPr/>
          <a:lstStyle/>
          <a:p>
            <a:r>
              <a:rPr lang="en-BR" dirty="0"/>
              <a:t>Beyond Quantitative Metrics</a:t>
            </a:r>
          </a:p>
        </p:txBody>
      </p:sp>
    </p:spTree>
    <p:extLst>
      <p:ext uri="{BB962C8B-B14F-4D97-AF65-F5344CB8AC3E}">
        <p14:creationId xmlns:p14="http://schemas.microsoft.com/office/powerpoint/2010/main" val="3574816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F0E9C-E9B6-19C1-57E7-9257DEF189F3}"/>
              </a:ext>
            </a:extLst>
          </p:cNvPr>
          <p:cNvSpPr>
            <a:spLocks noGrp="1"/>
          </p:cNvSpPr>
          <p:nvPr>
            <p:ph type="title"/>
          </p:nvPr>
        </p:nvSpPr>
        <p:spPr/>
        <p:txBody>
          <a:bodyPr/>
          <a:lstStyle/>
          <a:p>
            <a:r>
              <a:rPr lang="en-BR" dirty="0"/>
              <a:t>Case study: diabetic retinopathy</a:t>
            </a:r>
          </a:p>
        </p:txBody>
      </p:sp>
      <p:pic>
        <p:nvPicPr>
          <p:cNvPr id="4" name="Picture 3" descr="Graphical user interface, application&#10;&#10;Description automatically generated">
            <a:extLst>
              <a:ext uri="{FF2B5EF4-FFF2-40B4-BE49-F238E27FC236}">
                <a16:creationId xmlns:a16="http://schemas.microsoft.com/office/drawing/2014/main" id="{30E3DBAE-DDBE-53C0-58BF-ACD231EA0726}"/>
              </a:ext>
            </a:extLst>
          </p:cNvPr>
          <p:cNvPicPr>
            <a:picLocks noChangeAspect="1"/>
          </p:cNvPicPr>
          <p:nvPr/>
        </p:nvPicPr>
        <p:blipFill rotWithShape="1">
          <a:blip r:embed="rId2"/>
          <a:srcRect b="41735"/>
          <a:stretch/>
        </p:blipFill>
        <p:spPr>
          <a:xfrm>
            <a:off x="197284" y="1492055"/>
            <a:ext cx="7772400" cy="2570898"/>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600F4040-AFC7-C45E-A2C4-D37A70DB86D2}"/>
              </a:ext>
            </a:extLst>
          </p:cNvPr>
          <p:cNvPicPr>
            <a:picLocks noChangeAspect="1"/>
          </p:cNvPicPr>
          <p:nvPr/>
        </p:nvPicPr>
        <p:blipFill>
          <a:blip r:embed="rId3"/>
          <a:stretch>
            <a:fillRect/>
          </a:stretch>
        </p:blipFill>
        <p:spPr>
          <a:xfrm>
            <a:off x="2073897" y="2881089"/>
            <a:ext cx="7772400" cy="2484856"/>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46519CA9-A9EC-247B-3DA9-F22C397CA5C8}"/>
              </a:ext>
            </a:extLst>
          </p:cNvPr>
          <p:cNvPicPr>
            <a:picLocks noChangeAspect="1"/>
          </p:cNvPicPr>
          <p:nvPr/>
        </p:nvPicPr>
        <p:blipFill>
          <a:blip r:embed="rId4"/>
          <a:stretch>
            <a:fillRect/>
          </a:stretch>
        </p:blipFill>
        <p:spPr>
          <a:xfrm>
            <a:off x="4222316" y="3835421"/>
            <a:ext cx="7772400" cy="3061047"/>
          </a:xfrm>
          <a:prstGeom prst="rect">
            <a:avLst/>
          </a:prstGeom>
        </p:spPr>
      </p:pic>
    </p:spTree>
    <p:extLst>
      <p:ext uri="{BB962C8B-B14F-4D97-AF65-F5344CB8AC3E}">
        <p14:creationId xmlns:p14="http://schemas.microsoft.com/office/powerpoint/2010/main" val="22240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CD8F8-9A7F-1338-ACDD-40184FE84979}"/>
              </a:ext>
            </a:extLst>
          </p:cNvPr>
          <p:cNvSpPr>
            <a:spLocks noGrp="1"/>
          </p:cNvSpPr>
          <p:nvPr>
            <p:ph idx="1"/>
          </p:nvPr>
        </p:nvSpPr>
        <p:spPr>
          <a:xfrm>
            <a:off x="838200" y="622169"/>
            <a:ext cx="10515600" cy="5554794"/>
          </a:xfrm>
        </p:spPr>
        <p:txBody>
          <a:bodyPr/>
          <a:lstStyle/>
          <a:p>
            <a:pPr marL="0" indent="0">
              <a:buNone/>
            </a:pPr>
            <a:r>
              <a:rPr lang="en-BR" dirty="0"/>
              <a:t>“</a:t>
            </a:r>
            <a:r>
              <a:rPr lang="en-US" dirty="0"/>
              <a:t>One part of that journey is conducting user-centered research. Applied to healthcare, this type of research means studying </a:t>
            </a:r>
            <a:r>
              <a:rPr lang="en-US" b="1" dirty="0"/>
              <a:t>how care is delivered</a:t>
            </a:r>
            <a:r>
              <a:rPr lang="en-US" dirty="0"/>
              <a:t> and how it benefits patients, so we can better understand how algorithms could help, or even inadvertently hinder, assessment and diagnosis.”</a:t>
            </a:r>
          </a:p>
          <a:p>
            <a:pPr marL="0" indent="0">
              <a:buNone/>
            </a:pPr>
            <a:r>
              <a:rPr lang="en-US" dirty="0"/>
              <a:t>— </a:t>
            </a:r>
            <a:r>
              <a:rPr lang="en-US" dirty="0" err="1"/>
              <a:t>Beede</a:t>
            </a:r>
            <a:r>
              <a:rPr lang="en-US" dirty="0"/>
              <a:t> 2020.</a:t>
            </a:r>
          </a:p>
          <a:p>
            <a:pPr marL="0" indent="0">
              <a:buNone/>
            </a:pPr>
            <a:endParaRPr lang="en-BR" dirty="0"/>
          </a:p>
        </p:txBody>
      </p:sp>
    </p:spTree>
    <p:extLst>
      <p:ext uri="{BB962C8B-B14F-4D97-AF65-F5344CB8AC3E}">
        <p14:creationId xmlns:p14="http://schemas.microsoft.com/office/powerpoint/2010/main" val="2300262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CD8F8-9A7F-1338-ACDD-40184FE84979}"/>
              </a:ext>
            </a:extLst>
          </p:cNvPr>
          <p:cNvSpPr>
            <a:spLocks noGrp="1"/>
          </p:cNvSpPr>
          <p:nvPr>
            <p:ph idx="1"/>
          </p:nvPr>
        </p:nvSpPr>
        <p:spPr>
          <a:xfrm>
            <a:off x="838200" y="1092425"/>
            <a:ext cx="10515600" cy="5084538"/>
          </a:xfrm>
        </p:spPr>
        <p:txBody>
          <a:bodyPr/>
          <a:lstStyle/>
          <a:p>
            <a:pPr marL="0" indent="0">
              <a:buNone/>
            </a:pPr>
            <a:r>
              <a:rPr lang="en-BR" dirty="0"/>
              <a:t>“</a:t>
            </a:r>
            <a:r>
              <a:rPr lang="en-US" dirty="0"/>
              <a:t>With nurses scanning dozens of patients an hour and often taking the photos in poor lighting conditions, more than a fifth of the images were rejected. (...)</a:t>
            </a:r>
          </a:p>
          <a:p>
            <a:pPr marL="0" indent="0">
              <a:buNone/>
            </a:pPr>
            <a:endParaRPr lang="en-US" dirty="0"/>
          </a:p>
          <a:p>
            <a:pPr marL="0" indent="0">
              <a:buNone/>
            </a:pPr>
            <a:r>
              <a:rPr lang="en-US" dirty="0"/>
              <a:t>Nurses felt frustrated, especially when they believed the rejected scans showed no signs of disease and the follow-up appointments were unnecessary. They sometimes wasted time trying to retake or edit an image that the AI had rejected.”</a:t>
            </a:r>
          </a:p>
          <a:p>
            <a:pPr marL="0" indent="0">
              <a:buNone/>
            </a:pPr>
            <a:r>
              <a:rPr lang="en-US" dirty="0"/>
              <a:t>— Heaven 2020.</a:t>
            </a:r>
          </a:p>
          <a:p>
            <a:pPr marL="0" indent="0">
              <a:buNone/>
            </a:pPr>
            <a:endParaRPr lang="en-BR" dirty="0"/>
          </a:p>
        </p:txBody>
      </p:sp>
    </p:spTree>
    <p:extLst>
      <p:ext uri="{BB962C8B-B14F-4D97-AF65-F5344CB8AC3E}">
        <p14:creationId xmlns:p14="http://schemas.microsoft.com/office/powerpoint/2010/main" val="136569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onitor&#10;&#10;Description automatically generated">
            <a:extLst>
              <a:ext uri="{FF2B5EF4-FFF2-40B4-BE49-F238E27FC236}">
                <a16:creationId xmlns:a16="http://schemas.microsoft.com/office/drawing/2014/main" id="{8D3200B0-F7A8-A07B-B468-C8935A35910B}"/>
              </a:ext>
            </a:extLst>
          </p:cNvPr>
          <p:cNvPicPr>
            <a:picLocks noChangeAspect="1"/>
          </p:cNvPicPr>
          <p:nvPr/>
        </p:nvPicPr>
        <p:blipFill>
          <a:blip r:embed="rId2"/>
          <a:stretch>
            <a:fillRect/>
          </a:stretch>
        </p:blipFill>
        <p:spPr>
          <a:xfrm>
            <a:off x="2209800" y="1940246"/>
            <a:ext cx="7772400" cy="2977508"/>
          </a:xfrm>
          <a:prstGeom prst="rect">
            <a:avLst/>
          </a:prstGeom>
        </p:spPr>
      </p:pic>
      <p:sp>
        <p:nvSpPr>
          <p:cNvPr id="4" name="TextBox 3">
            <a:extLst>
              <a:ext uri="{FF2B5EF4-FFF2-40B4-BE49-F238E27FC236}">
                <a16:creationId xmlns:a16="http://schemas.microsoft.com/office/drawing/2014/main" id="{5D1E5C6E-7E28-4005-E437-DF9EA6E4A0B8}"/>
              </a:ext>
            </a:extLst>
          </p:cNvPr>
          <p:cNvSpPr txBox="1"/>
          <p:nvPr/>
        </p:nvSpPr>
        <p:spPr>
          <a:xfrm>
            <a:off x="358219" y="292231"/>
            <a:ext cx="1816908" cy="369332"/>
          </a:xfrm>
          <a:prstGeom prst="rect">
            <a:avLst/>
          </a:prstGeom>
          <a:noFill/>
        </p:spPr>
        <p:txBody>
          <a:bodyPr wrap="none" rtlCol="0">
            <a:spAutoFit/>
          </a:bodyPr>
          <a:lstStyle/>
          <a:p>
            <a:r>
              <a:rPr lang="en-BR" dirty="0"/>
              <a:t>Beede et al. 2020</a:t>
            </a:r>
          </a:p>
        </p:txBody>
      </p:sp>
    </p:spTree>
    <p:extLst>
      <p:ext uri="{BB962C8B-B14F-4D97-AF65-F5344CB8AC3E}">
        <p14:creationId xmlns:p14="http://schemas.microsoft.com/office/powerpoint/2010/main" val="2694048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10;&#10;Description automatically generated with low confidence">
            <a:extLst>
              <a:ext uri="{FF2B5EF4-FFF2-40B4-BE49-F238E27FC236}">
                <a16:creationId xmlns:a16="http://schemas.microsoft.com/office/drawing/2014/main" id="{D4107DC3-8F27-D758-E8E2-DA11F3D4ACB1}"/>
              </a:ext>
            </a:extLst>
          </p:cNvPr>
          <p:cNvPicPr>
            <a:picLocks noChangeAspect="1"/>
          </p:cNvPicPr>
          <p:nvPr/>
        </p:nvPicPr>
        <p:blipFill>
          <a:blip r:embed="rId2"/>
          <a:stretch>
            <a:fillRect/>
          </a:stretch>
        </p:blipFill>
        <p:spPr>
          <a:xfrm>
            <a:off x="2209800" y="942414"/>
            <a:ext cx="7772400" cy="4973172"/>
          </a:xfrm>
          <a:prstGeom prst="rect">
            <a:avLst/>
          </a:prstGeom>
        </p:spPr>
      </p:pic>
      <p:sp>
        <p:nvSpPr>
          <p:cNvPr id="5" name="TextBox 4">
            <a:extLst>
              <a:ext uri="{FF2B5EF4-FFF2-40B4-BE49-F238E27FC236}">
                <a16:creationId xmlns:a16="http://schemas.microsoft.com/office/drawing/2014/main" id="{B2461C5E-DFBC-4995-8508-F5C85CB442C8}"/>
              </a:ext>
            </a:extLst>
          </p:cNvPr>
          <p:cNvSpPr txBox="1"/>
          <p:nvPr/>
        </p:nvSpPr>
        <p:spPr>
          <a:xfrm>
            <a:off x="358219" y="292231"/>
            <a:ext cx="1816908" cy="369332"/>
          </a:xfrm>
          <a:prstGeom prst="rect">
            <a:avLst/>
          </a:prstGeom>
          <a:noFill/>
        </p:spPr>
        <p:txBody>
          <a:bodyPr wrap="none" rtlCol="0">
            <a:spAutoFit/>
          </a:bodyPr>
          <a:lstStyle/>
          <a:p>
            <a:r>
              <a:rPr lang="en-BR" dirty="0"/>
              <a:t>Beede et al. 2020</a:t>
            </a:r>
          </a:p>
        </p:txBody>
      </p:sp>
    </p:spTree>
    <p:extLst>
      <p:ext uri="{BB962C8B-B14F-4D97-AF65-F5344CB8AC3E}">
        <p14:creationId xmlns:p14="http://schemas.microsoft.com/office/powerpoint/2010/main" val="204630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8154-B596-6C3C-2BD4-13B6449A4A6D}"/>
              </a:ext>
            </a:extLst>
          </p:cNvPr>
          <p:cNvSpPr>
            <a:spLocks noGrp="1"/>
          </p:cNvSpPr>
          <p:nvPr>
            <p:ph type="title"/>
          </p:nvPr>
        </p:nvSpPr>
        <p:spPr/>
        <p:txBody>
          <a:bodyPr/>
          <a:lstStyle/>
          <a:p>
            <a:r>
              <a:rPr lang="en-BR" dirty="0"/>
              <a:t>Alignment</a:t>
            </a:r>
          </a:p>
        </p:txBody>
      </p:sp>
      <p:sp>
        <p:nvSpPr>
          <p:cNvPr id="3" name="Text Placeholder 2">
            <a:extLst>
              <a:ext uri="{FF2B5EF4-FFF2-40B4-BE49-F238E27FC236}">
                <a16:creationId xmlns:a16="http://schemas.microsoft.com/office/drawing/2014/main" id="{5252B88A-71E9-73E5-8B5F-C6EAE26A0C06}"/>
              </a:ext>
            </a:extLst>
          </p:cNvPr>
          <p:cNvSpPr>
            <a:spLocks noGrp="1"/>
          </p:cNvSpPr>
          <p:nvPr>
            <p:ph type="body" idx="1"/>
          </p:nvPr>
        </p:nvSpPr>
        <p:spPr/>
        <p:txBody>
          <a:bodyPr/>
          <a:lstStyle/>
          <a:p>
            <a:r>
              <a:rPr lang="en-BR" dirty="0"/>
              <a:t>Overview</a:t>
            </a:r>
          </a:p>
        </p:txBody>
      </p:sp>
    </p:spTree>
    <p:extLst>
      <p:ext uri="{BB962C8B-B14F-4D97-AF65-F5344CB8AC3E}">
        <p14:creationId xmlns:p14="http://schemas.microsoft.com/office/powerpoint/2010/main" val="2698797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8154-B596-6C3C-2BD4-13B6449A4A6D}"/>
              </a:ext>
            </a:extLst>
          </p:cNvPr>
          <p:cNvSpPr>
            <a:spLocks noGrp="1"/>
          </p:cNvSpPr>
          <p:nvPr>
            <p:ph type="title"/>
          </p:nvPr>
        </p:nvSpPr>
        <p:spPr/>
        <p:txBody>
          <a:bodyPr/>
          <a:lstStyle/>
          <a:p>
            <a:r>
              <a:rPr lang="en-BR" dirty="0"/>
              <a:t>The State of Affairs</a:t>
            </a:r>
          </a:p>
        </p:txBody>
      </p:sp>
      <p:sp>
        <p:nvSpPr>
          <p:cNvPr id="3" name="Text Placeholder 2">
            <a:extLst>
              <a:ext uri="{FF2B5EF4-FFF2-40B4-BE49-F238E27FC236}">
                <a16:creationId xmlns:a16="http://schemas.microsoft.com/office/drawing/2014/main" id="{5252B88A-71E9-73E5-8B5F-C6EAE26A0C06}"/>
              </a:ext>
            </a:extLst>
          </p:cNvPr>
          <p:cNvSpPr>
            <a:spLocks noGrp="1"/>
          </p:cNvSpPr>
          <p:nvPr>
            <p:ph type="body" idx="1"/>
          </p:nvPr>
        </p:nvSpPr>
        <p:spPr/>
        <p:txBody>
          <a:bodyPr/>
          <a:lstStyle/>
          <a:p>
            <a:endParaRPr lang="en-BR"/>
          </a:p>
        </p:txBody>
      </p:sp>
    </p:spTree>
    <p:extLst>
      <p:ext uri="{BB962C8B-B14F-4D97-AF65-F5344CB8AC3E}">
        <p14:creationId xmlns:p14="http://schemas.microsoft.com/office/powerpoint/2010/main" val="1203200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64C6-B1F4-2E6E-26F7-A9753E8A3715}"/>
              </a:ext>
            </a:extLst>
          </p:cNvPr>
          <p:cNvSpPr>
            <a:spLocks noGrp="1"/>
          </p:cNvSpPr>
          <p:nvPr>
            <p:ph type="title"/>
          </p:nvPr>
        </p:nvSpPr>
        <p:spPr/>
        <p:txBody>
          <a:bodyPr/>
          <a:lstStyle/>
          <a:p>
            <a:r>
              <a:rPr lang="en-BR" dirty="0"/>
              <a:t>Alignment in AI</a:t>
            </a:r>
          </a:p>
        </p:txBody>
      </p:sp>
      <p:sp>
        <p:nvSpPr>
          <p:cNvPr id="3" name="Content Placeholder 2">
            <a:extLst>
              <a:ext uri="{FF2B5EF4-FFF2-40B4-BE49-F238E27FC236}">
                <a16:creationId xmlns:a16="http://schemas.microsoft.com/office/drawing/2014/main" id="{89236266-CE1F-828C-4040-8EA1014BBE67}"/>
              </a:ext>
            </a:extLst>
          </p:cNvPr>
          <p:cNvSpPr>
            <a:spLocks noGrp="1"/>
          </p:cNvSpPr>
          <p:nvPr>
            <p:ph idx="1"/>
          </p:nvPr>
        </p:nvSpPr>
        <p:spPr/>
        <p:txBody>
          <a:bodyPr/>
          <a:lstStyle/>
          <a:p>
            <a:pPr marL="0" indent="0">
              <a:buNone/>
            </a:pPr>
            <a:r>
              <a:rPr lang="en-US" dirty="0"/>
              <a:t>“we need to be very careful in specifying what we want, because with utility maximizers </a:t>
            </a:r>
            <a:r>
              <a:rPr lang="en-US" b="1" dirty="0"/>
              <a:t>we get what we actually asked for.</a:t>
            </a:r>
            <a:r>
              <a:rPr lang="en-US" dirty="0"/>
              <a:t> </a:t>
            </a:r>
          </a:p>
          <a:p>
            <a:pPr marL="0" indent="0">
              <a:buNone/>
            </a:pPr>
            <a:endParaRPr lang="en-US" dirty="0"/>
          </a:p>
          <a:p>
            <a:pPr marL="0" indent="0">
              <a:buNone/>
            </a:pPr>
            <a:r>
              <a:rPr lang="en-US" dirty="0"/>
              <a:t>The </a:t>
            </a:r>
            <a:r>
              <a:rPr lang="en-US" b="1" dirty="0"/>
              <a:t>value alignment problem</a:t>
            </a:r>
            <a:r>
              <a:rPr lang="en-US" dirty="0"/>
              <a:t> is the problem of making sure that what we ask for is </a:t>
            </a:r>
            <a:r>
              <a:rPr lang="en-US" b="1" dirty="0"/>
              <a:t>what we really want</a:t>
            </a:r>
            <a:r>
              <a:rPr lang="en-US" dirty="0"/>
              <a:t>”</a:t>
            </a:r>
          </a:p>
          <a:p>
            <a:pPr marL="0" indent="0">
              <a:buNone/>
            </a:pPr>
            <a:endParaRPr lang="en-US" dirty="0"/>
          </a:p>
          <a:p>
            <a:pPr marL="0" indent="0">
              <a:buNone/>
            </a:pPr>
            <a:r>
              <a:rPr lang="en-US" dirty="0"/>
              <a:t>Russel &amp; Norvig 2021</a:t>
            </a:r>
            <a:endParaRPr lang="en-BR" dirty="0"/>
          </a:p>
        </p:txBody>
      </p:sp>
    </p:spTree>
    <p:extLst>
      <p:ext uri="{BB962C8B-B14F-4D97-AF65-F5344CB8AC3E}">
        <p14:creationId xmlns:p14="http://schemas.microsoft.com/office/powerpoint/2010/main" val="2872321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ic_Broom_KH3D.png">
            <a:extLst>
              <a:ext uri="{FF2B5EF4-FFF2-40B4-BE49-F238E27FC236}">
                <a16:creationId xmlns:a16="http://schemas.microsoft.com/office/drawing/2014/main" id="{F64F663B-E220-7D55-1980-7ABB8721E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54" y="724236"/>
            <a:ext cx="5132590" cy="5409528"/>
          </a:xfrm>
          <a:prstGeom prst="rect">
            <a:avLst/>
          </a:prstGeom>
        </p:spPr>
      </p:pic>
      <p:pic>
        <p:nvPicPr>
          <p:cNvPr id="3" name="Picture 2">
            <a:extLst>
              <a:ext uri="{FF2B5EF4-FFF2-40B4-BE49-F238E27FC236}">
                <a16:creationId xmlns:a16="http://schemas.microsoft.com/office/drawing/2014/main" id="{218F9E44-C816-4E70-8A58-FCC7ACBC25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1866" y="395176"/>
            <a:ext cx="5516580" cy="6067647"/>
          </a:xfrm>
          <a:prstGeom prst="rect">
            <a:avLst/>
          </a:prstGeom>
        </p:spPr>
      </p:pic>
      <p:sp>
        <p:nvSpPr>
          <p:cNvPr id="4" name="TextBox 3">
            <a:extLst>
              <a:ext uri="{FF2B5EF4-FFF2-40B4-BE49-F238E27FC236}">
                <a16:creationId xmlns:a16="http://schemas.microsoft.com/office/drawing/2014/main" id="{74696143-E089-85E9-0875-A49BD61741C9}"/>
              </a:ext>
            </a:extLst>
          </p:cNvPr>
          <p:cNvSpPr txBox="1"/>
          <p:nvPr/>
        </p:nvSpPr>
        <p:spPr>
          <a:xfrm rot="16200000">
            <a:off x="9892956" y="2022045"/>
            <a:ext cx="4321090" cy="276999"/>
          </a:xfrm>
          <a:prstGeom prst="rect">
            <a:avLst/>
          </a:prstGeom>
          <a:noFill/>
        </p:spPr>
        <p:txBody>
          <a:bodyPr wrap="none" rtlCol="0">
            <a:spAutoFit/>
          </a:bodyPr>
          <a:lstStyle/>
          <a:p>
            <a:pPr algn="r"/>
            <a:r>
              <a:rPr lang="en-US" sz="1200" dirty="0" err="1">
                <a:solidFill>
                  <a:schemeClr val="tx1">
                    <a:lumMod val="50000"/>
                    <a:lumOff val="50000"/>
                  </a:schemeClr>
                </a:solidFill>
              </a:rPr>
              <a:t>commons.wikimedia.org</a:t>
            </a:r>
            <a:r>
              <a:rPr lang="en-US" sz="1200" dirty="0">
                <a:solidFill>
                  <a:schemeClr val="tx1">
                    <a:lumMod val="50000"/>
                    <a:lumOff val="50000"/>
                  </a:schemeClr>
                </a:solidFill>
              </a:rPr>
              <a:t>/wiki/</a:t>
            </a:r>
            <a:r>
              <a:rPr lang="en-US" sz="1200" dirty="0" err="1">
                <a:solidFill>
                  <a:schemeClr val="tx1">
                    <a:lumMod val="50000"/>
                    <a:lumOff val="50000"/>
                  </a:schemeClr>
                </a:solidFill>
              </a:rPr>
              <a:t>File:Prague-golem-reproduction.jpg</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497216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infamous Clippy the paperclip agent, one of Microsoft's Office assistants">
            <a:extLst>
              <a:ext uri="{FF2B5EF4-FFF2-40B4-BE49-F238E27FC236}">
                <a16:creationId xmlns:a16="http://schemas.microsoft.com/office/drawing/2014/main" id="{54A30226-78C4-868F-10EA-9FB9418D9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501" y="656479"/>
            <a:ext cx="6868998" cy="554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204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68EC-9248-E124-5056-E62DD54F3515}"/>
              </a:ext>
            </a:extLst>
          </p:cNvPr>
          <p:cNvSpPr>
            <a:spLocks noGrp="1"/>
          </p:cNvSpPr>
          <p:nvPr>
            <p:ph type="title"/>
          </p:nvPr>
        </p:nvSpPr>
        <p:spPr/>
        <p:txBody>
          <a:bodyPr/>
          <a:lstStyle/>
          <a:p>
            <a:r>
              <a:rPr lang="en-BR" dirty="0"/>
              <a:t>Misalignment in Computer Aided Diagnosis</a:t>
            </a:r>
          </a:p>
        </p:txBody>
      </p:sp>
      <p:sp>
        <p:nvSpPr>
          <p:cNvPr id="3" name="Content Placeholder 2">
            <a:extLst>
              <a:ext uri="{FF2B5EF4-FFF2-40B4-BE49-F238E27FC236}">
                <a16:creationId xmlns:a16="http://schemas.microsoft.com/office/drawing/2014/main" id="{806787CD-576D-8F43-F9D7-562F849104E2}"/>
              </a:ext>
            </a:extLst>
          </p:cNvPr>
          <p:cNvSpPr>
            <a:spLocks noGrp="1"/>
          </p:cNvSpPr>
          <p:nvPr>
            <p:ph idx="1"/>
          </p:nvPr>
        </p:nvSpPr>
        <p:spPr/>
        <p:txBody>
          <a:bodyPr/>
          <a:lstStyle/>
          <a:p>
            <a:pPr marL="0" indent="0">
              <a:buNone/>
            </a:pPr>
            <a:r>
              <a:rPr lang="en-US" dirty="0"/>
              <a:t>“Nurses felt frustrated, especially when they believed the rejected scans showed no signs of disease and the follow-up appointments were unnecessary.”</a:t>
            </a:r>
          </a:p>
          <a:p>
            <a:pPr marL="0" indent="0">
              <a:buNone/>
            </a:pPr>
            <a:r>
              <a:rPr lang="en-US" dirty="0"/>
              <a:t>— Heaven 2020.</a:t>
            </a:r>
          </a:p>
          <a:p>
            <a:pPr marL="0" indent="0">
              <a:buNone/>
            </a:pPr>
            <a:endParaRPr lang="en-US" dirty="0"/>
          </a:p>
          <a:p>
            <a:pPr marL="0" indent="0">
              <a:buNone/>
            </a:pPr>
            <a:r>
              <a:rPr lang="en-US" dirty="0"/>
              <a:t>“[Patients] are not concerned with accuracy, but how the experience will be—will it waste my time if I have to go to the hospital?”</a:t>
            </a:r>
          </a:p>
          <a:p>
            <a:pPr marL="0" indent="0">
              <a:buNone/>
            </a:pPr>
            <a:r>
              <a:rPr lang="en-US" dirty="0"/>
              <a:t>— </a:t>
            </a:r>
            <a:r>
              <a:rPr lang="en-US" dirty="0" err="1"/>
              <a:t>Beede</a:t>
            </a:r>
            <a:r>
              <a:rPr lang="en-US" dirty="0"/>
              <a:t> et al. 2020.</a:t>
            </a:r>
            <a:endParaRPr lang="en-BR" dirty="0"/>
          </a:p>
        </p:txBody>
      </p:sp>
    </p:spTree>
    <p:extLst>
      <p:ext uri="{BB962C8B-B14F-4D97-AF65-F5344CB8AC3E}">
        <p14:creationId xmlns:p14="http://schemas.microsoft.com/office/powerpoint/2010/main" val="4077938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47E8-C383-F0DB-9D5E-32D639458651}"/>
              </a:ext>
            </a:extLst>
          </p:cNvPr>
          <p:cNvSpPr>
            <a:spLocks noGrp="1"/>
          </p:cNvSpPr>
          <p:nvPr>
            <p:ph type="title"/>
          </p:nvPr>
        </p:nvSpPr>
        <p:spPr/>
        <p:txBody>
          <a:bodyPr/>
          <a:lstStyle/>
          <a:p>
            <a:r>
              <a:rPr lang="en-BR" dirty="0"/>
              <a:t>Misalignment in Computer Aided Diagnosis</a:t>
            </a:r>
          </a:p>
        </p:txBody>
      </p:sp>
      <p:sp>
        <p:nvSpPr>
          <p:cNvPr id="3" name="Content Placeholder 2">
            <a:extLst>
              <a:ext uri="{FF2B5EF4-FFF2-40B4-BE49-F238E27FC236}">
                <a16:creationId xmlns:a16="http://schemas.microsoft.com/office/drawing/2014/main" id="{65300144-D1B4-3655-4641-7D8291DE96AD}"/>
              </a:ext>
            </a:extLst>
          </p:cNvPr>
          <p:cNvSpPr>
            <a:spLocks noGrp="1"/>
          </p:cNvSpPr>
          <p:nvPr>
            <p:ph idx="1"/>
          </p:nvPr>
        </p:nvSpPr>
        <p:spPr/>
        <p:txBody>
          <a:bodyPr/>
          <a:lstStyle/>
          <a:p>
            <a:pPr marL="0" indent="0">
              <a:buNone/>
            </a:pPr>
            <a:r>
              <a:rPr lang="en-BR" dirty="0"/>
              <a:t>“(...) </a:t>
            </a:r>
            <a:r>
              <a:rPr lang="en-US" dirty="0"/>
              <a:t>we observed nurses at clinics 4 and 5 dissuading patients from participating in the prospective study, for fear that it would cause unnecessary hardship.</a:t>
            </a:r>
          </a:p>
          <a:p>
            <a:pPr marL="0" indent="0">
              <a:buNone/>
            </a:pPr>
            <a:endParaRPr lang="en-US" dirty="0"/>
          </a:p>
          <a:p>
            <a:pPr marL="0" indent="0">
              <a:buNone/>
            </a:pPr>
            <a:r>
              <a:rPr lang="en-US" dirty="0"/>
              <a:t>(...) we observed nurses working around the prospective study protocol; relying on previous workflows and criteria for determining whether or not to refer the patient to a specialist.”</a:t>
            </a:r>
          </a:p>
          <a:p>
            <a:pPr marL="0" indent="0">
              <a:buNone/>
            </a:pPr>
            <a:r>
              <a:rPr lang="en-US" dirty="0"/>
              <a:t>— </a:t>
            </a:r>
            <a:r>
              <a:rPr lang="en-US" dirty="0" err="1"/>
              <a:t>Beede</a:t>
            </a:r>
            <a:r>
              <a:rPr lang="en-US" dirty="0"/>
              <a:t> et al. 2020.</a:t>
            </a:r>
          </a:p>
        </p:txBody>
      </p:sp>
    </p:spTree>
    <p:extLst>
      <p:ext uri="{BB962C8B-B14F-4D97-AF65-F5344CB8AC3E}">
        <p14:creationId xmlns:p14="http://schemas.microsoft.com/office/powerpoint/2010/main" val="1802361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68EC-9248-E124-5056-E62DD54F3515}"/>
              </a:ext>
            </a:extLst>
          </p:cNvPr>
          <p:cNvSpPr>
            <a:spLocks noGrp="1"/>
          </p:cNvSpPr>
          <p:nvPr>
            <p:ph type="title"/>
          </p:nvPr>
        </p:nvSpPr>
        <p:spPr/>
        <p:txBody>
          <a:bodyPr/>
          <a:lstStyle/>
          <a:p>
            <a:r>
              <a:rPr lang="en-BR" dirty="0"/>
              <a:t>Misalignment in Computer Aided Diagnosis</a:t>
            </a:r>
          </a:p>
        </p:txBody>
      </p:sp>
      <p:sp>
        <p:nvSpPr>
          <p:cNvPr id="3" name="Content Placeholder 2">
            <a:extLst>
              <a:ext uri="{FF2B5EF4-FFF2-40B4-BE49-F238E27FC236}">
                <a16:creationId xmlns:a16="http://schemas.microsoft.com/office/drawing/2014/main" id="{806787CD-576D-8F43-F9D7-562F849104E2}"/>
              </a:ext>
            </a:extLst>
          </p:cNvPr>
          <p:cNvSpPr>
            <a:spLocks noGrp="1"/>
          </p:cNvSpPr>
          <p:nvPr>
            <p:ph idx="1"/>
          </p:nvPr>
        </p:nvSpPr>
        <p:spPr/>
        <p:txBody>
          <a:bodyPr/>
          <a:lstStyle/>
          <a:p>
            <a:pPr marL="0" indent="0">
              <a:buNone/>
            </a:pPr>
            <a:r>
              <a:rPr lang="en-US" dirty="0"/>
              <a:t>“Of course, we don’t want an AI to make a bad call. But human doctors disagree all the time, he says—and that’s fine. An AI system needs to fit into a process where sources of uncertainty are discussed rather than simply rejected.”</a:t>
            </a:r>
          </a:p>
          <a:p>
            <a:pPr marL="0" indent="0">
              <a:buNone/>
            </a:pPr>
            <a:r>
              <a:rPr lang="en-US" dirty="0"/>
              <a:t>— Heaven 2020.</a:t>
            </a:r>
          </a:p>
        </p:txBody>
      </p:sp>
    </p:spTree>
    <p:extLst>
      <p:ext uri="{BB962C8B-B14F-4D97-AF65-F5344CB8AC3E}">
        <p14:creationId xmlns:p14="http://schemas.microsoft.com/office/powerpoint/2010/main" val="979808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D0BB-3E9D-B35B-8B0D-19C985F10495}"/>
              </a:ext>
            </a:extLst>
          </p:cNvPr>
          <p:cNvSpPr>
            <a:spLocks noGrp="1"/>
          </p:cNvSpPr>
          <p:nvPr>
            <p:ph type="title"/>
          </p:nvPr>
        </p:nvSpPr>
        <p:spPr/>
        <p:txBody>
          <a:bodyPr/>
          <a:lstStyle/>
          <a:p>
            <a:r>
              <a:rPr lang="en-BR" dirty="0"/>
              <a:t>Multiple stakeholders</a:t>
            </a:r>
          </a:p>
        </p:txBody>
      </p:sp>
      <p:grpSp>
        <p:nvGrpSpPr>
          <p:cNvPr id="16" name="Group 15">
            <a:extLst>
              <a:ext uri="{FF2B5EF4-FFF2-40B4-BE49-F238E27FC236}">
                <a16:creationId xmlns:a16="http://schemas.microsoft.com/office/drawing/2014/main" id="{31CF04CE-150A-C5A1-5C87-CA71F9BBB5C1}"/>
              </a:ext>
            </a:extLst>
          </p:cNvPr>
          <p:cNvGrpSpPr/>
          <p:nvPr/>
        </p:nvGrpSpPr>
        <p:grpSpPr>
          <a:xfrm>
            <a:off x="3969341" y="2014368"/>
            <a:ext cx="1781597" cy="2297938"/>
            <a:chOff x="3892186" y="2538200"/>
            <a:chExt cx="1781597" cy="2297938"/>
          </a:xfrm>
        </p:grpSpPr>
        <p:pic>
          <p:nvPicPr>
            <p:cNvPr id="5" name="Graphic 4" descr="Sling with solid fill">
              <a:extLst>
                <a:ext uri="{FF2B5EF4-FFF2-40B4-BE49-F238E27FC236}">
                  <a16:creationId xmlns:a16="http://schemas.microsoft.com/office/drawing/2014/main" id="{8AF145B8-3CB7-B3B1-2581-DB2470CC55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2186" y="2538200"/>
              <a:ext cx="1781597" cy="1781597"/>
            </a:xfrm>
            <a:prstGeom prst="rect">
              <a:avLst/>
            </a:prstGeom>
          </p:spPr>
        </p:pic>
        <p:sp>
          <p:nvSpPr>
            <p:cNvPr id="14" name="TextBox 13">
              <a:extLst>
                <a:ext uri="{FF2B5EF4-FFF2-40B4-BE49-F238E27FC236}">
                  <a16:creationId xmlns:a16="http://schemas.microsoft.com/office/drawing/2014/main" id="{7EE38D5D-5981-D0AC-DE72-9CA58BECB930}"/>
                </a:ext>
              </a:extLst>
            </p:cNvPr>
            <p:cNvSpPr txBox="1"/>
            <p:nvPr/>
          </p:nvSpPr>
          <p:spPr>
            <a:xfrm>
              <a:off x="4097702" y="4374473"/>
              <a:ext cx="1190198" cy="461665"/>
            </a:xfrm>
            <a:prstGeom prst="rect">
              <a:avLst/>
            </a:prstGeom>
            <a:noFill/>
          </p:spPr>
          <p:txBody>
            <a:bodyPr wrap="none" rtlCol="0">
              <a:spAutoFit/>
            </a:bodyPr>
            <a:lstStyle/>
            <a:p>
              <a:r>
                <a:rPr lang="en-BR" sz="2400" dirty="0"/>
                <a:t>Patients</a:t>
              </a:r>
            </a:p>
          </p:txBody>
        </p:sp>
      </p:grpSp>
      <p:grpSp>
        <p:nvGrpSpPr>
          <p:cNvPr id="17" name="Group 16">
            <a:extLst>
              <a:ext uri="{FF2B5EF4-FFF2-40B4-BE49-F238E27FC236}">
                <a16:creationId xmlns:a16="http://schemas.microsoft.com/office/drawing/2014/main" id="{7C201BC9-4097-34B7-0614-5E5198732E60}"/>
              </a:ext>
            </a:extLst>
          </p:cNvPr>
          <p:cNvGrpSpPr/>
          <p:nvPr/>
        </p:nvGrpSpPr>
        <p:grpSpPr>
          <a:xfrm>
            <a:off x="6395817" y="2014368"/>
            <a:ext cx="1781597" cy="2243262"/>
            <a:chOff x="6641035" y="2606673"/>
            <a:chExt cx="1781597" cy="2243262"/>
          </a:xfrm>
        </p:grpSpPr>
        <p:pic>
          <p:nvPicPr>
            <p:cNvPr id="7" name="Graphic 6" descr="Doctor female with solid fill">
              <a:extLst>
                <a:ext uri="{FF2B5EF4-FFF2-40B4-BE49-F238E27FC236}">
                  <a16:creationId xmlns:a16="http://schemas.microsoft.com/office/drawing/2014/main" id="{67A7471C-0096-E7DF-1126-D031AACE06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1035" y="2606673"/>
              <a:ext cx="1781597" cy="1781597"/>
            </a:xfrm>
            <a:prstGeom prst="rect">
              <a:avLst/>
            </a:prstGeom>
          </p:spPr>
        </p:pic>
        <p:sp>
          <p:nvSpPr>
            <p:cNvPr id="15" name="TextBox 14">
              <a:extLst>
                <a:ext uri="{FF2B5EF4-FFF2-40B4-BE49-F238E27FC236}">
                  <a16:creationId xmlns:a16="http://schemas.microsoft.com/office/drawing/2014/main" id="{AA641DA5-02C7-CD8A-FD82-42E706A8D0C2}"/>
                </a:ext>
              </a:extLst>
            </p:cNvPr>
            <p:cNvSpPr txBox="1"/>
            <p:nvPr/>
          </p:nvSpPr>
          <p:spPr>
            <a:xfrm>
              <a:off x="6803972" y="4388270"/>
              <a:ext cx="1354538" cy="461665"/>
            </a:xfrm>
            <a:prstGeom prst="rect">
              <a:avLst/>
            </a:prstGeom>
            <a:noFill/>
          </p:spPr>
          <p:txBody>
            <a:bodyPr wrap="none" rtlCol="0">
              <a:spAutoFit/>
            </a:bodyPr>
            <a:lstStyle/>
            <a:p>
              <a:r>
                <a:rPr lang="en-BR" sz="2400" dirty="0"/>
                <a:t>Providers</a:t>
              </a:r>
            </a:p>
          </p:txBody>
        </p:sp>
      </p:grpSp>
      <p:grpSp>
        <p:nvGrpSpPr>
          <p:cNvPr id="21" name="Group 20">
            <a:extLst>
              <a:ext uri="{FF2B5EF4-FFF2-40B4-BE49-F238E27FC236}">
                <a16:creationId xmlns:a16="http://schemas.microsoft.com/office/drawing/2014/main" id="{FA045A62-A754-D88E-C988-F5120CB80877}"/>
              </a:ext>
            </a:extLst>
          </p:cNvPr>
          <p:cNvGrpSpPr/>
          <p:nvPr/>
        </p:nvGrpSpPr>
        <p:grpSpPr>
          <a:xfrm>
            <a:off x="9938704" y="3850641"/>
            <a:ext cx="1781597" cy="2145300"/>
            <a:chOff x="9938704" y="3526961"/>
            <a:chExt cx="1781597" cy="2145300"/>
          </a:xfrm>
        </p:grpSpPr>
        <p:pic>
          <p:nvPicPr>
            <p:cNvPr id="11" name="Graphic 10" descr="Piggy Bank with solid fill">
              <a:extLst>
                <a:ext uri="{FF2B5EF4-FFF2-40B4-BE49-F238E27FC236}">
                  <a16:creationId xmlns:a16="http://schemas.microsoft.com/office/drawing/2014/main" id="{46810338-E90A-82EF-ED7B-84802CEA79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8704" y="3526961"/>
              <a:ext cx="1781597" cy="1781597"/>
            </a:xfrm>
            <a:prstGeom prst="rect">
              <a:avLst/>
            </a:prstGeom>
          </p:spPr>
        </p:pic>
        <p:sp>
          <p:nvSpPr>
            <p:cNvPr id="18" name="TextBox 17">
              <a:extLst>
                <a:ext uri="{FF2B5EF4-FFF2-40B4-BE49-F238E27FC236}">
                  <a16:creationId xmlns:a16="http://schemas.microsoft.com/office/drawing/2014/main" id="{71CE2F38-D12D-10D5-C42B-26E19740C00F}"/>
                </a:ext>
              </a:extLst>
            </p:cNvPr>
            <p:cNvSpPr txBox="1"/>
            <p:nvPr/>
          </p:nvSpPr>
          <p:spPr>
            <a:xfrm>
              <a:off x="10252615" y="5210596"/>
              <a:ext cx="998671" cy="461665"/>
            </a:xfrm>
            <a:prstGeom prst="rect">
              <a:avLst/>
            </a:prstGeom>
            <a:noFill/>
          </p:spPr>
          <p:txBody>
            <a:bodyPr wrap="none" rtlCol="0">
              <a:spAutoFit/>
            </a:bodyPr>
            <a:lstStyle/>
            <a:p>
              <a:r>
                <a:rPr lang="en-BR" sz="2400" dirty="0"/>
                <a:t>Payors</a:t>
              </a:r>
            </a:p>
          </p:txBody>
        </p:sp>
      </p:grpSp>
      <p:grpSp>
        <p:nvGrpSpPr>
          <p:cNvPr id="20" name="Group 19">
            <a:extLst>
              <a:ext uri="{FF2B5EF4-FFF2-40B4-BE49-F238E27FC236}">
                <a16:creationId xmlns:a16="http://schemas.microsoft.com/office/drawing/2014/main" id="{D6DEFC7A-0B35-2EC8-F071-ED7FA65C7CF2}"/>
              </a:ext>
            </a:extLst>
          </p:cNvPr>
          <p:cNvGrpSpPr/>
          <p:nvPr/>
        </p:nvGrpSpPr>
        <p:grpSpPr>
          <a:xfrm>
            <a:off x="399326" y="3752679"/>
            <a:ext cx="1853970" cy="2110391"/>
            <a:chOff x="399326" y="3428999"/>
            <a:chExt cx="1853970" cy="2110391"/>
          </a:xfrm>
        </p:grpSpPr>
        <p:pic>
          <p:nvPicPr>
            <p:cNvPr id="9" name="Graphic 8" descr="Court with solid fill">
              <a:extLst>
                <a:ext uri="{FF2B5EF4-FFF2-40B4-BE49-F238E27FC236}">
                  <a16:creationId xmlns:a16="http://schemas.microsoft.com/office/drawing/2014/main" id="{05749A99-235E-8E5C-BB06-194E8A315C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1699" y="3428999"/>
              <a:ext cx="1781597" cy="1781597"/>
            </a:xfrm>
            <a:prstGeom prst="rect">
              <a:avLst/>
            </a:prstGeom>
          </p:spPr>
        </p:pic>
        <p:sp>
          <p:nvSpPr>
            <p:cNvPr id="19" name="TextBox 18">
              <a:extLst>
                <a:ext uri="{FF2B5EF4-FFF2-40B4-BE49-F238E27FC236}">
                  <a16:creationId xmlns:a16="http://schemas.microsoft.com/office/drawing/2014/main" id="{515868A3-BC66-1CE6-BFEC-1EEB87E133CC}"/>
                </a:ext>
              </a:extLst>
            </p:cNvPr>
            <p:cNvSpPr txBox="1"/>
            <p:nvPr/>
          </p:nvSpPr>
          <p:spPr>
            <a:xfrm>
              <a:off x="399326" y="5077725"/>
              <a:ext cx="1807995" cy="461665"/>
            </a:xfrm>
            <a:prstGeom prst="rect">
              <a:avLst/>
            </a:prstGeom>
            <a:noFill/>
          </p:spPr>
          <p:txBody>
            <a:bodyPr wrap="none" rtlCol="0">
              <a:spAutoFit/>
            </a:bodyPr>
            <a:lstStyle/>
            <a:p>
              <a:r>
                <a:rPr lang="en-BR" sz="2400" dirty="0"/>
                <a:t>Policymakers</a:t>
              </a:r>
            </a:p>
          </p:txBody>
        </p:sp>
      </p:grpSp>
    </p:spTree>
    <p:extLst>
      <p:ext uri="{BB962C8B-B14F-4D97-AF65-F5344CB8AC3E}">
        <p14:creationId xmlns:p14="http://schemas.microsoft.com/office/powerpoint/2010/main" val="155048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4BAD-C86E-ABB4-18CE-735C9786CA22}"/>
              </a:ext>
            </a:extLst>
          </p:cNvPr>
          <p:cNvSpPr>
            <a:spLocks noGrp="1"/>
          </p:cNvSpPr>
          <p:nvPr>
            <p:ph type="title"/>
          </p:nvPr>
        </p:nvSpPr>
        <p:spPr/>
        <p:txBody>
          <a:bodyPr/>
          <a:lstStyle/>
          <a:p>
            <a:r>
              <a:rPr lang="en-BR" dirty="0"/>
              <a:t>Alignment is about expectations</a:t>
            </a:r>
          </a:p>
        </p:txBody>
      </p:sp>
      <p:pic>
        <p:nvPicPr>
          <p:cNvPr id="7" name="Picture 6" descr="A piece of food on a table&#10;&#10;Description automatically generated with low confidence">
            <a:extLst>
              <a:ext uri="{FF2B5EF4-FFF2-40B4-BE49-F238E27FC236}">
                <a16:creationId xmlns:a16="http://schemas.microsoft.com/office/drawing/2014/main" id="{1F17515C-7E35-3296-7121-5C488E9CFE73}"/>
              </a:ext>
            </a:extLst>
          </p:cNvPr>
          <p:cNvPicPr>
            <a:picLocks noChangeAspect="1"/>
          </p:cNvPicPr>
          <p:nvPr/>
        </p:nvPicPr>
        <p:blipFill>
          <a:blip r:embed="rId2"/>
          <a:stretch>
            <a:fillRect/>
          </a:stretch>
        </p:blipFill>
        <p:spPr>
          <a:xfrm>
            <a:off x="665827" y="1925218"/>
            <a:ext cx="4960441" cy="3346055"/>
          </a:xfrm>
          <a:prstGeom prst="rect">
            <a:avLst/>
          </a:prstGeom>
        </p:spPr>
      </p:pic>
      <p:pic>
        <p:nvPicPr>
          <p:cNvPr id="9" name="Picture 8" descr="A picture containing close&#10;&#10;Description automatically generated">
            <a:extLst>
              <a:ext uri="{FF2B5EF4-FFF2-40B4-BE49-F238E27FC236}">
                <a16:creationId xmlns:a16="http://schemas.microsoft.com/office/drawing/2014/main" id="{748C7AE3-27B4-E2C6-7C26-A59BB49A8724}"/>
              </a:ext>
            </a:extLst>
          </p:cNvPr>
          <p:cNvPicPr>
            <a:picLocks noChangeAspect="1"/>
          </p:cNvPicPr>
          <p:nvPr/>
        </p:nvPicPr>
        <p:blipFill>
          <a:blip r:embed="rId3"/>
          <a:stretch>
            <a:fillRect/>
          </a:stretch>
        </p:blipFill>
        <p:spPr>
          <a:xfrm>
            <a:off x="6496742" y="1925218"/>
            <a:ext cx="5029431" cy="3346055"/>
          </a:xfrm>
          <a:prstGeom prst="rect">
            <a:avLst/>
          </a:prstGeom>
        </p:spPr>
      </p:pic>
      <p:sp>
        <p:nvSpPr>
          <p:cNvPr id="10" name="TextBox 9">
            <a:extLst>
              <a:ext uri="{FF2B5EF4-FFF2-40B4-BE49-F238E27FC236}">
                <a16:creationId xmlns:a16="http://schemas.microsoft.com/office/drawing/2014/main" id="{1C77BE8B-78F7-9FD5-B50D-35CB0AAFDC45}"/>
              </a:ext>
            </a:extLst>
          </p:cNvPr>
          <p:cNvSpPr txBox="1"/>
          <p:nvPr/>
        </p:nvSpPr>
        <p:spPr>
          <a:xfrm>
            <a:off x="159798" y="6338986"/>
            <a:ext cx="3506680" cy="307777"/>
          </a:xfrm>
          <a:prstGeom prst="rect">
            <a:avLst/>
          </a:prstGeom>
          <a:noFill/>
        </p:spPr>
        <p:txBody>
          <a:bodyPr wrap="square" rtlCol="0">
            <a:spAutoFit/>
          </a:bodyPr>
          <a:lstStyle/>
          <a:p>
            <a:r>
              <a:rPr lang="en-US" sz="1400" dirty="0"/>
              <a:t>Atlas of </a:t>
            </a:r>
            <a:r>
              <a:rPr lang="en-US" sz="1400" dirty="0" err="1"/>
              <a:t>Dermoscopy</a:t>
            </a:r>
            <a:endParaRPr lang="en-US" sz="1400" dirty="0"/>
          </a:p>
        </p:txBody>
      </p:sp>
    </p:spTree>
    <p:extLst>
      <p:ext uri="{BB962C8B-B14F-4D97-AF65-F5344CB8AC3E}">
        <p14:creationId xmlns:p14="http://schemas.microsoft.com/office/powerpoint/2010/main" val="1493620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4BAD-C86E-ABB4-18CE-735C9786CA22}"/>
              </a:ext>
            </a:extLst>
          </p:cNvPr>
          <p:cNvSpPr>
            <a:spLocks noGrp="1"/>
          </p:cNvSpPr>
          <p:nvPr>
            <p:ph type="title"/>
          </p:nvPr>
        </p:nvSpPr>
        <p:spPr/>
        <p:txBody>
          <a:bodyPr/>
          <a:lstStyle/>
          <a:p>
            <a:r>
              <a:rPr lang="en-BR" dirty="0"/>
              <a:t>Alignment is about consequences</a:t>
            </a:r>
          </a:p>
        </p:txBody>
      </p:sp>
      <p:sp>
        <p:nvSpPr>
          <p:cNvPr id="3" name="Content Placeholder 2">
            <a:extLst>
              <a:ext uri="{FF2B5EF4-FFF2-40B4-BE49-F238E27FC236}">
                <a16:creationId xmlns:a16="http://schemas.microsoft.com/office/drawing/2014/main" id="{0C5B1244-7C11-7C67-31D5-4E7973D2B63D}"/>
              </a:ext>
            </a:extLst>
          </p:cNvPr>
          <p:cNvSpPr>
            <a:spLocks noGrp="1"/>
          </p:cNvSpPr>
          <p:nvPr>
            <p:ph idx="1"/>
          </p:nvPr>
        </p:nvSpPr>
        <p:spPr/>
        <p:txBody>
          <a:bodyPr>
            <a:normAutofit/>
          </a:bodyPr>
          <a:lstStyle/>
          <a:p>
            <a:pPr marL="0" indent="0">
              <a:buNone/>
            </a:pPr>
            <a:r>
              <a:rPr lang="en-US" dirty="0"/>
              <a:t>“How do doctors make the decision to excise? Among the factors that may influence them are the concerns of patients (or family members) about malignancy (‘patient pressure to excise’), medicolegal worries about ‘missing’ a melanoma, economic benefits from performing excisions, and the likelihood, from epidemiological data, that a particular pigmented skin lesion might be a melanoma.”</a:t>
            </a:r>
          </a:p>
          <a:p>
            <a:pPr marL="0" indent="0">
              <a:buNone/>
            </a:pPr>
            <a:r>
              <a:rPr lang="en-US" dirty="0"/>
              <a:t>English et al. 2004</a:t>
            </a:r>
            <a:endParaRPr lang="en-BR" dirty="0"/>
          </a:p>
        </p:txBody>
      </p:sp>
    </p:spTree>
    <p:extLst>
      <p:ext uri="{BB962C8B-B14F-4D97-AF65-F5344CB8AC3E}">
        <p14:creationId xmlns:p14="http://schemas.microsoft.com/office/powerpoint/2010/main" val="3114253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2DEADF1-C3CC-D28C-2460-094AE86F70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767"/>
          <a:stretch/>
        </p:blipFill>
        <p:spPr bwMode="auto">
          <a:xfrm>
            <a:off x="838200" y="1321555"/>
            <a:ext cx="10515600" cy="56968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358629-C282-961C-A680-569156978DF5}"/>
              </a:ext>
            </a:extLst>
          </p:cNvPr>
          <p:cNvSpPr>
            <a:spLocks noGrp="1"/>
          </p:cNvSpPr>
          <p:nvPr>
            <p:ph type="title"/>
          </p:nvPr>
        </p:nvSpPr>
        <p:spPr/>
        <p:txBody>
          <a:bodyPr/>
          <a:lstStyle/>
          <a:p>
            <a:r>
              <a:rPr lang="en-BR" dirty="0"/>
              <a:t>Cancer overdiagnosis</a:t>
            </a:r>
          </a:p>
        </p:txBody>
      </p:sp>
    </p:spTree>
    <p:extLst>
      <p:ext uri="{BB962C8B-B14F-4D97-AF65-F5344CB8AC3E}">
        <p14:creationId xmlns:p14="http://schemas.microsoft.com/office/powerpoint/2010/main" val="115768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id="{F2480434-9347-333C-57A9-594339220206}"/>
              </a:ext>
            </a:extLst>
          </p:cNvPr>
          <p:cNvSpPr/>
          <p:nvPr/>
        </p:nvSpPr>
        <p:spPr>
          <a:xfrm>
            <a:off x="116236" y="2289875"/>
            <a:ext cx="3500035" cy="2278249"/>
          </a:xfrm>
          <a:prstGeom prst="chevron">
            <a:avLst>
              <a:gd name="adj" fmla="val 3692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1990s:</a:t>
            </a:r>
          </a:p>
          <a:p>
            <a:pPr algn="ctr"/>
            <a:r>
              <a:rPr lang="en-BR" sz="2800" dirty="0">
                <a:solidFill>
                  <a:schemeClr val="tx1"/>
                </a:solidFill>
              </a:rPr>
              <a:t>Image Processing Era</a:t>
            </a:r>
          </a:p>
        </p:txBody>
      </p:sp>
      <p:sp>
        <p:nvSpPr>
          <p:cNvPr id="5" name="Chevron 4">
            <a:extLst>
              <a:ext uri="{FF2B5EF4-FFF2-40B4-BE49-F238E27FC236}">
                <a16:creationId xmlns:a16="http://schemas.microsoft.com/office/drawing/2014/main" id="{8F0C67FE-4CDF-1DF3-B8BE-EDA8500115C1}"/>
              </a:ext>
            </a:extLst>
          </p:cNvPr>
          <p:cNvSpPr/>
          <p:nvPr/>
        </p:nvSpPr>
        <p:spPr>
          <a:xfrm>
            <a:off x="2934345" y="2289875"/>
            <a:ext cx="3500035" cy="2278249"/>
          </a:xfrm>
          <a:prstGeom prst="chevron">
            <a:avLst>
              <a:gd name="adj" fmla="val 3692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2000s:</a:t>
            </a:r>
          </a:p>
          <a:p>
            <a:pPr algn="ctr"/>
            <a:r>
              <a:rPr lang="en-BR" sz="2800" dirty="0">
                <a:solidFill>
                  <a:schemeClr val="tx1"/>
                </a:solidFill>
              </a:rPr>
              <a:t>Computer Vision</a:t>
            </a:r>
            <a:br>
              <a:rPr lang="en-BR" sz="2800" dirty="0">
                <a:solidFill>
                  <a:schemeClr val="tx1"/>
                </a:solidFill>
              </a:rPr>
            </a:br>
            <a:r>
              <a:rPr lang="en-BR" sz="2800" dirty="0">
                <a:solidFill>
                  <a:schemeClr val="tx1"/>
                </a:solidFill>
              </a:rPr>
              <a:t>Era</a:t>
            </a:r>
          </a:p>
        </p:txBody>
      </p:sp>
      <p:sp>
        <p:nvSpPr>
          <p:cNvPr id="6" name="Chevron 5">
            <a:extLst>
              <a:ext uri="{FF2B5EF4-FFF2-40B4-BE49-F238E27FC236}">
                <a16:creationId xmlns:a16="http://schemas.microsoft.com/office/drawing/2014/main" id="{3A3C428C-4012-7B1C-2A61-BF007D12E3C1}"/>
              </a:ext>
            </a:extLst>
          </p:cNvPr>
          <p:cNvSpPr/>
          <p:nvPr/>
        </p:nvSpPr>
        <p:spPr>
          <a:xfrm>
            <a:off x="5752454" y="2289874"/>
            <a:ext cx="3500035" cy="2278249"/>
          </a:xfrm>
          <a:prstGeom prst="chevron">
            <a:avLst>
              <a:gd name="adj" fmla="val 369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2010s:</a:t>
            </a:r>
          </a:p>
          <a:p>
            <a:pPr algn="ctr"/>
            <a:r>
              <a:rPr lang="en-BR" sz="2800" dirty="0">
                <a:solidFill>
                  <a:schemeClr val="tx1"/>
                </a:solidFill>
              </a:rPr>
              <a:t>Machine Learning Era</a:t>
            </a:r>
          </a:p>
        </p:txBody>
      </p:sp>
      <p:sp>
        <p:nvSpPr>
          <p:cNvPr id="7" name="Chevron 6">
            <a:extLst>
              <a:ext uri="{FF2B5EF4-FFF2-40B4-BE49-F238E27FC236}">
                <a16:creationId xmlns:a16="http://schemas.microsoft.com/office/drawing/2014/main" id="{1A350274-88BC-102A-3DC0-EA8D55A22680}"/>
              </a:ext>
            </a:extLst>
          </p:cNvPr>
          <p:cNvSpPr/>
          <p:nvPr/>
        </p:nvSpPr>
        <p:spPr>
          <a:xfrm>
            <a:off x="8570563" y="2289874"/>
            <a:ext cx="3500035" cy="2278249"/>
          </a:xfrm>
          <a:prstGeom prst="chevron">
            <a:avLst>
              <a:gd name="adj" fmla="val 369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2020s:</a:t>
            </a:r>
            <a:br>
              <a:rPr lang="en-BR" sz="2800" dirty="0">
                <a:solidFill>
                  <a:schemeClr val="tx1"/>
                </a:solidFill>
              </a:rPr>
            </a:br>
            <a:endParaRPr lang="en-BR" sz="2800" dirty="0">
              <a:solidFill>
                <a:schemeClr val="tx1"/>
              </a:solidFill>
            </a:endParaRPr>
          </a:p>
          <a:p>
            <a:pPr algn="ctr"/>
            <a:r>
              <a:rPr lang="en-BR" sz="2800" dirty="0">
                <a:solidFill>
                  <a:schemeClr val="tx1"/>
                </a:solidFill>
              </a:rPr>
              <a:t>?</a:t>
            </a:r>
            <a:br>
              <a:rPr lang="en-BR" sz="2800" dirty="0">
                <a:solidFill>
                  <a:schemeClr val="tx1"/>
                </a:solidFill>
              </a:rPr>
            </a:br>
            <a:endParaRPr lang="en-BR" sz="2800" dirty="0">
              <a:solidFill>
                <a:schemeClr val="tx1"/>
              </a:solidFill>
            </a:endParaRPr>
          </a:p>
        </p:txBody>
      </p:sp>
      <p:sp>
        <p:nvSpPr>
          <p:cNvPr id="8" name="Rectangular Callout 7">
            <a:extLst>
              <a:ext uri="{FF2B5EF4-FFF2-40B4-BE49-F238E27FC236}">
                <a16:creationId xmlns:a16="http://schemas.microsoft.com/office/drawing/2014/main" id="{1A8D256F-0DE9-40C3-80CC-EC1E3FC3CEF2}"/>
              </a:ext>
            </a:extLst>
          </p:cNvPr>
          <p:cNvSpPr/>
          <p:nvPr/>
        </p:nvSpPr>
        <p:spPr>
          <a:xfrm>
            <a:off x="643180" y="650929"/>
            <a:ext cx="1906291" cy="1216617"/>
          </a:xfrm>
          <a:prstGeom prst="wedgeRectCallout">
            <a:avLst>
              <a:gd name="adj1" fmla="val 35671"/>
              <a:gd name="adj2" fmla="val 9052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classical global descriptors &amp; models</a:t>
            </a:r>
          </a:p>
        </p:txBody>
      </p:sp>
      <p:sp>
        <p:nvSpPr>
          <p:cNvPr id="9" name="Rectangular Callout 8">
            <a:extLst>
              <a:ext uri="{FF2B5EF4-FFF2-40B4-BE49-F238E27FC236}">
                <a16:creationId xmlns:a16="http://schemas.microsoft.com/office/drawing/2014/main" id="{FCE13694-A589-8E06-06BF-51BC9B481ABD}"/>
              </a:ext>
            </a:extLst>
          </p:cNvPr>
          <p:cNvSpPr/>
          <p:nvPr/>
        </p:nvSpPr>
        <p:spPr>
          <a:xfrm>
            <a:off x="2663125" y="4915516"/>
            <a:ext cx="1906291" cy="1216617"/>
          </a:xfrm>
          <a:prstGeom prst="wedgeRectCallout">
            <a:avLst>
              <a:gd name="adj1" fmla="val 39480"/>
              <a:gd name="adj2" fmla="val -8906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local descriptors &amp; bags of visual words</a:t>
            </a:r>
          </a:p>
        </p:txBody>
      </p:sp>
      <p:sp>
        <p:nvSpPr>
          <p:cNvPr id="10" name="Rectangular Callout 9">
            <a:extLst>
              <a:ext uri="{FF2B5EF4-FFF2-40B4-BE49-F238E27FC236}">
                <a16:creationId xmlns:a16="http://schemas.microsoft.com/office/drawing/2014/main" id="{C9B92C12-47D6-E374-BFBA-4D34DAB4EE75}"/>
              </a:ext>
            </a:extLst>
          </p:cNvPr>
          <p:cNvSpPr/>
          <p:nvPr/>
        </p:nvSpPr>
        <p:spPr>
          <a:xfrm>
            <a:off x="6208363" y="703878"/>
            <a:ext cx="1906291" cy="1216617"/>
          </a:xfrm>
          <a:prstGeom prst="wedgeRectCallout">
            <a:avLst>
              <a:gd name="adj1" fmla="val 17785"/>
              <a:gd name="adj2" fmla="val 886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deep neural networks</a:t>
            </a:r>
          </a:p>
        </p:txBody>
      </p:sp>
      <p:sp>
        <p:nvSpPr>
          <p:cNvPr id="12" name="Rectangular Callout 11">
            <a:extLst>
              <a:ext uri="{FF2B5EF4-FFF2-40B4-BE49-F238E27FC236}">
                <a16:creationId xmlns:a16="http://schemas.microsoft.com/office/drawing/2014/main" id="{FB5E6A3D-DBA2-20E9-1555-41573EBF7CDE}"/>
              </a:ext>
            </a:extLst>
          </p:cNvPr>
          <p:cNvSpPr/>
          <p:nvPr/>
        </p:nvSpPr>
        <p:spPr>
          <a:xfrm>
            <a:off x="4926877" y="4915516"/>
            <a:ext cx="1906291" cy="1216617"/>
          </a:xfrm>
          <a:prstGeom prst="wedgeRectCallout">
            <a:avLst>
              <a:gd name="adj1" fmla="val -49532"/>
              <a:gd name="adj2" fmla="val -9138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curated datasets &amp; challenges</a:t>
            </a:r>
          </a:p>
        </p:txBody>
      </p:sp>
    </p:spTree>
    <p:extLst>
      <p:ext uri="{BB962C8B-B14F-4D97-AF65-F5344CB8AC3E}">
        <p14:creationId xmlns:p14="http://schemas.microsoft.com/office/powerpoint/2010/main" val="17582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8154-B596-6C3C-2BD4-13B6449A4A6D}"/>
              </a:ext>
            </a:extLst>
          </p:cNvPr>
          <p:cNvSpPr>
            <a:spLocks noGrp="1"/>
          </p:cNvSpPr>
          <p:nvPr>
            <p:ph type="title"/>
          </p:nvPr>
        </p:nvSpPr>
        <p:spPr/>
        <p:txBody>
          <a:bodyPr/>
          <a:lstStyle/>
          <a:p>
            <a:r>
              <a:rPr lang="en-BR" dirty="0"/>
              <a:t>Reliability &amp; Robustness</a:t>
            </a:r>
          </a:p>
        </p:txBody>
      </p:sp>
      <p:sp>
        <p:nvSpPr>
          <p:cNvPr id="3" name="Text Placeholder 2">
            <a:extLst>
              <a:ext uri="{FF2B5EF4-FFF2-40B4-BE49-F238E27FC236}">
                <a16:creationId xmlns:a16="http://schemas.microsoft.com/office/drawing/2014/main" id="{5252B88A-71E9-73E5-8B5F-C6EAE26A0C06}"/>
              </a:ext>
            </a:extLst>
          </p:cNvPr>
          <p:cNvSpPr>
            <a:spLocks noGrp="1"/>
          </p:cNvSpPr>
          <p:nvPr>
            <p:ph type="body" idx="1"/>
          </p:nvPr>
        </p:nvSpPr>
        <p:spPr/>
        <p:txBody>
          <a:bodyPr/>
          <a:lstStyle/>
          <a:p>
            <a:endParaRPr lang="en-BR"/>
          </a:p>
        </p:txBody>
      </p:sp>
    </p:spTree>
    <p:extLst>
      <p:ext uri="{BB962C8B-B14F-4D97-AF65-F5344CB8AC3E}">
        <p14:creationId xmlns:p14="http://schemas.microsoft.com/office/powerpoint/2010/main" val="3464514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E71DEE-04DA-04BB-0EA1-58A28ED875F0}"/>
              </a:ext>
            </a:extLst>
          </p:cNvPr>
          <p:cNvSpPr>
            <a:spLocks noGrp="1"/>
          </p:cNvSpPr>
          <p:nvPr>
            <p:ph type="body" idx="1"/>
          </p:nvPr>
        </p:nvSpPr>
        <p:spPr>
          <a:xfrm>
            <a:off x="839788" y="824514"/>
            <a:ext cx="5157787" cy="823912"/>
          </a:xfrm>
        </p:spPr>
        <p:txBody>
          <a:bodyPr>
            <a:normAutofit lnSpcReduction="10000"/>
          </a:bodyPr>
          <a:lstStyle/>
          <a:p>
            <a:pPr algn="ctr"/>
            <a:r>
              <a:rPr lang="en-BR" sz="5400" b="0" dirty="0"/>
              <a:t>Reliability</a:t>
            </a:r>
          </a:p>
        </p:txBody>
      </p:sp>
      <p:sp>
        <p:nvSpPr>
          <p:cNvPr id="4" name="Content Placeholder 3">
            <a:extLst>
              <a:ext uri="{FF2B5EF4-FFF2-40B4-BE49-F238E27FC236}">
                <a16:creationId xmlns:a16="http://schemas.microsoft.com/office/drawing/2014/main" id="{F86D40D2-3822-620C-C318-649A563C9311}"/>
              </a:ext>
            </a:extLst>
          </p:cNvPr>
          <p:cNvSpPr>
            <a:spLocks noGrp="1"/>
          </p:cNvSpPr>
          <p:nvPr>
            <p:ph sz="half" idx="2"/>
          </p:nvPr>
        </p:nvSpPr>
        <p:spPr>
          <a:xfrm>
            <a:off x="839788" y="2139314"/>
            <a:ext cx="5157787" cy="3684588"/>
          </a:xfrm>
        </p:spPr>
        <p:txBody>
          <a:bodyPr/>
          <a:lstStyle/>
          <a:p>
            <a:pPr marL="0" indent="0">
              <a:buNone/>
            </a:pPr>
            <a:r>
              <a:rPr lang="en-BR" dirty="0"/>
              <a:t>System delivers a consistent performance under its specified operating conditions.</a:t>
            </a:r>
          </a:p>
        </p:txBody>
      </p:sp>
      <p:sp>
        <p:nvSpPr>
          <p:cNvPr id="5" name="Text Placeholder 4">
            <a:extLst>
              <a:ext uri="{FF2B5EF4-FFF2-40B4-BE49-F238E27FC236}">
                <a16:creationId xmlns:a16="http://schemas.microsoft.com/office/drawing/2014/main" id="{007BA9FA-300C-7318-8F6D-E508B63FE6D0}"/>
              </a:ext>
            </a:extLst>
          </p:cNvPr>
          <p:cNvSpPr>
            <a:spLocks noGrp="1"/>
          </p:cNvSpPr>
          <p:nvPr>
            <p:ph type="body" sz="quarter" idx="3"/>
          </p:nvPr>
        </p:nvSpPr>
        <p:spPr>
          <a:xfrm>
            <a:off x="6172200" y="824514"/>
            <a:ext cx="5183188" cy="823912"/>
          </a:xfrm>
        </p:spPr>
        <p:txBody>
          <a:bodyPr>
            <a:noAutofit/>
          </a:bodyPr>
          <a:lstStyle/>
          <a:p>
            <a:pPr algn="ctr"/>
            <a:r>
              <a:rPr lang="en-BR" sz="5400" b="0" dirty="0"/>
              <a:t>Robustness</a:t>
            </a:r>
          </a:p>
        </p:txBody>
      </p:sp>
      <p:sp>
        <p:nvSpPr>
          <p:cNvPr id="6" name="Content Placeholder 5">
            <a:extLst>
              <a:ext uri="{FF2B5EF4-FFF2-40B4-BE49-F238E27FC236}">
                <a16:creationId xmlns:a16="http://schemas.microsoft.com/office/drawing/2014/main" id="{18F5120F-B70C-BBF5-0430-A406B7958B9E}"/>
              </a:ext>
            </a:extLst>
          </p:cNvPr>
          <p:cNvSpPr>
            <a:spLocks noGrp="1"/>
          </p:cNvSpPr>
          <p:nvPr>
            <p:ph sz="quarter" idx="4"/>
          </p:nvPr>
        </p:nvSpPr>
        <p:spPr>
          <a:xfrm>
            <a:off x="6172200" y="2139314"/>
            <a:ext cx="5183188" cy="3684588"/>
          </a:xfrm>
        </p:spPr>
        <p:txBody>
          <a:bodyPr/>
          <a:lstStyle/>
          <a:p>
            <a:pPr marL="0" indent="0">
              <a:buNone/>
            </a:pPr>
            <a:r>
              <a:rPr lang="en-BR" dirty="0"/>
              <a:t>System continues to function </a:t>
            </a:r>
            <a:r>
              <a:rPr lang="en-BR" i="1" dirty="0"/>
              <a:t>despite </a:t>
            </a:r>
            <a:r>
              <a:rPr lang="en-BR" dirty="0"/>
              <a:t>deviations of its operating conditions.</a:t>
            </a:r>
          </a:p>
        </p:txBody>
      </p:sp>
      <p:sp>
        <p:nvSpPr>
          <p:cNvPr id="7" name="Content Placeholder 5">
            <a:extLst>
              <a:ext uri="{FF2B5EF4-FFF2-40B4-BE49-F238E27FC236}">
                <a16:creationId xmlns:a16="http://schemas.microsoft.com/office/drawing/2014/main" id="{A54E026B-1133-035A-398D-255871E36A6B}"/>
              </a:ext>
            </a:extLst>
          </p:cNvPr>
          <p:cNvSpPr txBox="1">
            <a:spLocks/>
          </p:cNvSpPr>
          <p:nvPr/>
        </p:nvSpPr>
        <p:spPr>
          <a:xfrm>
            <a:off x="6172200" y="3962681"/>
            <a:ext cx="5183188" cy="21381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Wingdings" pitchFamily="2" charset="2"/>
              <a:buChar char="ü"/>
            </a:pPr>
            <a:r>
              <a:rPr lang="en-BR" dirty="0"/>
              <a:t>Tolerance to small deviations</a:t>
            </a:r>
          </a:p>
          <a:p>
            <a:pPr marL="361950" indent="-361950">
              <a:buFont typeface="Wingdings" pitchFamily="2" charset="2"/>
              <a:buChar char="ü"/>
            </a:pPr>
            <a:r>
              <a:rPr lang="en-BR" dirty="0"/>
              <a:t>“Gracious failure” </a:t>
            </a:r>
          </a:p>
          <a:p>
            <a:pPr marL="361950" indent="-361950">
              <a:buNone/>
            </a:pPr>
            <a:endParaRPr lang="en-BR" dirty="0"/>
          </a:p>
          <a:p>
            <a:pPr marL="361950" indent="-361950">
              <a:buFont typeface="System Font Regular"/>
              <a:buChar char="✗"/>
            </a:pPr>
            <a:r>
              <a:rPr lang="en-BR" dirty="0"/>
              <a:t>Silent failure (insidious trash in/trash out)</a:t>
            </a:r>
            <a:endParaRPr lang="en-BR" b="1" dirty="0"/>
          </a:p>
        </p:txBody>
      </p:sp>
      <p:sp>
        <p:nvSpPr>
          <p:cNvPr id="9" name="Content Placeholder 5">
            <a:extLst>
              <a:ext uri="{FF2B5EF4-FFF2-40B4-BE49-F238E27FC236}">
                <a16:creationId xmlns:a16="http://schemas.microsoft.com/office/drawing/2014/main" id="{977C4C67-94AE-9C9C-545C-CAF22EE2D983}"/>
              </a:ext>
            </a:extLst>
          </p:cNvPr>
          <p:cNvSpPr txBox="1">
            <a:spLocks/>
          </p:cNvSpPr>
          <p:nvPr/>
        </p:nvSpPr>
        <p:spPr>
          <a:xfrm>
            <a:off x="814387" y="3962681"/>
            <a:ext cx="5183188" cy="21381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61950">
              <a:buFont typeface="Wingdings" pitchFamily="2" charset="2"/>
              <a:buChar char="ü"/>
            </a:pPr>
            <a:r>
              <a:rPr lang="en-BR" dirty="0"/>
              <a:t>High availability</a:t>
            </a:r>
          </a:p>
          <a:p>
            <a:pPr marL="361950" indent="-361950">
              <a:buFont typeface="Wingdings" pitchFamily="2" charset="2"/>
              <a:buChar char="ü"/>
            </a:pPr>
            <a:r>
              <a:rPr lang="en-BR" dirty="0"/>
              <a:t>Accuracy </a:t>
            </a:r>
          </a:p>
          <a:p>
            <a:pPr marL="361950" indent="-361950">
              <a:buNone/>
            </a:pPr>
            <a:endParaRPr lang="en-BR" dirty="0"/>
          </a:p>
          <a:p>
            <a:pPr marL="361950" indent="-361950">
              <a:buFont typeface="System Font Regular"/>
              <a:buChar char="✗"/>
            </a:pPr>
            <a:r>
              <a:rPr lang="en-BR" dirty="0"/>
              <a:t>Frequent outages (“our network is out”)</a:t>
            </a:r>
          </a:p>
        </p:txBody>
      </p:sp>
    </p:spTree>
    <p:extLst>
      <p:ext uri="{BB962C8B-B14F-4D97-AF65-F5344CB8AC3E}">
        <p14:creationId xmlns:p14="http://schemas.microsoft.com/office/powerpoint/2010/main" val="31247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application&#10;&#10;Description automatically generated">
            <a:extLst>
              <a:ext uri="{FF2B5EF4-FFF2-40B4-BE49-F238E27FC236}">
                <a16:creationId xmlns:a16="http://schemas.microsoft.com/office/drawing/2014/main" id="{2398711A-809C-DDF6-328C-5BD1FB20AA97}"/>
              </a:ext>
            </a:extLst>
          </p:cNvPr>
          <p:cNvPicPr>
            <a:picLocks noChangeAspect="1"/>
          </p:cNvPicPr>
          <p:nvPr/>
        </p:nvPicPr>
        <p:blipFill>
          <a:blip r:embed="rId2"/>
          <a:stretch>
            <a:fillRect/>
          </a:stretch>
        </p:blipFill>
        <p:spPr>
          <a:xfrm>
            <a:off x="251327" y="1561956"/>
            <a:ext cx="7772400" cy="2395373"/>
          </a:xfrm>
          <a:prstGeom prst="rect">
            <a:avLst/>
          </a:prstGeom>
          <a:effectLst>
            <a:outerShdw blurRad="409355" dist="38100" dir="2700000" sx="100287" sy="100287" algn="tl" rotWithShape="0">
              <a:prstClr val="black">
                <a:alpha val="40000"/>
              </a:prstClr>
            </a:outerShdw>
          </a:effectLst>
        </p:spPr>
      </p:pic>
      <p:sp>
        <p:nvSpPr>
          <p:cNvPr id="2" name="Title 1">
            <a:extLst>
              <a:ext uri="{FF2B5EF4-FFF2-40B4-BE49-F238E27FC236}">
                <a16:creationId xmlns:a16="http://schemas.microsoft.com/office/drawing/2014/main" id="{7F0912EA-7502-B7AE-7CD7-003795B2CDB4}"/>
              </a:ext>
            </a:extLst>
          </p:cNvPr>
          <p:cNvSpPr>
            <a:spLocks noGrp="1"/>
          </p:cNvSpPr>
          <p:nvPr>
            <p:ph type="title"/>
          </p:nvPr>
        </p:nvSpPr>
        <p:spPr/>
        <p:txBody>
          <a:bodyPr/>
          <a:lstStyle/>
          <a:p>
            <a:r>
              <a:rPr lang="en-BR" dirty="0"/>
              <a:t>Dataset biases &amp; OOD performance</a:t>
            </a:r>
          </a:p>
        </p:txBody>
      </p:sp>
      <p:pic>
        <p:nvPicPr>
          <p:cNvPr id="6" name="Picture 5" descr="Graphical user interface, text, application&#10;&#10;Description automatically generated">
            <a:extLst>
              <a:ext uri="{FF2B5EF4-FFF2-40B4-BE49-F238E27FC236}">
                <a16:creationId xmlns:a16="http://schemas.microsoft.com/office/drawing/2014/main" id="{6D424D57-6DD4-8B4C-0843-A1AE1D067019}"/>
              </a:ext>
            </a:extLst>
          </p:cNvPr>
          <p:cNvPicPr>
            <a:picLocks noChangeAspect="1"/>
          </p:cNvPicPr>
          <p:nvPr/>
        </p:nvPicPr>
        <p:blipFill>
          <a:blip r:embed="rId3"/>
          <a:stretch>
            <a:fillRect/>
          </a:stretch>
        </p:blipFill>
        <p:spPr>
          <a:xfrm>
            <a:off x="2637322" y="2514725"/>
            <a:ext cx="7772400" cy="2885208"/>
          </a:xfrm>
          <a:prstGeom prst="rect">
            <a:avLst/>
          </a:prstGeom>
          <a:effectLst>
            <a:outerShdw blurRad="409355" dist="38100" dir="2700000" sx="100287" sy="100287" algn="tl" rotWithShape="0">
              <a:prstClr val="black">
                <a:alpha val="40000"/>
              </a:prstClr>
            </a:outerShdw>
          </a:effectLst>
        </p:spPr>
      </p:pic>
      <p:pic>
        <p:nvPicPr>
          <p:cNvPr id="4" name="Picture 3" descr="Text&#10;&#10;Description automatically generated">
            <a:extLst>
              <a:ext uri="{FF2B5EF4-FFF2-40B4-BE49-F238E27FC236}">
                <a16:creationId xmlns:a16="http://schemas.microsoft.com/office/drawing/2014/main" id="{8042E6C6-05BE-EE6A-97BD-259E30F55AB8}"/>
              </a:ext>
            </a:extLst>
          </p:cNvPr>
          <p:cNvPicPr>
            <a:picLocks noChangeAspect="1"/>
          </p:cNvPicPr>
          <p:nvPr/>
        </p:nvPicPr>
        <p:blipFill>
          <a:blip r:embed="rId4"/>
          <a:stretch>
            <a:fillRect/>
          </a:stretch>
        </p:blipFill>
        <p:spPr>
          <a:xfrm>
            <a:off x="4321743" y="3386711"/>
            <a:ext cx="7772400" cy="3280884"/>
          </a:xfrm>
          <a:prstGeom prst="rect">
            <a:avLst/>
          </a:prstGeom>
          <a:effectLst>
            <a:outerShdw blurRad="409355" dist="38100" dir="2700000" sx="100287" sy="100287" algn="tl" rotWithShape="0">
              <a:prstClr val="black">
                <a:alpha val="40000"/>
              </a:prstClr>
            </a:outerShdw>
          </a:effectLst>
        </p:spPr>
      </p:pic>
    </p:spTree>
    <p:extLst>
      <p:ext uri="{BB962C8B-B14F-4D97-AF65-F5344CB8AC3E}">
        <p14:creationId xmlns:p14="http://schemas.microsoft.com/office/powerpoint/2010/main" val="5368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0C5009-FD81-A92E-F8A9-6CC92AB72B68}"/>
              </a:ext>
            </a:extLst>
          </p:cNvPr>
          <p:cNvSpPr txBox="1"/>
          <p:nvPr/>
        </p:nvSpPr>
        <p:spPr>
          <a:xfrm>
            <a:off x="358218" y="292231"/>
            <a:ext cx="1899624" cy="369332"/>
          </a:xfrm>
          <a:prstGeom prst="rect">
            <a:avLst/>
          </a:prstGeom>
          <a:noFill/>
        </p:spPr>
        <p:txBody>
          <a:bodyPr wrap="none" rtlCol="0">
            <a:spAutoFit/>
          </a:bodyPr>
          <a:lstStyle/>
          <a:p>
            <a:pPr algn="ctr"/>
            <a:r>
              <a:rPr lang="en-BR" dirty="0"/>
              <a:t>Bissoto et al. 2022</a:t>
            </a:r>
          </a:p>
        </p:txBody>
      </p:sp>
      <p:grpSp>
        <p:nvGrpSpPr>
          <p:cNvPr id="7" name="Group 6">
            <a:extLst>
              <a:ext uri="{FF2B5EF4-FFF2-40B4-BE49-F238E27FC236}">
                <a16:creationId xmlns:a16="http://schemas.microsoft.com/office/drawing/2014/main" id="{803391E8-E561-068E-B2F6-F59976CB41B3}"/>
              </a:ext>
            </a:extLst>
          </p:cNvPr>
          <p:cNvGrpSpPr/>
          <p:nvPr/>
        </p:nvGrpSpPr>
        <p:grpSpPr>
          <a:xfrm>
            <a:off x="850231" y="997140"/>
            <a:ext cx="10491537" cy="4863719"/>
            <a:chOff x="616016" y="1036567"/>
            <a:chExt cx="10491537" cy="4863719"/>
          </a:xfrm>
        </p:grpSpPr>
        <p:pic>
          <p:nvPicPr>
            <p:cNvPr id="5" name="Picture 4" descr="A picture containing qr code&#10;&#10;Description automatically generated">
              <a:extLst>
                <a:ext uri="{FF2B5EF4-FFF2-40B4-BE49-F238E27FC236}">
                  <a16:creationId xmlns:a16="http://schemas.microsoft.com/office/drawing/2014/main" id="{2CEA2232-9722-8376-77E9-13F276AEEE23}"/>
                </a:ext>
              </a:extLst>
            </p:cNvPr>
            <p:cNvPicPr>
              <a:picLocks noChangeAspect="1"/>
            </p:cNvPicPr>
            <p:nvPr/>
          </p:nvPicPr>
          <p:blipFill>
            <a:blip r:embed="rId2"/>
            <a:stretch>
              <a:fillRect/>
            </a:stretch>
          </p:blipFill>
          <p:spPr>
            <a:xfrm>
              <a:off x="616016" y="1036567"/>
              <a:ext cx="10491537" cy="4784865"/>
            </a:xfrm>
            <a:prstGeom prst="rect">
              <a:avLst/>
            </a:prstGeom>
          </p:spPr>
        </p:pic>
        <p:sp>
          <p:nvSpPr>
            <p:cNvPr id="6" name="Process 5">
              <a:extLst>
                <a:ext uri="{FF2B5EF4-FFF2-40B4-BE49-F238E27FC236}">
                  <a16:creationId xmlns:a16="http://schemas.microsoft.com/office/drawing/2014/main" id="{73D304B9-097E-FCF7-77E6-80428E67EA88}"/>
                </a:ext>
              </a:extLst>
            </p:cNvPr>
            <p:cNvSpPr/>
            <p:nvPr/>
          </p:nvSpPr>
          <p:spPr>
            <a:xfrm>
              <a:off x="10645541" y="5553777"/>
              <a:ext cx="317634" cy="34650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grpSp>
    </p:spTree>
    <p:extLst>
      <p:ext uri="{BB962C8B-B14F-4D97-AF65-F5344CB8AC3E}">
        <p14:creationId xmlns:p14="http://schemas.microsoft.com/office/powerpoint/2010/main" val="2488702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44D7-9075-2210-6CF3-29D1C12B559A}"/>
              </a:ext>
            </a:extLst>
          </p:cNvPr>
          <p:cNvSpPr>
            <a:spLocks noGrp="1"/>
          </p:cNvSpPr>
          <p:nvPr>
            <p:ph type="title"/>
          </p:nvPr>
        </p:nvSpPr>
        <p:spPr/>
        <p:txBody>
          <a:bodyPr/>
          <a:lstStyle/>
          <a:p>
            <a:r>
              <a:rPr lang="en-BR" dirty="0"/>
              <a:t>Real-world consequences: COVID-19</a:t>
            </a:r>
          </a:p>
        </p:txBody>
      </p:sp>
      <p:sp>
        <p:nvSpPr>
          <p:cNvPr id="3" name="Content Placeholder 2">
            <a:extLst>
              <a:ext uri="{FF2B5EF4-FFF2-40B4-BE49-F238E27FC236}">
                <a16:creationId xmlns:a16="http://schemas.microsoft.com/office/drawing/2014/main" id="{A62350CD-7C54-158E-CA09-7D215BA0735F}"/>
              </a:ext>
            </a:extLst>
          </p:cNvPr>
          <p:cNvSpPr>
            <a:spLocks noGrp="1"/>
          </p:cNvSpPr>
          <p:nvPr>
            <p:ph idx="1"/>
          </p:nvPr>
        </p:nvSpPr>
        <p:spPr/>
        <p:txBody>
          <a:bodyPr>
            <a:normAutofit lnSpcReduction="10000"/>
          </a:bodyPr>
          <a:lstStyle/>
          <a:p>
            <a:pPr marL="0" indent="0">
              <a:buNone/>
            </a:pPr>
            <a:r>
              <a:rPr lang="en-US" b="0" i="0" dirty="0">
                <a:solidFill>
                  <a:srgbClr val="000000"/>
                </a:solidFill>
                <a:effectLst/>
                <a:latin typeface="Independent"/>
              </a:rPr>
              <a:t>“Many unwittingly used a data set that contained chest scans of children who did not have covid as their examples of what non-covid cases looked like. But as a result, </a:t>
            </a:r>
            <a:r>
              <a:rPr lang="en-US" b="1" i="0" dirty="0">
                <a:solidFill>
                  <a:srgbClr val="000000"/>
                </a:solidFill>
                <a:effectLst/>
                <a:latin typeface="Independent"/>
              </a:rPr>
              <a:t>the AIs learned to identify kids, not covid</a:t>
            </a:r>
            <a:r>
              <a:rPr lang="en-US" b="0" i="0" dirty="0">
                <a:solidFill>
                  <a:srgbClr val="000000"/>
                </a:solidFill>
                <a:effectLst/>
                <a:latin typeface="Independent"/>
              </a:rPr>
              <a:t>.”</a:t>
            </a:r>
          </a:p>
          <a:p>
            <a:pPr marL="0" indent="0">
              <a:buNone/>
            </a:pPr>
            <a:r>
              <a:rPr lang="en-US" dirty="0">
                <a:solidFill>
                  <a:srgbClr val="000000"/>
                </a:solidFill>
                <a:latin typeface="Independent"/>
              </a:rPr>
              <a:t>“Because patients scanned while lying down were more likely to be seriously ill, </a:t>
            </a:r>
            <a:r>
              <a:rPr lang="en-US" b="1" dirty="0">
                <a:solidFill>
                  <a:srgbClr val="000000"/>
                </a:solidFill>
                <a:latin typeface="Independent"/>
              </a:rPr>
              <a:t>the AI learned wrongly to predict serious covid risk from a person’s position</a:t>
            </a:r>
            <a:r>
              <a:rPr lang="en-US" dirty="0">
                <a:solidFill>
                  <a:srgbClr val="000000"/>
                </a:solidFill>
                <a:latin typeface="Independent"/>
              </a:rPr>
              <a:t>.”</a:t>
            </a:r>
          </a:p>
          <a:p>
            <a:pPr marL="0" indent="0">
              <a:buNone/>
            </a:pPr>
            <a:r>
              <a:rPr lang="en-US" dirty="0">
                <a:solidFill>
                  <a:srgbClr val="000000"/>
                </a:solidFill>
                <a:latin typeface="Independent"/>
              </a:rPr>
              <a:t>“AIs were found to be picking up on the text font that certain hospitals used to label the scans. As a result, </a:t>
            </a:r>
            <a:r>
              <a:rPr lang="en-US" b="1" dirty="0">
                <a:solidFill>
                  <a:srgbClr val="000000"/>
                </a:solidFill>
                <a:latin typeface="Independent"/>
              </a:rPr>
              <a:t>fonts from hospitals with more serious caseloads became predictors of covid risk</a:t>
            </a:r>
            <a:r>
              <a:rPr lang="en-US" dirty="0">
                <a:solidFill>
                  <a:srgbClr val="000000"/>
                </a:solidFill>
                <a:latin typeface="Independent"/>
              </a:rPr>
              <a:t>.”</a:t>
            </a:r>
          </a:p>
          <a:p>
            <a:pPr marL="0" indent="0">
              <a:buNone/>
            </a:pPr>
            <a:r>
              <a:rPr lang="en-US" dirty="0">
                <a:solidFill>
                  <a:srgbClr val="000000"/>
                </a:solidFill>
                <a:latin typeface="Independent"/>
              </a:rPr>
              <a:t>— Heaven 2021</a:t>
            </a:r>
          </a:p>
          <a:p>
            <a:pPr marL="0" indent="0">
              <a:buNone/>
            </a:pPr>
            <a:endParaRPr lang="en-BR" dirty="0"/>
          </a:p>
        </p:txBody>
      </p:sp>
    </p:spTree>
    <p:extLst>
      <p:ext uri="{BB962C8B-B14F-4D97-AF65-F5344CB8AC3E}">
        <p14:creationId xmlns:p14="http://schemas.microsoft.com/office/powerpoint/2010/main" val="3978724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44D7-9075-2210-6CF3-29D1C12B559A}"/>
              </a:ext>
            </a:extLst>
          </p:cNvPr>
          <p:cNvSpPr>
            <a:spLocks noGrp="1"/>
          </p:cNvSpPr>
          <p:nvPr>
            <p:ph type="title"/>
          </p:nvPr>
        </p:nvSpPr>
        <p:spPr/>
        <p:txBody>
          <a:bodyPr/>
          <a:lstStyle/>
          <a:p>
            <a:r>
              <a:rPr lang="en-BR" dirty="0"/>
              <a:t>Real-world consequences: COVID-19</a:t>
            </a:r>
          </a:p>
        </p:txBody>
      </p:sp>
      <p:sp>
        <p:nvSpPr>
          <p:cNvPr id="3" name="Content Placeholder 2">
            <a:extLst>
              <a:ext uri="{FF2B5EF4-FFF2-40B4-BE49-F238E27FC236}">
                <a16:creationId xmlns:a16="http://schemas.microsoft.com/office/drawing/2014/main" id="{A62350CD-7C54-158E-CA09-7D215BA0735F}"/>
              </a:ext>
            </a:extLst>
          </p:cNvPr>
          <p:cNvSpPr>
            <a:spLocks noGrp="1"/>
          </p:cNvSpPr>
          <p:nvPr>
            <p:ph idx="1"/>
          </p:nvPr>
        </p:nvSpPr>
        <p:spPr/>
        <p:txBody>
          <a:bodyPr>
            <a:normAutofit/>
          </a:bodyPr>
          <a:lstStyle/>
          <a:p>
            <a:pPr marL="0" indent="0">
              <a:buNone/>
            </a:pPr>
            <a:r>
              <a:rPr lang="en-US" b="0" i="0" dirty="0">
                <a:solidFill>
                  <a:srgbClr val="000000"/>
                </a:solidFill>
                <a:effectLst/>
                <a:latin typeface="Independent"/>
              </a:rPr>
              <a:t>“Errors like these seem obvious in hindsight. (...)</a:t>
            </a:r>
          </a:p>
          <a:p>
            <a:pPr marL="0" indent="0">
              <a:buNone/>
            </a:pPr>
            <a:r>
              <a:rPr lang="en-US" dirty="0">
                <a:solidFill>
                  <a:srgbClr val="000000"/>
                </a:solidFill>
                <a:latin typeface="Independent"/>
              </a:rPr>
              <a:t>But many tools were developed either by AI researchers who lacked the medical expertise to spot flaws in the data or by medical researchers who lacked the mathematical skills to compensate for those flaws.”</a:t>
            </a:r>
          </a:p>
          <a:p>
            <a:pPr marL="0" indent="0">
              <a:buNone/>
            </a:pPr>
            <a:r>
              <a:rPr lang="en-US" dirty="0">
                <a:solidFill>
                  <a:srgbClr val="000000"/>
                </a:solidFill>
                <a:latin typeface="Independent"/>
              </a:rPr>
              <a:t>— Heaven 2021</a:t>
            </a:r>
          </a:p>
          <a:p>
            <a:pPr marL="0" indent="0">
              <a:buNone/>
            </a:pPr>
            <a:endParaRPr lang="en-BR" dirty="0"/>
          </a:p>
        </p:txBody>
      </p:sp>
    </p:spTree>
    <p:extLst>
      <p:ext uri="{BB962C8B-B14F-4D97-AF65-F5344CB8AC3E}">
        <p14:creationId xmlns:p14="http://schemas.microsoft.com/office/powerpoint/2010/main" val="659769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Electric Tower with solid fill">
            <a:extLst>
              <a:ext uri="{FF2B5EF4-FFF2-40B4-BE49-F238E27FC236}">
                <a16:creationId xmlns:a16="http://schemas.microsoft.com/office/drawing/2014/main" id="{83C82DBD-516B-8381-2FC4-A1F1DBC91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56546" y="2541070"/>
            <a:ext cx="2184934" cy="2184934"/>
          </a:xfrm>
          <a:prstGeom prst="rect">
            <a:avLst/>
          </a:prstGeom>
        </p:spPr>
      </p:pic>
      <p:pic>
        <p:nvPicPr>
          <p:cNvPr id="8" name="Graphic 7" descr="Server with solid fill">
            <a:extLst>
              <a:ext uri="{FF2B5EF4-FFF2-40B4-BE49-F238E27FC236}">
                <a16:creationId xmlns:a16="http://schemas.microsoft.com/office/drawing/2014/main" id="{E31F4F71-723E-7065-3A33-934D64223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520" y="2584383"/>
            <a:ext cx="2098307" cy="2098307"/>
          </a:xfrm>
          <a:prstGeom prst="rect">
            <a:avLst/>
          </a:prstGeom>
        </p:spPr>
      </p:pic>
      <p:pic>
        <p:nvPicPr>
          <p:cNvPr id="10" name="Graphic 9" descr="Database with solid fill">
            <a:extLst>
              <a:ext uri="{FF2B5EF4-FFF2-40B4-BE49-F238E27FC236}">
                <a16:creationId xmlns:a16="http://schemas.microsoft.com/office/drawing/2014/main" id="{D09C7839-3849-22EA-79C1-5BD226B14A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76775" y="4396338"/>
            <a:ext cx="2098307" cy="2098307"/>
          </a:xfrm>
          <a:prstGeom prst="rect">
            <a:avLst/>
          </a:prstGeom>
        </p:spPr>
      </p:pic>
      <p:pic>
        <p:nvPicPr>
          <p:cNvPr id="12" name="Graphic 11" descr="Immunity with solid fill">
            <a:extLst>
              <a:ext uri="{FF2B5EF4-FFF2-40B4-BE49-F238E27FC236}">
                <a16:creationId xmlns:a16="http://schemas.microsoft.com/office/drawing/2014/main" id="{E642F8C1-6B70-B385-889B-E7B2E9891C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86377" y="276726"/>
            <a:ext cx="2098307" cy="2098307"/>
          </a:xfrm>
          <a:prstGeom prst="rect">
            <a:avLst/>
          </a:prstGeom>
        </p:spPr>
      </p:pic>
      <p:pic>
        <p:nvPicPr>
          <p:cNvPr id="14" name="Graphic 13" descr="Hammer1 with solid fill">
            <a:extLst>
              <a:ext uri="{FF2B5EF4-FFF2-40B4-BE49-F238E27FC236}">
                <a16:creationId xmlns:a16="http://schemas.microsoft.com/office/drawing/2014/main" id="{0816F583-F0D0-B4DD-A871-21D771BF42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8070" y="4396338"/>
            <a:ext cx="2098307" cy="2098307"/>
          </a:xfrm>
          <a:prstGeom prst="rect">
            <a:avLst/>
          </a:prstGeom>
        </p:spPr>
      </p:pic>
    </p:spTree>
    <p:extLst>
      <p:ext uri="{BB962C8B-B14F-4D97-AF65-F5344CB8AC3E}">
        <p14:creationId xmlns:p14="http://schemas.microsoft.com/office/powerpoint/2010/main" val="2132152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44D7-9075-2210-6CF3-29D1C12B559A}"/>
              </a:ext>
            </a:extLst>
          </p:cNvPr>
          <p:cNvSpPr>
            <a:spLocks noGrp="1"/>
          </p:cNvSpPr>
          <p:nvPr>
            <p:ph type="title"/>
          </p:nvPr>
        </p:nvSpPr>
        <p:spPr/>
        <p:txBody>
          <a:bodyPr/>
          <a:lstStyle/>
          <a:p>
            <a:r>
              <a:rPr lang="en-BR" dirty="0"/>
              <a:t>Real-world consequences: DR</a:t>
            </a:r>
          </a:p>
        </p:txBody>
      </p:sp>
      <p:sp>
        <p:nvSpPr>
          <p:cNvPr id="3" name="Content Placeholder 2">
            <a:extLst>
              <a:ext uri="{FF2B5EF4-FFF2-40B4-BE49-F238E27FC236}">
                <a16:creationId xmlns:a16="http://schemas.microsoft.com/office/drawing/2014/main" id="{A62350CD-7C54-158E-CA09-7D215BA0735F}"/>
              </a:ext>
            </a:extLst>
          </p:cNvPr>
          <p:cNvSpPr>
            <a:spLocks noGrp="1"/>
          </p:cNvSpPr>
          <p:nvPr>
            <p:ph idx="1"/>
          </p:nvPr>
        </p:nvSpPr>
        <p:spPr/>
        <p:txBody>
          <a:bodyPr>
            <a:normAutofit/>
          </a:bodyPr>
          <a:lstStyle/>
          <a:p>
            <a:pPr marL="0" indent="0">
              <a:buNone/>
            </a:pPr>
            <a:r>
              <a:rPr lang="en-US" b="0" i="0" dirty="0">
                <a:solidFill>
                  <a:srgbClr val="000000"/>
                </a:solidFill>
                <a:effectLst/>
                <a:latin typeface="Independent"/>
              </a:rPr>
              <a:t>“On a strong internet connection, these results appear within a few seconds. However, the clinics in our study often experienced slower and less reliable connections. (...)</a:t>
            </a:r>
          </a:p>
          <a:p>
            <a:pPr marL="0" indent="0">
              <a:buNone/>
            </a:pPr>
            <a:endParaRPr lang="en-US" b="0" i="0" dirty="0">
              <a:solidFill>
                <a:srgbClr val="000000"/>
              </a:solidFill>
              <a:effectLst/>
              <a:latin typeface="Independent"/>
            </a:endParaRPr>
          </a:p>
          <a:p>
            <a:pPr marL="0" indent="0">
              <a:buNone/>
            </a:pPr>
            <a:r>
              <a:rPr lang="en-US" b="0" i="0" dirty="0">
                <a:solidFill>
                  <a:srgbClr val="000000"/>
                </a:solidFill>
                <a:effectLst/>
                <a:latin typeface="Independent"/>
              </a:rPr>
              <a:t>In one clinic, the internet went out for a period of two hours during eye screening, reducing the number of patients screened from 200 to only 100.</a:t>
            </a:r>
            <a:r>
              <a:rPr lang="en-US" dirty="0">
                <a:solidFill>
                  <a:srgbClr val="000000"/>
                </a:solidFill>
                <a:latin typeface="Independent"/>
              </a:rPr>
              <a:t>”</a:t>
            </a:r>
          </a:p>
          <a:p>
            <a:pPr marL="0" indent="0">
              <a:buNone/>
            </a:pPr>
            <a:r>
              <a:rPr lang="en-US" dirty="0">
                <a:solidFill>
                  <a:srgbClr val="000000"/>
                </a:solidFill>
                <a:latin typeface="Independent"/>
              </a:rPr>
              <a:t>— </a:t>
            </a:r>
            <a:r>
              <a:rPr lang="en-US" dirty="0" err="1">
                <a:solidFill>
                  <a:srgbClr val="000000"/>
                </a:solidFill>
                <a:latin typeface="Independent"/>
              </a:rPr>
              <a:t>Beede</a:t>
            </a:r>
            <a:r>
              <a:rPr lang="en-US" dirty="0">
                <a:solidFill>
                  <a:srgbClr val="000000"/>
                </a:solidFill>
                <a:latin typeface="Independent"/>
              </a:rPr>
              <a:t> et al. 2020</a:t>
            </a:r>
          </a:p>
          <a:p>
            <a:pPr marL="0" indent="0">
              <a:buNone/>
            </a:pPr>
            <a:endParaRPr lang="en-BR" dirty="0"/>
          </a:p>
        </p:txBody>
      </p:sp>
    </p:spTree>
    <p:extLst>
      <p:ext uri="{BB962C8B-B14F-4D97-AF65-F5344CB8AC3E}">
        <p14:creationId xmlns:p14="http://schemas.microsoft.com/office/powerpoint/2010/main" val="720831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82D1F-93C5-2ACD-8846-F74AEF251F36}"/>
              </a:ext>
            </a:extLst>
          </p:cNvPr>
          <p:cNvSpPr>
            <a:spLocks noGrp="1"/>
          </p:cNvSpPr>
          <p:nvPr>
            <p:ph type="title"/>
          </p:nvPr>
        </p:nvSpPr>
        <p:spPr/>
        <p:txBody>
          <a:bodyPr/>
          <a:lstStyle/>
          <a:p>
            <a:r>
              <a:rPr lang="en-BR" dirty="0"/>
              <a:t>Perspectives</a:t>
            </a:r>
          </a:p>
        </p:txBody>
      </p:sp>
      <p:sp>
        <p:nvSpPr>
          <p:cNvPr id="3" name="Text Placeholder 2">
            <a:extLst>
              <a:ext uri="{FF2B5EF4-FFF2-40B4-BE49-F238E27FC236}">
                <a16:creationId xmlns:a16="http://schemas.microsoft.com/office/drawing/2014/main" id="{FA9CE5A5-3866-4836-552B-BFA686647203}"/>
              </a:ext>
            </a:extLst>
          </p:cNvPr>
          <p:cNvSpPr>
            <a:spLocks noGrp="1"/>
          </p:cNvSpPr>
          <p:nvPr>
            <p:ph type="body" idx="1"/>
          </p:nvPr>
        </p:nvSpPr>
        <p:spPr/>
        <p:txBody>
          <a:bodyPr/>
          <a:lstStyle/>
          <a:p>
            <a:endParaRPr lang="en-BR"/>
          </a:p>
        </p:txBody>
      </p:sp>
    </p:spTree>
    <p:extLst>
      <p:ext uri="{BB962C8B-B14F-4D97-AF65-F5344CB8AC3E}">
        <p14:creationId xmlns:p14="http://schemas.microsoft.com/office/powerpoint/2010/main" val="118359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9BD41-16A9-ABBD-A2F1-CB4689943627}"/>
              </a:ext>
            </a:extLst>
          </p:cNvPr>
          <p:cNvSpPr>
            <a:spLocks noGrp="1"/>
          </p:cNvSpPr>
          <p:nvPr>
            <p:ph type="title"/>
          </p:nvPr>
        </p:nvSpPr>
        <p:spPr/>
        <p:txBody>
          <a:bodyPr/>
          <a:lstStyle/>
          <a:p>
            <a:r>
              <a:rPr lang="en-BR" dirty="0"/>
              <a:t>Causal learning</a:t>
            </a:r>
          </a:p>
        </p:txBody>
      </p:sp>
      <p:sp>
        <p:nvSpPr>
          <p:cNvPr id="4" name="Oval 3">
            <a:extLst>
              <a:ext uri="{FF2B5EF4-FFF2-40B4-BE49-F238E27FC236}">
                <a16:creationId xmlns:a16="http://schemas.microsoft.com/office/drawing/2014/main" id="{EE17949F-50A2-89F7-1C33-61D1B05AD372}"/>
              </a:ext>
            </a:extLst>
          </p:cNvPr>
          <p:cNvSpPr/>
          <p:nvPr/>
        </p:nvSpPr>
        <p:spPr>
          <a:xfrm>
            <a:off x="5555973" y="2098336"/>
            <a:ext cx="906449" cy="9064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5400" dirty="0"/>
              <a:t>Z</a:t>
            </a:r>
          </a:p>
        </p:txBody>
      </p:sp>
      <p:sp>
        <p:nvSpPr>
          <p:cNvPr id="5" name="Oval 4">
            <a:extLst>
              <a:ext uri="{FF2B5EF4-FFF2-40B4-BE49-F238E27FC236}">
                <a16:creationId xmlns:a16="http://schemas.microsoft.com/office/drawing/2014/main" id="{BF67CE7C-5BC3-DA18-F3C0-FA8C3FF74679}"/>
              </a:ext>
            </a:extLst>
          </p:cNvPr>
          <p:cNvSpPr/>
          <p:nvPr/>
        </p:nvSpPr>
        <p:spPr>
          <a:xfrm>
            <a:off x="3746389" y="4533568"/>
            <a:ext cx="906449" cy="9064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5400" dirty="0"/>
              <a:t>X</a:t>
            </a:r>
          </a:p>
        </p:txBody>
      </p:sp>
      <p:sp>
        <p:nvSpPr>
          <p:cNvPr id="6" name="Oval 5">
            <a:extLst>
              <a:ext uri="{FF2B5EF4-FFF2-40B4-BE49-F238E27FC236}">
                <a16:creationId xmlns:a16="http://schemas.microsoft.com/office/drawing/2014/main" id="{5E7BAFCD-90E7-FB45-B917-C749CB9BD791}"/>
              </a:ext>
            </a:extLst>
          </p:cNvPr>
          <p:cNvSpPr/>
          <p:nvPr/>
        </p:nvSpPr>
        <p:spPr>
          <a:xfrm>
            <a:off x="7365558" y="4533568"/>
            <a:ext cx="906449" cy="9064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5400" dirty="0"/>
              <a:t>Y</a:t>
            </a:r>
          </a:p>
        </p:txBody>
      </p:sp>
      <p:cxnSp>
        <p:nvCxnSpPr>
          <p:cNvPr id="8" name="Straight Arrow Connector 7">
            <a:extLst>
              <a:ext uri="{FF2B5EF4-FFF2-40B4-BE49-F238E27FC236}">
                <a16:creationId xmlns:a16="http://schemas.microsoft.com/office/drawing/2014/main" id="{B8B4924F-C4BA-E2EF-8FE4-CF2AD284B879}"/>
              </a:ext>
            </a:extLst>
          </p:cNvPr>
          <p:cNvCxnSpPr>
            <a:stCxn id="4" idx="3"/>
            <a:endCxn id="5" idx="7"/>
          </p:cNvCxnSpPr>
          <p:nvPr/>
        </p:nvCxnSpPr>
        <p:spPr>
          <a:xfrm flipH="1">
            <a:off x="4520092" y="2872039"/>
            <a:ext cx="1168627" cy="1794275"/>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10EAA5A-1508-AA4D-853C-95F1A909A98E}"/>
              </a:ext>
            </a:extLst>
          </p:cNvPr>
          <p:cNvCxnSpPr>
            <a:stCxn id="4" idx="5"/>
            <a:endCxn id="6" idx="1"/>
          </p:cNvCxnSpPr>
          <p:nvPr/>
        </p:nvCxnSpPr>
        <p:spPr>
          <a:xfrm>
            <a:off x="6329676" y="2872039"/>
            <a:ext cx="1168628" cy="1794275"/>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1383F4-6D33-7E9B-E538-4227B948BED6}"/>
              </a:ext>
            </a:extLst>
          </p:cNvPr>
          <p:cNvCxnSpPr>
            <a:stCxn id="5" idx="6"/>
            <a:endCxn id="6" idx="2"/>
          </p:cNvCxnSpPr>
          <p:nvPr/>
        </p:nvCxnSpPr>
        <p:spPr>
          <a:xfrm>
            <a:off x="4652838" y="4986793"/>
            <a:ext cx="2712720" cy="0"/>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26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id="{F2480434-9347-333C-57A9-594339220206}"/>
              </a:ext>
            </a:extLst>
          </p:cNvPr>
          <p:cNvSpPr/>
          <p:nvPr/>
        </p:nvSpPr>
        <p:spPr>
          <a:xfrm>
            <a:off x="116236" y="2289875"/>
            <a:ext cx="3500035" cy="2278249"/>
          </a:xfrm>
          <a:prstGeom prst="chevron">
            <a:avLst>
              <a:gd name="adj" fmla="val 3692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1990s:</a:t>
            </a:r>
          </a:p>
          <a:p>
            <a:pPr algn="ctr"/>
            <a:r>
              <a:rPr lang="en-BR" sz="2800" dirty="0">
                <a:solidFill>
                  <a:schemeClr val="tx1"/>
                </a:solidFill>
              </a:rPr>
              <a:t>Image Processing Era</a:t>
            </a:r>
          </a:p>
        </p:txBody>
      </p:sp>
      <p:sp>
        <p:nvSpPr>
          <p:cNvPr id="5" name="Chevron 4">
            <a:extLst>
              <a:ext uri="{FF2B5EF4-FFF2-40B4-BE49-F238E27FC236}">
                <a16:creationId xmlns:a16="http://schemas.microsoft.com/office/drawing/2014/main" id="{8F0C67FE-4CDF-1DF3-B8BE-EDA8500115C1}"/>
              </a:ext>
            </a:extLst>
          </p:cNvPr>
          <p:cNvSpPr/>
          <p:nvPr/>
        </p:nvSpPr>
        <p:spPr>
          <a:xfrm>
            <a:off x="2934345" y="2289875"/>
            <a:ext cx="3500035" cy="2278249"/>
          </a:xfrm>
          <a:prstGeom prst="chevron">
            <a:avLst>
              <a:gd name="adj" fmla="val 3692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2000s:</a:t>
            </a:r>
          </a:p>
          <a:p>
            <a:pPr algn="ctr"/>
            <a:r>
              <a:rPr lang="en-BR" sz="2800" dirty="0">
                <a:solidFill>
                  <a:schemeClr val="tx1"/>
                </a:solidFill>
              </a:rPr>
              <a:t>Computer Vision</a:t>
            </a:r>
            <a:br>
              <a:rPr lang="en-BR" sz="2800" dirty="0">
                <a:solidFill>
                  <a:schemeClr val="tx1"/>
                </a:solidFill>
              </a:rPr>
            </a:br>
            <a:r>
              <a:rPr lang="en-BR" sz="2800" dirty="0">
                <a:solidFill>
                  <a:schemeClr val="tx1"/>
                </a:solidFill>
              </a:rPr>
              <a:t>Era</a:t>
            </a:r>
          </a:p>
        </p:txBody>
      </p:sp>
      <p:sp>
        <p:nvSpPr>
          <p:cNvPr id="6" name="Chevron 5">
            <a:extLst>
              <a:ext uri="{FF2B5EF4-FFF2-40B4-BE49-F238E27FC236}">
                <a16:creationId xmlns:a16="http://schemas.microsoft.com/office/drawing/2014/main" id="{3A3C428C-4012-7B1C-2A61-BF007D12E3C1}"/>
              </a:ext>
            </a:extLst>
          </p:cNvPr>
          <p:cNvSpPr/>
          <p:nvPr/>
        </p:nvSpPr>
        <p:spPr>
          <a:xfrm>
            <a:off x="5752454" y="2289874"/>
            <a:ext cx="3500035" cy="2278249"/>
          </a:xfrm>
          <a:prstGeom prst="chevron">
            <a:avLst>
              <a:gd name="adj" fmla="val 369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2010s:</a:t>
            </a:r>
          </a:p>
          <a:p>
            <a:pPr algn="ctr"/>
            <a:r>
              <a:rPr lang="en-BR" sz="2800" dirty="0">
                <a:solidFill>
                  <a:schemeClr val="tx1"/>
                </a:solidFill>
              </a:rPr>
              <a:t>Machine Learning Era</a:t>
            </a:r>
          </a:p>
        </p:txBody>
      </p:sp>
      <p:sp>
        <p:nvSpPr>
          <p:cNvPr id="7" name="Chevron 6">
            <a:extLst>
              <a:ext uri="{FF2B5EF4-FFF2-40B4-BE49-F238E27FC236}">
                <a16:creationId xmlns:a16="http://schemas.microsoft.com/office/drawing/2014/main" id="{1A350274-88BC-102A-3DC0-EA8D55A22680}"/>
              </a:ext>
            </a:extLst>
          </p:cNvPr>
          <p:cNvSpPr/>
          <p:nvPr/>
        </p:nvSpPr>
        <p:spPr>
          <a:xfrm>
            <a:off x="8570563" y="2289874"/>
            <a:ext cx="3500035" cy="2278249"/>
          </a:xfrm>
          <a:prstGeom prst="chevron">
            <a:avLst>
              <a:gd name="adj" fmla="val 369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2020s:</a:t>
            </a:r>
            <a:br>
              <a:rPr lang="en-BR" sz="2800" dirty="0">
                <a:solidFill>
                  <a:schemeClr val="tx1"/>
                </a:solidFill>
              </a:rPr>
            </a:br>
            <a:endParaRPr lang="en-BR" sz="2800" dirty="0">
              <a:solidFill>
                <a:schemeClr val="tx1"/>
              </a:solidFill>
            </a:endParaRPr>
          </a:p>
          <a:p>
            <a:pPr algn="ctr"/>
            <a:r>
              <a:rPr lang="en-BR" sz="2800" dirty="0">
                <a:solidFill>
                  <a:schemeClr val="tx1"/>
                </a:solidFill>
              </a:rPr>
              <a:t>?</a:t>
            </a:r>
            <a:br>
              <a:rPr lang="en-BR" sz="2800" dirty="0">
                <a:solidFill>
                  <a:schemeClr val="tx1"/>
                </a:solidFill>
              </a:rPr>
            </a:br>
            <a:endParaRPr lang="en-BR" sz="2800" dirty="0">
              <a:solidFill>
                <a:schemeClr val="tx1"/>
              </a:solidFill>
            </a:endParaRPr>
          </a:p>
        </p:txBody>
      </p:sp>
      <p:sp>
        <p:nvSpPr>
          <p:cNvPr id="8" name="Rectangular Callout 7">
            <a:extLst>
              <a:ext uri="{FF2B5EF4-FFF2-40B4-BE49-F238E27FC236}">
                <a16:creationId xmlns:a16="http://schemas.microsoft.com/office/drawing/2014/main" id="{1A8D256F-0DE9-40C3-80CC-EC1E3FC3CEF2}"/>
              </a:ext>
            </a:extLst>
          </p:cNvPr>
          <p:cNvSpPr/>
          <p:nvPr/>
        </p:nvSpPr>
        <p:spPr>
          <a:xfrm>
            <a:off x="643180" y="650929"/>
            <a:ext cx="1906291" cy="1216617"/>
          </a:xfrm>
          <a:prstGeom prst="wedgeRectCallout">
            <a:avLst>
              <a:gd name="adj1" fmla="val 35671"/>
              <a:gd name="adj2" fmla="val 9052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classical global descriptors &amp; models</a:t>
            </a:r>
          </a:p>
        </p:txBody>
      </p:sp>
      <p:sp>
        <p:nvSpPr>
          <p:cNvPr id="9" name="Rectangular Callout 8">
            <a:extLst>
              <a:ext uri="{FF2B5EF4-FFF2-40B4-BE49-F238E27FC236}">
                <a16:creationId xmlns:a16="http://schemas.microsoft.com/office/drawing/2014/main" id="{FCE13694-A589-8E06-06BF-51BC9B481ABD}"/>
              </a:ext>
            </a:extLst>
          </p:cNvPr>
          <p:cNvSpPr/>
          <p:nvPr/>
        </p:nvSpPr>
        <p:spPr>
          <a:xfrm>
            <a:off x="2663125" y="4915516"/>
            <a:ext cx="1906291" cy="1216617"/>
          </a:xfrm>
          <a:prstGeom prst="wedgeRectCallout">
            <a:avLst>
              <a:gd name="adj1" fmla="val 39480"/>
              <a:gd name="adj2" fmla="val -8906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local descriptors &amp; bags of visual words</a:t>
            </a:r>
          </a:p>
        </p:txBody>
      </p:sp>
      <p:sp>
        <p:nvSpPr>
          <p:cNvPr id="10" name="Rectangular Callout 9">
            <a:extLst>
              <a:ext uri="{FF2B5EF4-FFF2-40B4-BE49-F238E27FC236}">
                <a16:creationId xmlns:a16="http://schemas.microsoft.com/office/drawing/2014/main" id="{C9B92C12-47D6-E374-BFBA-4D34DAB4EE75}"/>
              </a:ext>
            </a:extLst>
          </p:cNvPr>
          <p:cNvSpPr/>
          <p:nvPr/>
        </p:nvSpPr>
        <p:spPr>
          <a:xfrm>
            <a:off x="6208363" y="703878"/>
            <a:ext cx="1906291" cy="1216617"/>
          </a:xfrm>
          <a:prstGeom prst="wedgeRectCallout">
            <a:avLst>
              <a:gd name="adj1" fmla="val 17785"/>
              <a:gd name="adj2" fmla="val 886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deep neural networks</a:t>
            </a:r>
          </a:p>
        </p:txBody>
      </p:sp>
      <p:sp>
        <p:nvSpPr>
          <p:cNvPr id="12" name="Rectangular Callout 11">
            <a:extLst>
              <a:ext uri="{FF2B5EF4-FFF2-40B4-BE49-F238E27FC236}">
                <a16:creationId xmlns:a16="http://schemas.microsoft.com/office/drawing/2014/main" id="{FB5E6A3D-DBA2-20E9-1555-41573EBF7CDE}"/>
              </a:ext>
            </a:extLst>
          </p:cNvPr>
          <p:cNvSpPr/>
          <p:nvPr/>
        </p:nvSpPr>
        <p:spPr>
          <a:xfrm>
            <a:off x="4926877" y="4915516"/>
            <a:ext cx="1906291" cy="1216617"/>
          </a:xfrm>
          <a:prstGeom prst="wedgeRectCallout">
            <a:avLst>
              <a:gd name="adj1" fmla="val -49532"/>
              <a:gd name="adj2" fmla="val -9138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curated datasets &amp; challenges</a:t>
            </a:r>
          </a:p>
        </p:txBody>
      </p:sp>
      <p:sp>
        <p:nvSpPr>
          <p:cNvPr id="3" name="Rectangular Callout 2">
            <a:extLst>
              <a:ext uri="{FF2B5EF4-FFF2-40B4-BE49-F238E27FC236}">
                <a16:creationId xmlns:a16="http://schemas.microsoft.com/office/drawing/2014/main" id="{F3B87DC9-96B1-EB75-F8ED-214A6784F67F}"/>
              </a:ext>
            </a:extLst>
          </p:cNvPr>
          <p:cNvSpPr/>
          <p:nvPr/>
        </p:nvSpPr>
        <p:spPr>
          <a:xfrm>
            <a:off x="643179" y="4887131"/>
            <a:ext cx="1906291" cy="1216617"/>
          </a:xfrm>
          <a:prstGeom prst="wedgeRectCallout">
            <a:avLst>
              <a:gd name="adj1" fmla="val 35671"/>
              <a:gd name="adj2" fmla="val -9078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first prototypes,</a:t>
            </a:r>
          </a:p>
          <a:p>
            <a:pPr algn="ctr"/>
            <a:r>
              <a:rPr lang="en-BR" dirty="0">
                <a:solidFill>
                  <a:schemeClr val="tx1"/>
                </a:solidFill>
              </a:rPr>
              <a:t>proofs-of-concept</a:t>
            </a:r>
          </a:p>
        </p:txBody>
      </p:sp>
      <p:sp>
        <p:nvSpPr>
          <p:cNvPr id="4" name="Rectangular Callout 3">
            <a:extLst>
              <a:ext uri="{FF2B5EF4-FFF2-40B4-BE49-F238E27FC236}">
                <a16:creationId xmlns:a16="http://schemas.microsoft.com/office/drawing/2014/main" id="{D3C69AB8-F799-6067-6B7E-9468F82E10AD}"/>
              </a:ext>
            </a:extLst>
          </p:cNvPr>
          <p:cNvSpPr/>
          <p:nvPr/>
        </p:nvSpPr>
        <p:spPr>
          <a:xfrm>
            <a:off x="3554278" y="703877"/>
            <a:ext cx="1906291" cy="1216617"/>
          </a:xfrm>
          <a:prstGeom prst="wedgeRectCallout">
            <a:avLst>
              <a:gd name="adj1" fmla="val 27264"/>
              <a:gd name="adj2" fmla="val 10292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increased interest</a:t>
            </a:r>
          </a:p>
        </p:txBody>
      </p:sp>
      <p:sp>
        <p:nvSpPr>
          <p:cNvPr id="11" name="Rectangular Callout 10">
            <a:extLst>
              <a:ext uri="{FF2B5EF4-FFF2-40B4-BE49-F238E27FC236}">
                <a16:creationId xmlns:a16="http://schemas.microsoft.com/office/drawing/2014/main" id="{331B9C4C-9466-908F-FC6D-E0EADB508EF1}"/>
              </a:ext>
            </a:extLst>
          </p:cNvPr>
          <p:cNvSpPr/>
          <p:nvPr/>
        </p:nvSpPr>
        <p:spPr>
          <a:xfrm>
            <a:off x="7010400" y="4915516"/>
            <a:ext cx="1906291" cy="1216617"/>
          </a:xfrm>
          <a:prstGeom prst="wedgeRectCallout">
            <a:avLst>
              <a:gd name="adj1" fmla="val -53836"/>
              <a:gd name="adj2" fmla="val -9698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curated datasets &amp; challenges</a:t>
            </a:r>
          </a:p>
        </p:txBody>
      </p:sp>
      <p:sp>
        <p:nvSpPr>
          <p:cNvPr id="13" name="Rectangular Callout 12">
            <a:extLst>
              <a:ext uri="{FF2B5EF4-FFF2-40B4-BE49-F238E27FC236}">
                <a16:creationId xmlns:a16="http://schemas.microsoft.com/office/drawing/2014/main" id="{82F45F81-216D-D354-45AD-BDFE606C029C}"/>
              </a:ext>
            </a:extLst>
          </p:cNvPr>
          <p:cNvSpPr/>
          <p:nvPr/>
        </p:nvSpPr>
        <p:spPr>
          <a:xfrm>
            <a:off x="8414289" y="703876"/>
            <a:ext cx="1906291" cy="1216617"/>
          </a:xfrm>
          <a:prstGeom prst="wedgeRectCallout">
            <a:avLst>
              <a:gd name="adj1" fmla="val -54825"/>
              <a:gd name="adj2" fmla="val 10137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attempts at</a:t>
            </a:r>
          </a:p>
          <a:p>
            <a:pPr algn="ctr"/>
            <a:r>
              <a:rPr lang="en-BR" dirty="0">
                <a:solidFill>
                  <a:schemeClr val="tx1"/>
                </a:solidFill>
              </a:rPr>
              <a:t>real-world</a:t>
            </a:r>
          </a:p>
          <a:p>
            <a:pPr algn="ctr"/>
            <a:r>
              <a:rPr lang="en-BR" dirty="0">
                <a:solidFill>
                  <a:schemeClr val="tx1"/>
                </a:solidFill>
              </a:rPr>
              <a:t>deployment</a:t>
            </a:r>
          </a:p>
        </p:txBody>
      </p:sp>
    </p:spTree>
    <p:extLst>
      <p:ext uri="{BB962C8B-B14F-4D97-AF65-F5344CB8AC3E}">
        <p14:creationId xmlns:p14="http://schemas.microsoft.com/office/powerpoint/2010/main" val="22704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9BD41-16A9-ABBD-A2F1-CB4689943627}"/>
              </a:ext>
            </a:extLst>
          </p:cNvPr>
          <p:cNvSpPr>
            <a:spLocks noGrp="1"/>
          </p:cNvSpPr>
          <p:nvPr>
            <p:ph type="title"/>
          </p:nvPr>
        </p:nvSpPr>
        <p:spPr/>
        <p:txBody>
          <a:bodyPr/>
          <a:lstStyle/>
          <a:p>
            <a:r>
              <a:rPr lang="en-BR" dirty="0"/>
              <a:t>Causal learning</a:t>
            </a:r>
          </a:p>
        </p:txBody>
      </p:sp>
      <p:pic>
        <p:nvPicPr>
          <p:cNvPr id="3" name="Picture 2">
            <a:extLst>
              <a:ext uri="{FF2B5EF4-FFF2-40B4-BE49-F238E27FC236}">
                <a16:creationId xmlns:a16="http://schemas.microsoft.com/office/drawing/2014/main" id="{034D9AF7-9ACB-A351-47E2-EA6BDFCCF07D}"/>
              </a:ext>
            </a:extLst>
          </p:cNvPr>
          <p:cNvPicPr>
            <a:picLocks noChangeAspect="1"/>
          </p:cNvPicPr>
          <p:nvPr/>
        </p:nvPicPr>
        <p:blipFill rotWithShape="1">
          <a:blip r:embed="rId2"/>
          <a:srcRect l="16247" r="50180"/>
          <a:stretch/>
        </p:blipFill>
        <p:spPr>
          <a:xfrm>
            <a:off x="5575300" y="3329084"/>
            <a:ext cx="2963295" cy="2895600"/>
          </a:xfrm>
          <a:prstGeom prst="rect">
            <a:avLst/>
          </a:prstGeom>
        </p:spPr>
      </p:pic>
      <p:sp>
        <p:nvSpPr>
          <p:cNvPr id="7" name="TextBox 6">
            <a:extLst>
              <a:ext uri="{FF2B5EF4-FFF2-40B4-BE49-F238E27FC236}">
                <a16:creationId xmlns:a16="http://schemas.microsoft.com/office/drawing/2014/main" id="{F7587494-3507-81E2-7B30-AE0313E78834}"/>
              </a:ext>
            </a:extLst>
          </p:cNvPr>
          <p:cNvSpPr txBox="1"/>
          <p:nvPr/>
        </p:nvSpPr>
        <p:spPr>
          <a:xfrm>
            <a:off x="0" y="6548579"/>
            <a:ext cx="9144000" cy="307777"/>
          </a:xfrm>
          <a:prstGeom prst="rect">
            <a:avLst/>
          </a:prstGeom>
          <a:noFill/>
        </p:spPr>
        <p:txBody>
          <a:bodyPr wrap="square" rtlCol="0">
            <a:spAutoFit/>
          </a:bodyPr>
          <a:lstStyle/>
          <a:p>
            <a:r>
              <a:rPr lang="en-US" sz="1400" dirty="0"/>
              <a:t>IRMA dataset, Department of Medical Informatics, RWTH Aachen University.</a:t>
            </a:r>
          </a:p>
        </p:txBody>
      </p:sp>
      <p:sp>
        <p:nvSpPr>
          <p:cNvPr id="9" name="Oval 8">
            <a:extLst>
              <a:ext uri="{FF2B5EF4-FFF2-40B4-BE49-F238E27FC236}">
                <a16:creationId xmlns:a16="http://schemas.microsoft.com/office/drawing/2014/main" id="{A6F8FB52-1E4E-FA56-2745-DB113A4099A7}"/>
              </a:ext>
            </a:extLst>
          </p:cNvPr>
          <p:cNvSpPr/>
          <p:nvPr/>
        </p:nvSpPr>
        <p:spPr>
          <a:xfrm>
            <a:off x="2467142" y="2226178"/>
            <a:ext cx="1039151" cy="906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200" b="1" dirty="0"/>
              <a:t>diagno</a:t>
            </a:r>
            <a:br>
              <a:rPr lang="en-BR" sz="1200" b="1" dirty="0"/>
            </a:br>
            <a:r>
              <a:rPr lang="en-BR" sz="1200" b="1" dirty="0"/>
              <a:t>sis</a:t>
            </a:r>
          </a:p>
        </p:txBody>
      </p:sp>
      <p:sp>
        <p:nvSpPr>
          <p:cNvPr id="11" name="Oval 10">
            <a:extLst>
              <a:ext uri="{FF2B5EF4-FFF2-40B4-BE49-F238E27FC236}">
                <a16:creationId xmlns:a16="http://schemas.microsoft.com/office/drawing/2014/main" id="{717DF096-5C49-05A4-8B4B-56478E85D2EB}"/>
              </a:ext>
            </a:extLst>
          </p:cNvPr>
          <p:cNvSpPr/>
          <p:nvPr/>
        </p:nvSpPr>
        <p:spPr>
          <a:xfrm>
            <a:off x="4584336" y="1764272"/>
            <a:ext cx="1039151" cy="9064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b="1" dirty="0"/>
              <a:t>progression</a:t>
            </a:r>
          </a:p>
        </p:txBody>
      </p:sp>
      <p:sp>
        <p:nvSpPr>
          <p:cNvPr id="8" name="Oval 7">
            <a:extLst>
              <a:ext uri="{FF2B5EF4-FFF2-40B4-BE49-F238E27FC236}">
                <a16:creationId xmlns:a16="http://schemas.microsoft.com/office/drawing/2014/main" id="{2ADC8835-D636-D4BE-61D1-3FFE66C52366}"/>
              </a:ext>
            </a:extLst>
          </p:cNvPr>
          <p:cNvSpPr/>
          <p:nvPr/>
        </p:nvSpPr>
        <p:spPr>
          <a:xfrm>
            <a:off x="9082459" y="2774876"/>
            <a:ext cx="1039151" cy="9064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b="1" dirty="0"/>
              <a:t>body site</a:t>
            </a:r>
          </a:p>
        </p:txBody>
      </p:sp>
      <p:sp>
        <p:nvSpPr>
          <p:cNvPr id="10" name="Oval 9">
            <a:extLst>
              <a:ext uri="{FF2B5EF4-FFF2-40B4-BE49-F238E27FC236}">
                <a16:creationId xmlns:a16="http://schemas.microsoft.com/office/drawing/2014/main" id="{1E735477-9F46-9999-DF92-E28B1D07AC83}"/>
              </a:ext>
            </a:extLst>
          </p:cNvPr>
          <p:cNvSpPr/>
          <p:nvPr/>
        </p:nvSpPr>
        <p:spPr>
          <a:xfrm>
            <a:off x="7774498" y="1551049"/>
            <a:ext cx="1039151" cy="9064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b="1" dirty="0"/>
              <a:t>sex</a:t>
            </a:r>
          </a:p>
        </p:txBody>
      </p:sp>
      <p:sp>
        <p:nvSpPr>
          <p:cNvPr id="12" name="Oval 11">
            <a:extLst>
              <a:ext uri="{FF2B5EF4-FFF2-40B4-BE49-F238E27FC236}">
                <a16:creationId xmlns:a16="http://schemas.microsoft.com/office/drawing/2014/main" id="{8BA74C7F-60DA-90ED-67F6-96ED6437686A}"/>
              </a:ext>
            </a:extLst>
          </p:cNvPr>
          <p:cNvSpPr/>
          <p:nvPr/>
        </p:nvSpPr>
        <p:spPr>
          <a:xfrm>
            <a:off x="5903340" y="548204"/>
            <a:ext cx="1039151" cy="9064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1400" b="1" dirty="0"/>
              <a:t>photo</a:t>
            </a:r>
            <a:br>
              <a:rPr lang="en-BR" sz="1400" b="1" dirty="0"/>
            </a:br>
            <a:r>
              <a:rPr lang="en-BR" sz="1400" b="1" dirty="0"/>
              <a:t>type</a:t>
            </a:r>
          </a:p>
        </p:txBody>
      </p:sp>
      <p:cxnSp>
        <p:nvCxnSpPr>
          <p:cNvPr id="18" name="Straight Arrow Connector 17">
            <a:extLst>
              <a:ext uri="{FF2B5EF4-FFF2-40B4-BE49-F238E27FC236}">
                <a16:creationId xmlns:a16="http://schemas.microsoft.com/office/drawing/2014/main" id="{9FAE1194-A925-4BC6-5BF7-88F1135C91F9}"/>
              </a:ext>
            </a:extLst>
          </p:cNvPr>
          <p:cNvCxnSpPr>
            <a:cxnSpLocks/>
            <a:stCxn id="9" idx="4"/>
          </p:cNvCxnSpPr>
          <p:nvPr/>
        </p:nvCxnSpPr>
        <p:spPr>
          <a:xfrm>
            <a:off x="2986718" y="3132627"/>
            <a:ext cx="3411909" cy="2344270"/>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20FEB77-BDF8-4D52-1886-B81C5F215641}"/>
              </a:ext>
            </a:extLst>
          </p:cNvPr>
          <p:cNvCxnSpPr>
            <a:cxnSpLocks/>
            <a:stCxn id="9" idx="6"/>
          </p:cNvCxnSpPr>
          <p:nvPr/>
        </p:nvCxnSpPr>
        <p:spPr>
          <a:xfrm>
            <a:off x="3506293" y="2679403"/>
            <a:ext cx="2763770" cy="1563913"/>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7DCB1A3-35E5-570C-F041-B0192E79CC34}"/>
              </a:ext>
            </a:extLst>
          </p:cNvPr>
          <p:cNvCxnSpPr>
            <a:cxnSpLocks/>
            <a:stCxn id="11" idx="4"/>
          </p:cNvCxnSpPr>
          <p:nvPr/>
        </p:nvCxnSpPr>
        <p:spPr>
          <a:xfrm>
            <a:off x="5103912" y="2670721"/>
            <a:ext cx="1144268" cy="1234445"/>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FE62DC9-2A28-141B-6C5D-D85A37D8A757}"/>
              </a:ext>
            </a:extLst>
          </p:cNvPr>
          <p:cNvCxnSpPr>
            <a:cxnSpLocks/>
            <a:stCxn id="11" idx="5"/>
          </p:cNvCxnSpPr>
          <p:nvPr/>
        </p:nvCxnSpPr>
        <p:spPr>
          <a:xfrm>
            <a:off x="5471307" y="2537975"/>
            <a:ext cx="2333814" cy="1367191"/>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9618C57-9F16-7B32-5757-9CBEBEF31B7B}"/>
              </a:ext>
            </a:extLst>
          </p:cNvPr>
          <p:cNvCxnSpPr>
            <a:cxnSpLocks/>
            <a:stCxn id="8" idx="4"/>
          </p:cNvCxnSpPr>
          <p:nvPr/>
        </p:nvCxnSpPr>
        <p:spPr>
          <a:xfrm flipH="1">
            <a:off x="8123021" y="3681325"/>
            <a:ext cx="1479014" cy="1303425"/>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430B7BF-451F-6EC0-7DEB-C3B01D359A5E}"/>
              </a:ext>
            </a:extLst>
          </p:cNvPr>
          <p:cNvCxnSpPr>
            <a:cxnSpLocks/>
            <a:stCxn id="12" idx="5"/>
          </p:cNvCxnSpPr>
          <p:nvPr/>
        </p:nvCxnSpPr>
        <p:spPr>
          <a:xfrm>
            <a:off x="6790311" y="1321907"/>
            <a:ext cx="1045535" cy="2283327"/>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4422435-4D55-45F3-0D94-AB6EFFC257E6}"/>
              </a:ext>
            </a:extLst>
          </p:cNvPr>
          <p:cNvCxnSpPr>
            <a:cxnSpLocks/>
            <a:stCxn id="8" idx="2"/>
          </p:cNvCxnSpPr>
          <p:nvPr/>
        </p:nvCxnSpPr>
        <p:spPr>
          <a:xfrm flipH="1">
            <a:off x="8188063" y="3228101"/>
            <a:ext cx="894396" cy="931149"/>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01C7194-8E4D-3CAE-CE39-B0AE4CC8D509}"/>
              </a:ext>
            </a:extLst>
          </p:cNvPr>
          <p:cNvCxnSpPr>
            <a:cxnSpLocks/>
            <a:stCxn id="10" idx="4"/>
          </p:cNvCxnSpPr>
          <p:nvPr/>
        </p:nvCxnSpPr>
        <p:spPr>
          <a:xfrm flipH="1">
            <a:off x="8176575" y="2457498"/>
            <a:ext cx="117499" cy="1147736"/>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E80AE6A-F81E-9450-B0E8-A78704EC188C}"/>
              </a:ext>
            </a:extLst>
          </p:cNvPr>
          <p:cNvCxnSpPr>
            <a:cxnSpLocks/>
            <a:stCxn id="12" idx="4"/>
          </p:cNvCxnSpPr>
          <p:nvPr/>
        </p:nvCxnSpPr>
        <p:spPr>
          <a:xfrm>
            <a:off x="6422916" y="1454653"/>
            <a:ext cx="312431" cy="3651987"/>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02FFE1CD-9F02-8774-C4EC-013885EE574F}"/>
              </a:ext>
            </a:extLst>
          </p:cNvPr>
          <p:cNvCxnSpPr>
            <a:cxnSpLocks/>
            <a:stCxn id="12" idx="2"/>
            <a:endCxn id="9" idx="7"/>
          </p:cNvCxnSpPr>
          <p:nvPr/>
        </p:nvCxnSpPr>
        <p:spPr>
          <a:xfrm flipH="1">
            <a:off x="3354113" y="1001429"/>
            <a:ext cx="2549227" cy="1357495"/>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D47571FF-7318-4924-44E8-53A35E4389B7}"/>
              </a:ext>
            </a:extLst>
          </p:cNvPr>
          <p:cNvCxnSpPr>
            <a:cxnSpLocks/>
            <a:stCxn id="10" idx="5"/>
            <a:endCxn id="8" idx="1"/>
          </p:cNvCxnSpPr>
          <p:nvPr/>
        </p:nvCxnSpPr>
        <p:spPr>
          <a:xfrm>
            <a:off x="8661469" y="2324752"/>
            <a:ext cx="573170" cy="582870"/>
          </a:xfrm>
          <a:prstGeom prst="straightConnector1">
            <a:avLst/>
          </a:prstGeom>
          <a:ln w="76200" cap="rn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522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6A9386-4C90-AD58-FB64-A5C7A0ACABF1}"/>
              </a:ext>
            </a:extLst>
          </p:cNvPr>
          <p:cNvSpPr>
            <a:spLocks noGrp="1"/>
          </p:cNvSpPr>
          <p:nvPr>
            <p:ph idx="1"/>
          </p:nvPr>
        </p:nvSpPr>
        <p:spPr>
          <a:xfrm>
            <a:off x="838200" y="2340244"/>
            <a:ext cx="10515600" cy="2278251"/>
          </a:xfrm>
        </p:spPr>
        <p:txBody>
          <a:bodyPr/>
          <a:lstStyle/>
          <a:p>
            <a:pPr marL="0" indent="0">
              <a:buNone/>
            </a:pPr>
            <a:r>
              <a:rPr lang="en-BR" dirty="0"/>
              <a:t>“</a:t>
            </a:r>
            <a:r>
              <a:rPr lang="en-US" dirty="0"/>
              <a:t>The simplest move would be for AI teams to collaborate more with clinicians. Researchers also need to share their models and disclose how they were trained so that others can test them and build on them. [That] would solve maybe 50% of the issues that we identified.”</a:t>
            </a:r>
          </a:p>
          <a:p>
            <a:pPr marL="0" indent="0">
              <a:buNone/>
            </a:pPr>
            <a:r>
              <a:rPr lang="en-US" dirty="0"/>
              <a:t>— Derek Driggs apud Heaven 2021</a:t>
            </a:r>
          </a:p>
          <a:p>
            <a:pPr marL="0" indent="0">
              <a:buNone/>
            </a:pPr>
            <a:endParaRPr lang="en-BR" dirty="0"/>
          </a:p>
        </p:txBody>
      </p:sp>
    </p:spTree>
    <p:extLst>
      <p:ext uri="{BB962C8B-B14F-4D97-AF65-F5344CB8AC3E}">
        <p14:creationId xmlns:p14="http://schemas.microsoft.com/office/powerpoint/2010/main" val="1327217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1465-11CB-C71E-57B4-175425BF95F9}"/>
              </a:ext>
            </a:extLst>
          </p:cNvPr>
          <p:cNvSpPr>
            <a:spLocks noGrp="1"/>
          </p:cNvSpPr>
          <p:nvPr>
            <p:ph type="title"/>
          </p:nvPr>
        </p:nvSpPr>
        <p:spPr>
          <a:xfrm>
            <a:off x="847627" y="1618890"/>
            <a:ext cx="5257800" cy="1325563"/>
          </a:xfrm>
        </p:spPr>
        <p:txBody>
          <a:bodyPr/>
          <a:lstStyle/>
          <a:p>
            <a:r>
              <a:rPr lang="en-BR" dirty="0"/>
              <a:t>Collaboration is hard!</a:t>
            </a:r>
          </a:p>
        </p:txBody>
      </p:sp>
      <p:sp>
        <p:nvSpPr>
          <p:cNvPr id="5" name="Title 1">
            <a:extLst>
              <a:ext uri="{FF2B5EF4-FFF2-40B4-BE49-F238E27FC236}">
                <a16:creationId xmlns:a16="http://schemas.microsoft.com/office/drawing/2014/main" id="{0A827187-CC20-0130-AAE1-854CB143B5BE}"/>
              </a:ext>
            </a:extLst>
          </p:cNvPr>
          <p:cNvSpPr txBox="1">
            <a:spLocks/>
          </p:cNvSpPr>
          <p:nvPr/>
        </p:nvSpPr>
        <p:spPr>
          <a:xfrm>
            <a:off x="1725891" y="2761105"/>
            <a:ext cx="94165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R" dirty="0"/>
              <a:t>Especially multidisciplinary collaboration</a:t>
            </a:r>
          </a:p>
        </p:txBody>
      </p:sp>
      <p:sp>
        <p:nvSpPr>
          <p:cNvPr id="6" name="Title 1">
            <a:extLst>
              <a:ext uri="{FF2B5EF4-FFF2-40B4-BE49-F238E27FC236}">
                <a16:creationId xmlns:a16="http://schemas.microsoft.com/office/drawing/2014/main" id="{A6630C07-DC90-FAF4-8276-5D3092EE8476}"/>
              </a:ext>
            </a:extLst>
          </p:cNvPr>
          <p:cNvSpPr txBox="1">
            <a:spLocks/>
          </p:cNvSpPr>
          <p:nvPr/>
        </p:nvSpPr>
        <p:spPr>
          <a:xfrm>
            <a:off x="2858678" y="3903320"/>
            <a:ext cx="87095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BR" i="1" dirty="0"/>
              <a:t>Especially</a:t>
            </a:r>
            <a:r>
              <a:rPr lang="en-BR" dirty="0"/>
              <a:t> with time-starved clinicians</a:t>
            </a:r>
          </a:p>
        </p:txBody>
      </p:sp>
    </p:spTree>
    <p:extLst>
      <p:ext uri="{BB962C8B-B14F-4D97-AF65-F5344CB8AC3E}">
        <p14:creationId xmlns:p14="http://schemas.microsoft.com/office/powerpoint/2010/main" val="11167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6A9386-4C90-AD58-FB64-A5C7A0ACABF1}"/>
              </a:ext>
            </a:extLst>
          </p:cNvPr>
          <p:cNvSpPr>
            <a:spLocks noGrp="1"/>
          </p:cNvSpPr>
          <p:nvPr>
            <p:ph idx="1"/>
          </p:nvPr>
        </p:nvSpPr>
        <p:spPr>
          <a:xfrm>
            <a:off x="838200" y="2549471"/>
            <a:ext cx="10515600" cy="2022529"/>
          </a:xfrm>
        </p:spPr>
        <p:txBody>
          <a:bodyPr/>
          <a:lstStyle/>
          <a:p>
            <a:pPr marL="0" indent="0">
              <a:buNone/>
            </a:pPr>
            <a:r>
              <a:rPr lang="en-BR" dirty="0"/>
              <a:t>“</a:t>
            </a:r>
            <a:r>
              <a:rPr lang="en-US" dirty="0"/>
              <a:t>Academic researchers have few career incentives to share work or validate existing results. There’s no reward for pushing through the last mile that takes tech from 'lab bench to bedside’.”</a:t>
            </a:r>
          </a:p>
          <a:p>
            <a:pPr marL="0" indent="0">
              <a:buNone/>
            </a:pPr>
            <a:r>
              <a:rPr lang="en-US" dirty="0"/>
              <a:t>— Bilal Mateen apud Heaven 2021</a:t>
            </a:r>
          </a:p>
          <a:p>
            <a:pPr marL="0" indent="0">
              <a:buNone/>
            </a:pPr>
            <a:endParaRPr lang="en-BR" dirty="0"/>
          </a:p>
        </p:txBody>
      </p:sp>
    </p:spTree>
    <p:extLst>
      <p:ext uri="{BB962C8B-B14F-4D97-AF65-F5344CB8AC3E}">
        <p14:creationId xmlns:p14="http://schemas.microsoft.com/office/powerpoint/2010/main" val="4241461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id="{F2480434-9347-333C-57A9-594339220206}"/>
              </a:ext>
            </a:extLst>
          </p:cNvPr>
          <p:cNvSpPr/>
          <p:nvPr/>
        </p:nvSpPr>
        <p:spPr>
          <a:xfrm>
            <a:off x="116236" y="2289875"/>
            <a:ext cx="3500035" cy="2278249"/>
          </a:xfrm>
          <a:prstGeom prst="chevron">
            <a:avLst>
              <a:gd name="adj" fmla="val 3692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1990s:</a:t>
            </a:r>
          </a:p>
          <a:p>
            <a:pPr algn="ctr"/>
            <a:r>
              <a:rPr lang="en-BR" sz="2800" dirty="0">
                <a:solidFill>
                  <a:schemeClr val="tx1"/>
                </a:solidFill>
              </a:rPr>
              <a:t>Image Processing Era</a:t>
            </a:r>
          </a:p>
        </p:txBody>
      </p:sp>
      <p:sp>
        <p:nvSpPr>
          <p:cNvPr id="5" name="Chevron 4">
            <a:extLst>
              <a:ext uri="{FF2B5EF4-FFF2-40B4-BE49-F238E27FC236}">
                <a16:creationId xmlns:a16="http://schemas.microsoft.com/office/drawing/2014/main" id="{8F0C67FE-4CDF-1DF3-B8BE-EDA8500115C1}"/>
              </a:ext>
            </a:extLst>
          </p:cNvPr>
          <p:cNvSpPr/>
          <p:nvPr/>
        </p:nvSpPr>
        <p:spPr>
          <a:xfrm>
            <a:off x="2934345" y="2289875"/>
            <a:ext cx="3500035" cy="2278249"/>
          </a:xfrm>
          <a:prstGeom prst="chevron">
            <a:avLst>
              <a:gd name="adj" fmla="val 3692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2000s:</a:t>
            </a:r>
          </a:p>
          <a:p>
            <a:pPr algn="ctr"/>
            <a:r>
              <a:rPr lang="en-BR" sz="2800" dirty="0">
                <a:solidFill>
                  <a:schemeClr val="tx1"/>
                </a:solidFill>
              </a:rPr>
              <a:t>Computer Vision</a:t>
            </a:r>
            <a:br>
              <a:rPr lang="en-BR" sz="2800" dirty="0">
                <a:solidFill>
                  <a:schemeClr val="tx1"/>
                </a:solidFill>
              </a:rPr>
            </a:br>
            <a:r>
              <a:rPr lang="en-BR" sz="2800" dirty="0">
                <a:solidFill>
                  <a:schemeClr val="tx1"/>
                </a:solidFill>
              </a:rPr>
              <a:t>Era</a:t>
            </a:r>
          </a:p>
        </p:txBody>
      </p:sp>
      <p:sp>
        <p:nvSpPr>
          <p:cNvPr id="6" name="Chevron 5">
            <a:extLst>
              <a:ext uri="{FF2B5EF4-FFF2-40B4-BE49-F238E27FC236}">
                <a16:creationId xmlns:a16="http://schemas.microsoft.com/office/drawing/2014/main" id="{3A3C428C-4012-7B1C-2A61-BF007D12E3C1}"/>
              </a:ext>
            </a:extLst>
          </p:cNvPr>
          <p:cNvSpPr/>
          <p:nvPr/>
        </p:nvSpPr>
        <p:spPr>
          <a:xfrm>
            <a:off x="5752454" y="2289874"/>
            <a:ext cx="3500035" cy="2278249"/>
          </a:xfrm>
          <a:prstGeom prst="chevron">
            <a:avLst>
              <a:gd name="adj" fmla="val 369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2010s:</a:t>
            </a:r>
          </a:p>
          <a:p>
            <a:pPr algn="ctr"/>
            <a:r>
              <a:rPr lang="en-BR" sz="2800" dirty="0">
                <a:solidFill>
                  <a:schemeClr val="tx1"/>
                </a:solidFill>
              </a:rPr>
              <a:t>Machine Learning Era</a:t>
            </a:r>
          </a:p>
        </p:txBody>
      </p:sp>
      <p:sp>
        <p:nvSpPr>
          <p:cNvPr id="7" name="Chevron 6">
            <a:extLst>
              <a:ext uri="{FF2B5EF4-FFF2-40B4-BE49-F238E27FC236}">
                <a16:creationId xmlns:a16="http://schemas.microsoft.com/office/drawing/2014/main" id="{1A350274-88BC-102A-3DC0-EA8D55A22680}"/>
              </a:ext>
            </a:extLst>
          </p:cNvPr>
          <p:cNvSpPr/>
          <p:nvPr/>
        </p:nvSpPr>
        <p:spPr>
          <a:xfrm>
            <a:off x="8570563" y="2289874"/>
            <a:ext cx="3500035" cy="2278249"/>
          </a:xfrm>
          <a:prstGeom prst="chevron">
            <a:avLst>
              <a:gd name="adj" fmla="val 369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2020s:</a:t>
            </a:r>
            <a:br>
              <a:rPr lang="en-BR" sz="2800" dirty="0">
                <a:solidFill>
                  <a:schemeClr val="tx1"/>
                </a:solidFill>
              </a:rPr>
            </a:br>
            <a:endParaRPr lang="en-BR" sz="2800" dirty="0">
              <a:solidFill>
                <a:schemeClr val="tx1"/>
              </a:solidFill>
            </a:endParaRPr>
          </a:p>
          <a:p>
            <a:pPr algn="ctr"/>
            <a:r>
              <a:rPr lang="en-BR" sz="2800" dirty="0">
                <a:solidFill>
                  <a:schemeClr val="tx1"/>
                </a:solidFill>
              </a:rPr>
              <a:t>?</a:t>
            </a:r>
            <a:br>
              <a:rPr lang="en-BR" sz="2800" dirty="0">
                <a:solidFill>
                  <a:schemeClr val="tx1"/>
                </a:solidFill>
              </a:rPr>
            </a:br>
            <a:endParaRPr lang="en-BR" sz="2800" dirty="0">
              <a:solidFill>
                <a:schemeClr val="tx1"/>
              </a:solidFill>
            </a:endParaRPr>
          </a:p>
        </p:txBody>
      </p:sp>
      <p:sp>
        <p:nvSpPr>
          <p:cNvPr id="8" name="Rectangular Callout 7">
            <a:extLst>
              <a:ext uri="{FF2B5EF4-FFF2-40B4-BE49-F238E27FC236}">
                <a16:creationId xmlns:a16="http://schemas.microsoft.com/office/drawing/2014/main" id="{1A8D256F-0DE9-40C3-80CC-EC1E3FC3CEF2}"/>
              </a:ext>
            </a:extLst>
          </p:cNvPr>
          <p:cNvSpPr/>
          <p:nvPr/>
        </p:nvSpPr>
        <p:spPr>
          <a:xfrm>
            <a:off x="643180" y="650929"/>
            <a:ext cx="1906291" cy="1216617"/>
          </a:xfrm>
          <a:prstGeom prst="wedgeRectCallout">
            <a:avLst>
              <a:gd name="adj1" fmla="val 35671"/>
              <a:gd name="adj2" fmla="val 9052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classical global descriptors &amp; models</a:t>
            </a:r>
          </a:p>
        </p:txBody>
      </p:sp>
      <p:sp>
        <p:nvSpPr>
          <p:cNvPr id="9" name="Rectangular Callout 8">
            <a:extLst>
              <a:ext uri="{FF2B5EF4-FFF2-40B4-BE49-F238E27FC236}">
                <a16:creationId xmlns:a16="http://schemas.microsoft.com/office/drawing/2014/main" id="{FCE13694-A589-8E06-06BF-51BC9B481ABD}"/>
              </a:ext>
            </a:extLst>
          </p:cNvPr>
          <p:cNvSpPr/>
          <p:nvPr/>
        </p:nvSpPr>
        <p:spPr>
          <a:xfrm>
            <a:off x="2663125" y="4915516"/>
            <a:ext cx="1906291" cy="1216617"/>
          </a:xfrm>
          <a:prstGeom prst="wedgeRectCallout">
            <a:avLst>
              <a:gd name="adj1" fmla="val 39480"/>
              <a:gd name="adj2" fmla="val -8906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local descriptors &amp; bags of visual words</a:t>
            </a:r>
          </a:p>
        </p:txBody>
      </p:sp>
      <p:sp>
        <p:nvSpPr>
          <p:cNvPr id="10" name="Rectangular Callout 9">
            <a:extLst>
              <a:ext uri="{FF2B5EF4-FFF2-40B4-BE49-F238E27FC236}">
                <a16:creationId xmlns:a16="http://schemas.microsoft.com/office/drawing/2014/main" id="{C9B92C12-47D6-E374-BFBA-4D34DAB4EE75}"/>
              </a:ext>
            </a:extLst>
          </p:cNvPr>
          <p:cNvSpPr/>
          <p:nvPr/>
        </p:nvSpPr>
        <p:spPr>
          <a:xfrm>
            <a:off x="6208363" y="703878"/>
            <a:ext cx="1906291" cy="1216617"/>
          </a:xfrm>
          <a:prstGeom prst="wedgeRectCallout">
            <a:avLst>
              <a:gd name="adj1" fmla="val 17785"/>
              <a:gd name="adj2" fmla="val 886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deep neural networks</a:t>
            </a:r>
          </a:p>
        </p:txBody>
      </p:sp>
      <p:sp>
        <p:nvSpPr>
          <p:cNvPr id="12" name="Rectangular Callout 11">
            <a:extLst>
              <a:ext uri="{FF2B5EF4-FFF2-40B4-BE49-F238E27FC236}">
                <a16:creationId xmlns:a16="http://schemas.microsoft.com/office/drawing/2014/main" id="{FB5E6A3D-DBA2-20E9-1555-41573EBF7CDE}"/>
              </a:ext>
            </a:extLst>
          </p:cNvPr>
          <p:cNvSpPr/>
          <p:nvPr/>
        </p:nvSpPr>
        <p:spPr>
          <a:xfrm>
            <a:off x="4926877" y="4915516"/>
            <a:ext cx="1906291" cy="1216617"/>
          </a:xfrm>
          <a:prstGeom prst="wedgeRectCallout">
            <a:avLst>
              <a:gd name="adj1" fmla="val -49532"/>
              <a:gd name="adj2" fmla="val -9138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curated datasets &amp; challenges</a:t>
            </a:r>
          </a:p>
        </p:txBody>
      </p:sp>
      <p:sp>
        <p:nvSpPr>
          <p:cNvPr id="3" name="Rectangular Callout 2">
            <a:extLst>
              <a:ext uri="{FF2B5EF4-FFF2-40B4-BE49-F238E27FC236}">
                <a16:creationId xmlns:a16="http://schemas.microsoft.com/office/drawing/2014/main" id="{F3B87DC9-96B1-EB75-F8ED-214A6784F67F}"/>
              </a:ext>
            </a:extLst>
          </p:cNvPr>
          <p:cNvSpPr/>
          <p:nvPr/>
        </p:nvSpPr>
        <p:spPr>
          <a:xfrm>
            <a:off x="643179" y="4887131"/>
            <a:ext cx="1906291" cy="1216617"/>
          </a:xfrm>
          <a:prstGeom prst="wedgeRectCallout">
            <a:avLst>
              <a:gd name="adj1" fmla="val 35671"/>
              <a:gd name="adj2" fmla="val -9078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first prototypes,</a:t>
            </a:r>
          </a:p>
          <a:p>
            <a:pPr algn="ctr"/>
            <a:r>
              <a:rPr lang="en-BR" dirty="0">
                <a:solidFill>
                  <a:schemeClr val="tx1"/>
                </a:solidFill>
              </a:rPr>
              <a:t>proofs-of-concept</a:t>
            </a:r>
          </a:p>
        </p:txBody>
      </p:sp>
      <p:sp>
        <p:nvSpPr>
          <p:cNvPr id="4" name="Rectangular Callout 3">
            <a:extLst>
              <a:ext uri="{FF2B5EF4-FFF2-40B4-BE49-F238E27FC236}">
                <a16:creationId xmlns:a16="http://schemas.microsoft.com/office/drawing/2014/main" id="{D3C69AB8-F799-6067-6B7E-9468F82E10AD}"/>
              </a:ext>
            </a:extLst>
          </p:cNvPr>
          <p:cNvSpPr/>
          <p:nvPr/>
        </p:nvSpPr>
        <p:spPr>
          <a:xfrm>
            <a:off x="3554278" y="703877"/>
            <a:ext cx="1906291" cy="1216617"/>
          </a:xfrm>
          <a:prstGeom prst="wedgeRectCallout">
            <a:avLst>
              <a:gd name="adj1" fmla="val 27264"/>
              <a:gd name="adj2" fmla="val 10292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increased interest</a:t>
            </a:r>
          </a:p>
        </p:txBody>
      </p:sp>
      <p:sp>
        <p:nvSpPr>
          <p:cNvPr id="11" name="Rectangular Callout 10">
            <a:extLst>
              <a:ext uri="{FF2B5EF4-FFF2-40B4-BE49-F238E27FC236}">
                <a16:creationId xmlns:a16="http://schemas.microsoft.com/office/drawing/2014/main" id="{331B9C4C-9466-908F-FC6D-E0EADB508EF1}"/>
              </a:ext>
            </a:extLst>
          </p:cNvPr>
          <p:cNvSpPr/>
          <p:nvPr/>
        </p:nvSpPr>
        <p:spPr>
          <a:xfrm>
            <a:off x="7010400" y="4915516"/>
            <a:ext cx="1906291" cy="1216617"/>
          </a:xfrm>
          <a:prstGeom prst="wedgeRectCallout">
            <a:avLst>
              <a:gd name="adj1" fmla="val -53836"/>
              <a:gd name="adj2" fmla="val -9698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curated datasets &amp; challenges</a:t>
            </a:r>
          </a:p>
        </p:txBody>
      </p:sp>
      <p:sp>
        <p:nvSpPr>
          <p:cNvPr id="13" name="Rectangular Callout 12">
            <a:extLst>
              <a:ext uri="{FF2B5EF4-FFF2-40B4-BE49-F238E27FC236}">
                <a16:creationId xmlns:a16="http://schemas.microsoft.com/office/drawing/2014/main" id="{82F45F81-216D-D354-45AD-BDFE606C029C}"/>
              </a:ext>
            </a:extLst>
          </p:cNvPr>
          <p:cNvSpPr/>
          <p:nvPr/>
        </p:nvSpPr>
        <p:spPr>
          <a:xfrm>
            <a:off x="8414289" y="703876"/>
            <a:ext cx="1906291" cy="1216617"/>
          </a:xfrm>
          <a:prstGeom prst="wedgeRectCallout">
            <a:avLst>
              <a:gd name="adj1" fmla="val -54825"/>
              <a:gd name="adj2" fmla="val 10137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attempts at</a:t>
            </a:r>
          </a:p>
          <a:p>
            <a:pPr algn="ctr"/>
            <a:r>
              <a:rPr lang="en-BR" dirty="0">
                <a:solidFill>
                  <a:schemeClr val="tx1"/>
                </a:solidFill>
              </a:rPr>
              <a:t>real-world</a:t>
            </a:r>
          </a:p>
          <a:p>
            <a:pPr algn="ctr"/>
            <a:r>
              <a:rPr lang="en-BR" dirty="0">
                <a:solidFill>
                  <a:schemeClr val="tx1"/>
                </a:solidFill>
              </a:rPr>
              <a:t>deployment</a:t>
            </a:r>
          </a:p>
        </p:txBody>
      </p:sp>
    </p:spTree>
    <p:extLst>
      <p:ext uri="{BB962C8B-B14F-4D97-AF65-F5344CB8AC3E}">
        <p14:creationId xmlns:p14="http://schemas.microsoft.com/office/powerpoint/2010/main" val="1687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53" presetClass="exit" presetSubtype="32" fill="hold" grpId="0" nodeType="with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fltVal val="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500"/>
                                        <p:tgtEl>
                                          <p:spTgt spid="9"/>
                                        </p:tgtEl>
                                        <p:attrNameLst>
                                          <p:attrName>ppt_w</p:attrName>
                                        </p:attrNameLst>
                                      </p:cBhvr>
                                      <p:tavLst>
                                        <p:tav tm="0">
                                          <p:val>
                                            <p:strVal val="ppt_w"/>
                                          </p:val>
                                        </p:tav>
                                        <p:tav tm="100000">
                                          <p:val>
                                            <p:fltVal val="0"/>
                                          </p:val>
                                        </p:tav>
                                      </p:tavLst>
                                    </p:anim>
                                    <p:anim calcmode="lin" valueType="num">
                                      <p:cBhvr>
                                        <p:cTn id="22" dur="500"/>
                                        <p:tgtEl>
                                          <p:spTgt spid="9"/>
                                        </p:tgtEl>
                                        <p:attrNameLst>
                                          <p:attrName>ppt_h</p:attrName>
                                        </p:attrNameLst>
                                      </p:cBhvr>
                                      <p:tavLst>
                                        <p:tav tm="0">
                                          <p:val>
                                            <p:strVal val="ppt_h"/>
                                          </p:val>
                                        </p:tav>
                                        <p:tav tm="100000">
                                          <p:val>
                                            <p:fltVal val="0"/>
                                          </p:val>
                                        </p:tav>
                                      </p:tavLst>
                                    </p:anim>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1">
            <a:extLst>
              <a:ext uri="{FF2B5EF4-FFF2-40B4-BE49-F238E27FC236}">
                <a16:creationId xmlns:a16="http://schemas.microsoft.com/office/drawing/2014/main" id="{F2480434-9347-333C-57A9-594339220206}"/>
              </a:ext>
            </a:extLst>
          </p:cNvPr>
          <p:cNvSpPr/>
          <p:nvPr/>
        </p:nvSpPr>
        <p:spPr>
          <a:xfrm>
            <a:off x="116236" y="2289875"/>
            <a:ext cx="3500035" cy="2278249"/>
          </a:xfrm>
          <a:prstGeom prst="chevron">
            <a:avLst>
              <a:gd name="adj" fmla="val 3692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1990s:</a:t>
            </a:r>
          </a:p>
          <a:p>
            <a:pPr algn="ctr"/>
            <a:r>
              <a:rPr lang="en-BR" sz="2800" dirty="0">
                <a:solidFill>
                  <a:schemeClr val="tx1"/>
                </a:solidFill>
              </a:rPr>
              <a:t>Image Processing Era</a:t>
            </a:r>
          </a:p>
        </p:txBody>
      </p:sp>
      <p:sp>
        <p:nvSpPr>
          <p:cNvPr id="5" name="Chevron 4">
            <a:extLst>
              <a:ext uri="{FF2B5EF4-FFF2-40B4-BE49-F238E27FC236}">
                <a16:creationId xmlns:a16="http://schemas.microsoft.com/office/drawing/2014/main" id="{8F0C67FE-4CDF-1DF3-B8BE-EDA8500115C1}"/>
              </a:ext>
            </a:extLst>
          </p:cNvPr>
          <p:cNvSpPr/>
          <p:nvPr/>
        </p:nvSpPr>
        <p:spPr>
          <a:xfrm>
            <a:off x="2934345" y="2289875"/>
            <a:ext cx="3500035" cy="2278249"/>
          </a:xfrm>
          <a:prstGeom prst="chevron">
            <a:avLst>
              <a:gd name="adj" fmla="val 3692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2000s:</a:t>
            </a:r>
          </a:p>
          <a:p>
            <a:pPr algn="ctr"/>
            <a:r>
              <a:rPr lang="en-BR" sz="2800" dirty="0">
                <a:solidFill>
                  <a:schemeClr val="tx1"/>
                </a:solidFill>
              </a:rPr>
              <a:t>Computer Vision</a:t>
            </a:r>
            <a:br>
              <a:rPr lang="en-BR" sz="2800" dirty="0">
                <a:solidFill>
                  <a:schemeClr val="tx1"/>
                </a:solidFill>
              </a:rPr>
            </a:br>
            <a:r>
              <a:rPr lang="en-BR" sz="2800" dirty="0">
                <a:solidFill>
                  <a:schemeClr val="tx1"/>
                </a:solidFill>
              </a:rPr>
              <a:t>Era</a:t>
            </a:r>
          </a:p>
        </p:txBody>
      </p:sp>
      <p:sp>
        <p:nvSpPr>
          <p:cNvPr id="6" name="Chevron 5">
            <a:extLst>
              <a:ext uri="{FF2B5EF4-FFF2-40B4-BE49-F238E27FC236}">
                <a16:creationId xmlns:a16="http://schemas.microsoft.com/office/drawing/2014/main" id="{3A3C428C-4012-7B1C-2A61-BF007D12E3C1}"/>
              </a:ext>
            </a:extLst>
          </p:cNvPr>
          <p:cNvSpPr/>
          <p:nvPr/>
        </p:nvSpPr>
        <p:spPr>
          <a:xfrm>
            <a:off x="5752454" y="2289874"/>
            <a:ext cx="3500035" cy="2278249"/>
          </a:xfrm>
          <a:prstGeom prst="chevron">
            <a:avLst>
              <a:gd name="adj" fmla="val 369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2010s:</a:t>
            </a:r>
          </a:p>
          <a:p>
            <a:pPr algn="ctr"/>
            <a:r>
              <a:rPr lang="en-BR" sz="2800" dirty="0">
                <a:solidFill>
                  <a:schemeClr val="tx1"/>
                </a:solidFill>
              </a:rPr>
              <a:t>Machine Learning Era</a:t>
            </a:r>
          </a:p>
        </p:txBody>
      </p:sp>
      <p:sp>
        <p:nvSpPr>
          <p:cNvPr id="7" name="Chevron 6">
            <a:extLst>
              <a:ext uri="{FF2B5EF4-FFF2-40B4-BE49-F238E27FC236}">
                <a16:creationId xmlns:a16="http://schemas.microsoft.com/office/drawing/2014/main" id="{1A350274-88BC-102A-3DC0-EA8D55A22680}"/>
              </a:ext>
            </a:extLst>
          </p:cNvPr>
          <p:cNvSpPr/>
          <p:nvPr/>
        </p:nvSpPr>
        <p:spPr>
          <a:xfrm>
            <a:off x="8570563" y="2289874"/>
            <a:ext cx="3500035" cy="2278249"/>
          </a:xfrm>
          <a:prstGeom prst="chevron">
            <a:avLst>
              <a:gd name="adj" fmla="val 3692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sz="2800" dirty="0">
                <a:solidFill>
                  <a:schemeClr val="tx1"/>
                </a:solidFill>
              </a:rPr>
              <a:t>2020s:</a:t>
            </a:r>
            <a:br>
              <a:rPr lang="en-BR" sz="2800" dirty="0">
                <a:solidFill>
                  <a:schemeClr val="tx1"/>
                </a:solidFill>
              </a:rPr>
            </a:br>
            <a:endParaRPr lang="en-BR" sz="2800" dirty="0">
              <a:solidFill>
                <a:schemeClr val="tx1"/>
              </a:solidFill>
            </a:endParaRPr>
          </a:p>
          <a:p>
            <a:pPr algn="ctr"/>
            <a:r>
              <a:rPr lang="en-BR" sz="2800" dirty="0">
                <a:solidFill>
                  <a:schemeClr val="tx1"/>
                </a:solidFill>
              </a:rPr>
              <a:t>!</a:t>
            </a:r>
            <a:br>
              <a:rPr lang="en-BR" sz="2800" dirty="0">
                <a:solidFill>
                  <a:schemeClr val="tx1"/>
                </a:solidFill>
              </a:rPr>
            </a:br>
            <a:endParaRPr lang="en-BR" sz="2800" dirty="0">
              <a:solidFill>
                <a:schemeClr val="tx1"/>
              </a:solidFill>
            </a:endParaRPr>
          </a:p>
        </p:txBody>
      </p:sp>
      <p:sp>
        <p:nvSpPr>
          <p:cNvPr id="12" name="Rectangular Callout 11">
            <a:extLst>
              <a:ext uri="{FF2B5EF4-FFF2-40B4-BE49-F238E27FC236}">
                <a16:creationId xmlns:a16="http://schemas.microsoft.com/office/drawing/2014/main" id="{FB5E6A3D-DBA2-20E9-1555-41573EBF7CDE}"/>
              </a:ext>
            </a:extLst>
          </p:cNvPr>
          <p:cNvSpPr/>
          <p:nvPr/>
        </p:nvSpPr>
        <p:spPr>
          <a:xfrm>
            <a:off x="4926877" y="4915516"/>
            <a:ext cx="1906291" cy="1216617"/>
          </a:xfrm>
          <a:prstGeom prst="wedgeRectCallout">
            <a:avLst>
              <a:gd name="adj1" fmla="val -49532"/>
              <a:gd name="adj2" fmla="val -9138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curated datasets &amp; challenges</a:t>
            </a:r>
          </a:p>
        </p:txBody>
      </p:sp>
      <p:sp>
        <p:nvSpPr>
          <p:cNvPr id="11" name="Rectangular Callout 10">
            <a:extLst>
              <a:ext uri="{FF2B5EF4-FFF2-40B4-BE49-F238E27FC236}">
                <a16:creationId xmlns:a16="http://schemas.microsoft.com/office/drawing/2014/main" id="{331B9C4C-9466-908F-FC6D-E0EADB508EF1}"/>
              </a:ext>
            </a:extLst>
          </p:cNvPr>
          <p:cNvSpPr/>
          <p:nvPr/>
        </p:nvSpPr>
        <p:spPr>
          <a:xfrm>
            <a:off x="7010400" y="4915516"/>
            <a:ext cx="1906291" cy="1216617"/>
          </a:xfrm>
          <a:prstGeom prst="wedgeRectCallout">
            <a:avLst>
              <a:gd name="adj1" fmla="val -53836"/>
              <a:gd name="adj2" fmla="val -9698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curated datasets &amp; challenges</a:t>
            </a:r>
          </a:p>
        </p:txBody>
      </p:sp>
      <p:sp>
        <p:nvSpPr>
          <p:cNvPr id="14" name="Rectangular Callout 13">
            <a:extLst>
              <a:ext uri="{FF2B5EF4-FFF2-40B4-BE49-F238E27FC236}">
                <a16:creationId xmlns:a16="http://schemas.microsoft.com/office/drawing/2014/main" id="{7FBB182F-1797-1A7D-F13E-1090C667A087}"/>
              </a:ext>
            </a:extLst>
          </p:cNvPr>
          <p:cNvSpPr/>
          <p:nvPr/>
        </p:nvSpPr>
        <p:spPr>
          <a:xfrm>
            <a:off x="9641468" y="5239197"/>
            <a:ext cx="2429130" cy="1461680"/>
          </a:xfrm>
          <a:prstGeom prst="wedgeRectCallout">
            <a:avLst>
              <a:gd name="adj1" fmla="val -23035"/>
              <a:gd name="adj2" fmla="val -14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reshape the incentives towards collaboration, integration, and validation</a:t>
            </a:r>
          </a:p>
        </p:txBody>
      </p:sp>
      <p:sp>
        <p:nvSpPr>
          <p:cNvPr id="3" name="Rectangular Callout 2">
            <a:extLst>
              <a:ext uri="{FF2B5EF4-FFF2-40B4-BE49-F238E27FC236}">
                <a16:creationId xmlns:a16="http://schemas.microsoft.com/office/drawing/2014/main" id="{8E7D7E51-E553-B2AF-AF5C-552198277140}"/>
              </a:ext>
            </a:extLst>
          </p:cNvPr>
          <p:cNvSpPr/>
          <p:nvPr/>
        </p:nvSpPr>
        <p:spPr>
          <a:xfrm>
            <a:off x="6208363" y="703878"/>
            <a:ext cx="1906291" cy="1216617"/>
          </a:xfrm>
          <a:prstGeom prst="wedgeRectCallout">
            <a:avLst>
              <a:gd name="adj1" fmla="val 17785"/>
              <a:gd name="adj2" fmla="val 886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deep neural networks</a:t>
            </a:r>
          </a:p>
        </p:txBody>
      </p:sp>
      <p:sp>
        <p:nvSpPr>
          <p:cNvPr id="4" name="Rectangular Callout 3">
            <a:extLst>
              <a:ext uri="{FF2B5EF4-FFF2-40B4-BE49-F238E27FC236}">
                <a16:creationId xmlns:a16="http://schemas.microsoft.com/office/drawing/2014/main" id="{CF74A3AC-9F4C-C5CE-4A48-B907436CF982}"/>
              </a:ext>
            </a:extLst>
          </p:cNvPr>
          <p:cNvSpPr/>
          <p:nvPr/>
        </p:nvSpPr>
        <p:spPr>
          <a:xfrm>
            <a:off x="8414289" y="703876"/>
            <a:ext cx="1906291" cy="1216617"/>
          </a:xfrm>
          <a:prstGeom prst="wedgeRectCallout">
            <a:avLst>
              <a:gd name="adj1" fmla="val -54825"/>
              <a:gd name="adj2" fmla="val 10137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R" dirty="0">
                <a:solidFill>
                  <a:schemeClr val="tx1"/>
                </a:solidFill>
              </a:rPr>
              <a:t>attempts at</a:t>
            </a:r>
          </a:p>
          <a:p>
            <a:pPr algn="ctr"/>
            <a:r>
              <a:rPr lang="en-BR" dirty="0">
                <a:solidFill>
                  <a:schemeClr val="tx1"/>
                </a:solidFill>
              </a:rPr>
              <a:t>real-world</a:t>
            </a:r>
          </a:p>
          <a:p>
            <a:pPr algn="ctr"/>
            <a:r>
              <a:rPr lang="en-BR" dirty="0">
                <a:solidFill>
                  <a:schemeClr val="tx1"/>
                </a:solidFill>
              </a:rPr>
              <a:t>deployment</a:t>
            </a:r>
          </a:p>
        </p:txBody>
      </p:sp>
    </p:spTree>
    <p:extLst>
      <p:ext uri="{BB962C8B-B14F-4D97-AF65-F5344CB8AC3E}">
        <p14:creationId xmlns:p14="http://schemas.microsoft.com/office/powerpoint/2010/main" val="30538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96F1-737D-32DD-852D-EE04DE724DFF}"/>
              </a:ext>
            </a:extLst>
          </p:cNvPr>
          <p:cNvSpPr>
            <a:spLocks noGrp="1"/>
          </p:cNvSpPr>
          <p:nvPr>
            <p:ph type="title"/>
          </p:nvPr>
        </p:nvSpPr>
        <p:spPr/>
        <p:txBody>
          <a:bodyPr/>
          <a:lstStyle/>
          <a:p>
            <a:r>
              <a:rPr lang="en-BR" dirty="0"/>
              <a:t>Tracks to incentivize</a:t>
            </a:r>
          </a:p>
        </p:txBody>
      </p:sp>
      <p:graphicFrame>
        <p:nvGraphicFramePr>
          <p:cNvPr id="5" name="Table 5">
            <a:extLst>
              <a:ext uri="{FF2B5EF4-FFF2-40B4-BE49-F238E27FC236}">
                <a16:creationId xmlns:a16="http://schemas.microsoft.com/office/drawing/2014/main" id="{62BF5C39-9496-121C-A8BD-4ADBE4017AEE}"/>
              </a:ext>
            </a:extLst>
          </p:cNvPr>
          <p:cNvGraphicFramePr>
            <a:graphicFrameLocks noGrp="1"/>
          </p:cNvGraphicFramePr>
          <p:nvPr>
            <p:extLst>
              <p:ext uri="{D42A27DB-BD31-4B8C-83A1-F6EECF244321}">
                <p14:modId xmlns:p14="http://schemas.microsoft.com/office/powerpoint/2010/main" val="1626770880"/>
              </p:ext>
            </p:extLst>
          </p:nvPr>
        </p:nvGraphicFramePr>
        <p:xfrm>
          <a:off x="838202" y="1969917"/>
          <a:ext cx="10515598" cy="3657600"/>
        </p:xfrm>
        <a:graphic>
          <a:graphicData uri="http://schemas.openxmlformats.org/drawingml/2006/table">
            <a:tbl>
              <a:tblPr firstRow="1" bandRow="1">
                <a:tableStyleId>{5C22544A-7EE6-4342-B048-85BDC9FD1C3A}</a:tableStyleId>
              </a:tblPr>
              <a:tblGrid>
                <a:gridCol w="7784915">
                  <a:extLst>
                    <a:ext uri="{9D8B030D-6E8A-4147-A177-3AD203B41FA5}">
                      <a16:colId xmlns:a16="http://schemas.microsoft.com/office/drawing/2014/main" val="3975463274"/>
                    </a:ext>
                  </a:extLst>
                </a:gridCol>
                <a:gridCol w="889870">
                  <a:extLst>
                    <a:ext uri="{9D8B030D-6E8A-4147-A177-3AD203B41FA5}">
                      <a16:colId xmlns:a16="http://schemas.microsoft.com/office/drawing/2014/main" val="1683855434"/>
                    </a:ext>
                  </a:extLst>
                </a:gridCol>
                <a:gridCol w="772097">
                  <a:extLst>
                    <a:ext uri="{9D8B030D-6E8A-4147-A177-3AD203B41FA5}">
                      <a16:colId xmlns:a16="http://schemas.microsoft.com/office/drawing/2014/main" val="2676571247"/>
                    </a:ext>
                  </a:extLst>
                </a:gridCol>
                <a:gridCol w="1068716">
                  <a:extLst>
                    <a:ext uri="{9D8B030D-6E8A-4147-A177-3AD203B41FA5}">
                      <a16:colId xmlns:a16="http://schemas.microsoft.com/office/drawing/2014/main" val="112671546"/>
                    </a:ext>
                  </a:extLst>
                </a:gridCol>
              </a:tblGrid>
              <a:tr h="370840">
                <a:tc>
                  <a:txBody>
                    <a:bodyPr/>
                    <a:lstStyle/>
                    <a:p>
                      <a:r>
                        <a:rPr lang="en-BR" sz="2400" dirty="0"/>
                        <a:t>Track</a:t>
                      </a:r>
                    </a:p>
                  </a:txBody>
                  <a:tcPr/>
                </a:tc>
                <a:tc>
                  <a:txBody>
                    <a:bodyPr/>
                    <a:lstStyle/>
                    <a:p>
                      <a:pPr algn="ctr"/>
                      <a:r>
                        <a:rPr lang="en-BR" sz="2400" dirty="0"/>
                        <a:t>W</a:t>
                      </a:r>
                    </a:p>
                  </a:txBody>
                  <a:tcPr/>
                </a:tc>
                <a:tc>
                  <a:txBody>
                    <a:bodyPr/>
                    <a:lstStyle/>
                    <a:p>
                      <a:pPr algn="ctr"/>
                      <a:r>
                        <a:rPr lang="en-BR" sz="2400" dirty="0"/>
                        <a:t>A</a:t>
                      </a:r>
                    </a:p>
                  </a:txBody>
                  <a:tcPr/>
                </a:tc>
                <a:tc>
                  <a:txBody>
                    <a:bodyPr/>
                    <a:lstStyle/>
                    <a:p>
                      <a:pPr algn="ctr"/>
                      <a:r>
                        <a:rPr lang="en-BR" sz="2400" dirty="0"/>
                        <a:t>R&amp;R</a:t>
                      </a:r>
                    </a:p>
                  </a:txBody>
                  <a:tcPr/>
                </a:tc>
                <a:extLst>
                  <a:ext uri="{0D108BD9-81ED-4DB2-BD59-A6C34878D82A}">
                    <a16:rowId xmlns:a16="http://schemas.microsoft.com/office/drawing/2014/main" val="31701402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Acquisition of underrepresented data</a:t>
                      </a:r>
                      <a:endParaRPr lang="en-BR" sz="2400" dirty="0"/>
                    </a:p>
                  </a:txBody>
                  <a:tcPr/>
                </a:tc>
                <a:tc>
                  <a:txBody>
                    <a:bodyPr/>
                    <a:lstStyle/>
                    <a:p>
                      <a:pPr algn="ctr"/>
                      <a:endParaRPr lang="en-BR" sz="2400" dirty="0"/>
                    </a:p>
                  </a:txBody>
                  <a:tcPr/>
                </a:tc>
                <a:tc>
                  <a:txBody>
                    <a:bodyPr/>
                    <a:lstStyle/>
                    <a:p>
                      <a:pPr algn="ctr"/>
                      <a:endParaRPr lang="en-BR" sz="2400" dirty="0"/>
                    </a:p>
                  </a:txBody>
                  <a:tcPr/>
                </a:tc>
                <a:tc>
                  <a:txBody>
                    <a:bodyPr/>
                    <a:lstStyle/>
                    <a:p>
                      <a:pPr algn="ctr"/>
                      <a:r>
                        <a:rPr lang="en-BR" sz="2400" dirty="0"/>
                        <a:t>✓</a:t>
                      </a:r>
                    </a:p>
                  </a:txBody>
                  <a:tcPr/>
                </a:tc>
                <a:extLst>
                  <a:ext uri="{0D108BD9-81ED-4DB2-BD59-A6C34878D82A}">
                    <a16:rowId xmlns:a16="http://schemas.microsoft.com/office/drawing/2014/main" val="36550499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sz="2400" dirty="0"/>
                        <a:t>Implementation of well-documented, reusable models</a:t>
                      </a:r>
                    </a:p>
                  </a:txBody>
                  <a:tcPr/>
                </a:tc>
                <a:tc>
                  <a:txBody>
                    <a:bodyPr/>
                    <a:lstStyle/>
                    <a:p>
                      <a:pPr algn="ctr"/>
                      <a:endParaRPr lang="en-BR" sz="2400" dirty="0"/>
                    </a:p>
                  </a:txBody>
                  <a:tcPr/>
                </a:tc>
                <a:tc>
                  <a:txBody>
                    <a:bodyPr/>
                    <a:lstStyle/>
                    <a:p>
                      <a:pPr algn="ctr"/>
                      <a:endParaRPr lang="en-BR" sz="2400" dirty="0"/>
                    </a:p>
                  </a:txBody>
                  <a:tcPr/>
                </a:tc>
                <a:tc>
                  <a:txBody>
                    <a:bodyPr/>
                    <a:lstStyle/>
                    <a:p>
                      <a:pPr algn="ctr"/>
                      <a:r>
                        <a:rPr lang="en-BR" sz="2400" dirty="0"/>
                        <a:t>✓</a:t>
                      </a:r>
                    </a:p>
                  </a:txBody>
                  <a:tcPr/>
                </a:tc>
                <a:extLst>
                  <a:ext uri="{0D108BD9-81ED-4DB2-BD59-A6C34878D82A}">
                    <a16:rowId xmlns:a16="http://schemas.microsoft.com/office/drawing/2014/main" val="29377089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Prospective studies</a:t>
                      </a:r>
                      <a:endParaRPr lang="en-BR" sz="2400" dirty="0"/>
                    </a:p>
                  </a:txBody>
                  <a:tcPr/>
                </a:tc>
                <a:tc>
                  <a:txBody>
                    <a:bodyPr/>
                    <a:lstStyle/>
                    <a:p>
                      <a:pPr algn="ctr"/>
                      <a:r>
                        <a:rPr lang="en-BR" sz="2400" dirty="0"/>
                        <a:t>✓</a:t>
                      </a:r>
                    </a:p>
                  </a:txBody>
                  <a:tcPr/>
                </a:tc>
                <a:tc>
                  <a:txBody>
                    <a:bodyPr/>
                    <a:lstStyle/>
                    <a:p>
                      <a:pPr algn="ctr"/>
                      <a:r>
                        <a:rPr lang="en-BR" sz="2400" dirty="0"/>
                        <a:t>✓</a:t>
                      </a:r>
                    </a:p>
                  </a:txBody>
                  <a:tcPr/>
                </a:tc>
                <a:tc>
                  <a:txBody>
                    <a:bodyPr/>
                    <a:lstStyle/>
                    <a:p>
                      <a:pPr algn="ctr"/>
                      <a:r>
                        <a:rPr lang="en-BR" sz="2400" dirty="0"/>
                        <a:t>✓</a:t>
                      </a:r>
                    </a:p>
                  </a:txBody>
                  <a:tcPr/>
                </a:tc>
                <a:extLst>
                  <a:ext uri="{0D108BD9-81ED-4DB2-BD59-A6C34878D82A}">
                    <a16:rowId xmlns:a16="http://schemas.microsoft.com/office/drawing/2014/main" val="20935390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Reproduction/evaluation/comparison of past models</a:t>
                      </a:r>
                      <a:endParaRPr lang="en-BR" sz="2400" dirty="0"/>
                    </a:p>
                  </a:txBody>
                  <a:tcPr/>
                </a:tc>
                <a:tc>
                  <a:txBody>
                    <a:bodyPr/>
                    <a:lstStyle/>
                    <a:p>
                      <a:pPr algn="ctr"/>
                      <a:endParaRPr lang="en-BR" sz="2400" dirty="0"/>
                    </a:p>
                  </a:txBody>
                  <a:tcPr/>
                </a:tc>
                <a:tc>
                  <a:txBody>
                    <a:bodyPr/>
                    <a:lstStyle/>
                    <a:p>
                      <a:pPr algn="ctr"/>
                      <a:endParaRPr lang="en-BR" sz="2400" dirty="0"/>
                    </a:p>
                  </a:txBody>
                  <a:tcPr/>
                </a:tc>
                <a:tc>
                  <a:txBody>
                    <a:bodyPr/>
                    <a:lstStyle/>
                    <a:p>
                      <a:pPr algn="ctr"/>
                      <a:r>
                        <a:rPr lang="en-BR" sz="2400" dirty="0"/>
                        <a:t>✓</a:t>
                      </a:r>
                    </a:p>
                  </a:txBody>
                  <a:tcPr/>
                </a:tc>
                <a:extLst>
                  <a:ext uri="{0D108BD9-81ED-4DB2-BD59-A6C34878D82A}">
                    <a16:rowId xmlns:a16="http://schemas.microsoft.com/office/drawing/2014/main" val="26787999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Simulation of real-world scenarios</a:t>
                      </a:r>
                      <a:endParaRPr lang="en-BR"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R" sz="2400" dirty="0"/>
                        <a:t>✓</a:t>
                      </a:r>
                    </a:p>
                  </a:txBody>
                  <a:tcPr/>
                </a:tc>
                <a:tc>
                  <a:txBody>
                    <a:bodyPr/>
                    <a:lstStyle/>
                    <a:p>
                      <a:pPr algn="ctr"/>
                      <a:r>
                        <a:rPr lang="en-BR" sz="2400" dirty="0"/>
                        <a:t>✓</a:t>
                      </a:r>
                    </a:p>
                  </a:txBody>
                  <a:tcPr/>
                </a:tc>
                <a:tc>
                  <a:txBody>
                    <a:bodyPr/>
                    <a:lstStyle/>
                    <a:p>
                      <a:pPr algn="ctr"/>
                      <a:endParaRPr lang="en-BR" sz="2400" dirty="0"/>
                    </a:p>
                  </a:txBody>
                  <a:tcPr/>
                </a:tc>
                <a:extLst>
                  <a:ext uri="{0D108BD9-81ED-4DB2-BD59-A6C34878D82A}">
                    <a16:rowId xmlns:a16="http://schemas.microsoft.com/office/drawing/2014/main" val="3186091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Studies of case of actual or simulated deployment</a:t>
                      </a:r>
                      <a:endParaRPr lang="en-BR" sz="2400" dirty="0"/>
                    </a:p>
                  </a:txBody>
                  <a:tcPr/>
                </a:tc>
                <a:tc>
                  <a:txBody>
                    <a:bodyPr/>
                    <a:lstStyle/>
                    <a:p>
                      <a:pPr algn="ctr"/>
                      <a:r>
                        <a:rPr lang="en-BR" sz="2400" dirty="0"/>
                        <a:t>✓</a:t>
                      </a:r>
                    </a:p>
                  </a:txBody>
                  <a:tcPr/>
                </a:tc>
                <a:tc>
                  <a:txBody>
                    <a:bodyPr/>
                    <a:lstStyle/>
                    <a:p>
                      <a:pPr algn="ctr"/>
                      <a:r>
                        <a:rPr lang="en-BR" sz="2400" dirty="0"/>
                        <a:t>✓</a:t>
                      </a:r>
                    </a:p>
                  </a:txBody>
                  <a:tcPr/>
                </a:tc>
                <a:tc>
                  <a:txBody>
                    <a:bodyPr/>
                    <a:lstStyle/>
                    <a:p>
                      <a:pPr algn="ctr"/>
                      <a:endParaRPr lang="en-BR" sz="2400" dirty="0"/>
                    </a:p>
                  </a:txBody>
                  <a:tcPr/>
                </a:tc>
                <a:extLst>
                  <a:ext uri="{0D108BD9-81ED-4DB2-BD59-A6C34878D82A}">
                    <a16:rowId xmlns:a16="http://schemas.microsoft.com/office/drawing/2014/main" val="6674222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R" sz="2400" dirty="0"/>
                        <a:t>Use of specialist’s prior knowledge</a:t>
                      </a:r>
                    </a:p>
                  </a:txBody>
                  <a:tcPr/>
                </a:tc>
                <a:tc>
                  <a:txBody>
                    <a:bodyPr/>
                    <a:lstStyle/>
                    <a:p>
                      <a:pPr algn="ctr"/>
                      <a:endParaRPr lang="en-BR" sz="2400" dirty="0"/>
                    </a:p>
                  </a:txBody>
                  <a:tcPr/>
                </a:tc>
                <a:tc>
                  <a:txBody>
                    <a:bodyPr/>
                    <a:lstStyle/>
                    <a:p>
                      <a:pPr algn="ctr"/>
                      <a:endParaRPr lang="en-BR" sz="2400" dirty="0"/>
                    </a:p>
                  </a:txBody>
                  <a:tcPr/>
                </a:tc>
                <a:tc>
                  <a:txBody>
                    <a:bodyPr/>
                    <a:lstStyle/>
                    <a:p>
                      <a:pPr algn="ctr"/>
                      <a:r>
                        <a:rPr lang="en-BR" sz="2400" dirty="0"/>
                        <a:t>✓</a:t>
                      </a:r>
                    </a:p>
                  </a:txBody>
                  <a:tcPr/>
                </a:tc>
                <a:extLst>
                  <a:ext uri="{0D108BD9-81ED-4DB2-BD59-A6C34878D82A}">
                    <a16:rowId xmlns:a16="http://schemas.microsoft.com/office/drawing/2014/main" val="1394530898"/>
                  </a:ext>
                </a:extLst>
              </a:tr>
            </a:tbl>
          </a:graphicData>
        </a:graphic>
      </p:graphicFrame>
      <p:pic>
        <p:nvPicPr>
          <p:cNvPr id="8" name="Audio Recording 22 Oct 2022 10:04:20">
            <a:hlinkClick r:id="" action="ppaction://media"/>
            <a:extLst>
              <a:ext uri="{FF2B5EF4-FFF2-40B4-BE49-F238E27FC236}">
                <a16:creationId xmlns:a16="http://schemas.microsoft.com/office/drawing/2014/main" id="{D382208F-432D-53DF-A66E-36346E500A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49813" y="5680075"/>
            <a:ext cx="812800" cy="812800"/>
          </a:xfrm>
          <a:prstGeom prst="rect">
            <a:avLst/>
          </a:prstGeom>
        </p:spPr>
      </p:pic>
      <p:pic>
        <p:nvPicPr>
          <p:cNvPr id="9" name="Audio Recording 22 Oct 2022 10:07:12">
            <a:hlinkClick r:id="" action="ppaction://media"/>
            <a:extLst>
              <a:ext uri="{FF2B5EF4-FFF2-40B4-BE49-F238E27FC236}">
                <a16:creationId xmlns:a16="http://schemas.microsoft.com/office/drawing/2014/main" id="{AA743D9C-3DC8-E208-EA14-532D62EDD5B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276907" y="5680075"/>
            <a:ext cx="812800" cy="812800"/>
          </a:xfrm>
          <a:prstGeom prst="rect">
            <a:avLst/>
          </a:prstGeom>
        </p:spPr>
      </p:pic>
      <p:pic>
        <p:nvPicPr>
          <p:cNvPr id="10" name="Audio Recording 22 Oct 2022 10:18:15">
            <a:hlinkClick r:id="" action="ppaction://media"/>
            <a:extLst>
              <a:ext uri="{FF2B5EF4-FFF2-40B4-BE49-F238E27FC236}">
                <a16:creationId xmlns:a16="http://schemas.microsoft.com/office/drawing/2014/main" id="{54DD97F2-BE73-5156-9363-F75378E5FD13}"/>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604001" y="5680075"/>
            <a:ext cx="812800" cy="812800"/>
          </a:xfrm>
          <a:prstGeom prst="rect">
            <a:avLst/>
          </a:prstGeom>
        </p:spPr>
      </p:pic>
    </p:spTree>
    <p:extLst>
      <p:ext uri="{BB962C8B-B14F-4D97-AF65-F5344CB8AC3E}">
        <p14:creationId xmlns:p14="http://schemas.microsoft.com/office/powerpoint/2010/main" val="42930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944"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9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9"/>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Gears with solid fill">
            <a:extLst>
              <a:ext uri="{FF2B5EF4-FFF2-40B4-BE49-F238E27FC236}">
                <a16:creationId xmlns:a16="http://schemas.microsoft.com/office/drawing/2014/main" id="{D412D847-6305-7950-C5B9-B967CA29F4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59989" y="528436"/>
            <a:ext cx="2820062" cy="2820062"/>
          </a:xfrm>
          <a:prstGeom prst="rect">
            <a:avLst/>
          </a:prstGeom>
        </p:spPr>
      </p:pic>
      <p:pic>
        <p:nvPicPr>
          <p:cNvPr id="19" name="Graphic 18" descr="Users with solid fill">
            <a:extLst>
              <a:ext uri="{FF2B5EF4-FFF2-40B4-BE49-F238E27FC236}">
                <a16:creationId xmlns:a16="http://schemas.microsoft.com/office/drawing/2014/main" id="{F88C9F78-F69F-F9AE-7E92-4EE179CE16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7327" y="528436"/>
            <a:ext cx="2820062" cy="2820062"/>
          </a:xfrm>
          <a:prstGeom prst="rect">
            <a:avLst/>
          </a:prstGeom>
        </p:spPr>
      </p:pic>
      <p:pic>
        <p:nvPicPr>
          <p:cNvPr id="21" name="Graphic 20" descr="Yoga with solid fill">
            <a:extLst>
              <a:ext uri="{FF2B5EF4-FFF2-40B4-BE49-F238E27FC236}">
                <a16:creationId xmlns:a16="http://schemas.microsoft.com/office/drawing/2014/main" id="{4A1FD9D1-9A0D-6B63-7F47-59566AB6DB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98398" y="2462923"/>
            <a:ext cx="3513150" cy="3513150"/>
          </a:xfrm>
          <a:prstGeom prst="rect">
            <a:avLst/>
          </a:prstGeom>
        </p:spPr>
      </p:pic>
      <p:sp>
        <p:nvSpPr>
          <p:cNvPr id="23" name="Oval 22">
            <a:extLst>
              <a:ext uri="{FF2B5EF4-FFF2-40B4-BE49-F238E27FC236}">
                <a16:creationId xmlns:a16="http://schemas.microsoft.com/office/drawing/2014/main" id="{345CC4F3-2BC4-DAA1-BA1B-EE2BCE7B2197}"/>
              </a:ext>
            </a:extLst>
          </p:cNvPr>
          <p:cNvSpPr/>
          <p:nvPr/>
        </p:nvSpPr>
        <p:spPr>
          <a:xfrm>
            <a:off x="2622935" y="572500"/>
            <a:ext cx="2731935" cy="273193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4" name="Oval 23">
            <a:extLst>
              <a:ext uri="{FF2B5EF4-FFF2-40B4-BE49-F238E27FC236}">
                <a16:creationId xmlns:a16="http://schemas.microsoft.com/office/drawing/2014/main" id="{AB593D4D-D42D-A3B6-26E3-AC64E4A20B5B}"/>
              </a:ext>
            </a:extLst>
          </p:cNvPr>
          <p:cNvSpPr/>
          <p:nvPr/>
        </p:nvSpPr>
        <p:spPr>
          <a:xfrm>
            <a:off x="7011391" y="616563"/>
            <a:ext cx="2731935" cy="273193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
        <p:nvSpPr>
          <p:cNvPr id="25" name="Freeform 24">
            <a:extLst>
              <a:ext uri="{FF2B5EF4-FFF2-40B4-BE49-F238E27FC236}">
                <a16:creationId xmlns:a16="http://schemas.microsoft.com/office/drawing/2014/main" id="{D928FD07-09AD-9495-C016-84D3CF001E94}"/>
              </a:ext>
            </a:extLst>
          </p:cNvPr>
          <p:cNvSpPr/>
          <p:nvPr/>
        </p:nvSpPr>
        <p:spPr>
          <a:xfrm>
            <a:off x="-15903" y="4834393"/>
            <a:ext cx="12260912" cy="1046195"/>
          </a:xfrm>
          <a:custGeom>
            <a:avLst/>
            <a:gdLst>
              <a:gd name="connsiteX0" fmla="*/ 0 w 12260912"/>
              <a:gd name="connsiteY0" fmla="*/ 0 h 1046195"/>
              <a:gd name="connsiteX1" fmla="*/ 5995284 w 12260912"/>
              <a:gd name="connsiteY1" fmla="*/ 1041621 h 1046195"/>
              <a:gd name="connsiteX2" fmla="*/ 12260912 w 12260912"/>
              <a:gd name="connsiteY2" fmla="*/ 405517 h 1046195"/>
              <a:gd name="connsiteX3" fmla="*/ 12260912 w 12260912"/>
              <a:gd name="connsiteY3" fmla="*/ 405517 h 1046195"/>
            </a:gdLst>
            <a:ahLst/>
            <a:cxnLst>
              <a:cxn ang="0">
                <a:pos x="connsiteX0" y="connsiteY0"/>
              </a:cxn>
              <a:cxn ang="0">
                <a:pos x="connsiteX1" y="connsiteY1"/>
              </a:cxn>
              <a:cxn ang="0">
                <a:pos x="connsiteX2" y="connsiteY2"/>
              </a:cxn>
              <a:cxn ang="0">
                <a:pos x="connsiteX3" y="connsiteY3"/>
              </a:cxn>
            </a:cxnLst>
            <a:rect l="l" t="t" r="r" b="b"/>
            <a:pathLst>
              <a:path w="12260912" h="1046195">
                <a:moveTo>
                  <a:pt x="0" y="0"/>
                </a:moveTo>
                <a:cubicBezTo>
                  <a:pt x="1975899" y="487017"/>
                  <a:pt x="3951799" y="974035"/>
                  <a:pt x="5995284" y="1041621"/>
                </a:cubicBezTo>
                <a:cubicBezTo>
                  <a:pt x="8038769" y="1109207"/>
                  <a:pt x="12260912" y="405517"/>
                  <a:pt x="12260912" y="405517"/>
                </a:cubicBezTo>
                <a:lnTo>
                  <a:pt x="12260912" y="405517"/>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a:p>
        </p:txBody>
      </p:sp>
    </p:spTree>
    <p:extLst>
      <p:ext uri="{BB962C8B-B14F-4D97-AF65-F5344CB8AC3E}">
        <p14:creationId xmlns:p14="http://schemas.microsoft.com/office/powerpoint/2010/main" val="1545100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43E18-0C5D-F283-0CCE-093459E2B5C4}"/>
              </a:ext>
            </a:extLst>
          </p:cNvPr>
          <p:cNvSpPr>
            <a:spLocks noGrp="1"/>
          </p:cNvSpPr>
          <p:nvPr>
            <p:ph type="ctrTitle"/>
          </p:nvPr>
        </p:nvSpPr>
        <p:spPr/>
        <p:txBody>
          <a:bodyPr>
            <a:normAutofit fontScale="90000"/>
          </a:bodyPr>
          <a:lstStyle/>
          <a:p>
            <a:r>
              <a:rPr lang="en-BR" dirty="0"/>
              <a:t>Skin-Lesion Analysis:</a:t>
            </a:r>
            <a:br>
              <a:rPr lang="en-BR" dirty="0"/>
            </a:br>
            <a:r>
              <a:rPr lang="en-BR" dirty="0"/>
              <a:t>Three Proposals for the Decade</a:t>
            </a:r>
          </a:p>
        </p:txBody>
      </p:sp>
      <p:sp>
        <p:nvSpPr>
          <p:cNvPr id="3" name="Subtitle 2">
            <a:extLst>
              <a:ext uri="{FF2B5EF4-FFF2-40B4-BE49-F238E27FC236}">
                <a16:creationId xmlns:a16="http://schemas.microsoft.com/office/drawing/2014/main" id="{301578B5-11DC-D063-21B0-A7F759733B86}"/>
              </a:ext>
            </a:extLst>
          </p:cNvPr>
          <p:cNvSpPr>
            <a:spLocks noGrp="1"/>
          </p:cNvSpPr>
          <p:nvPr>
            <p:ph type="subTitle" idx="1"/>
          </p:nvPr>
        </p:nvSpPr>
        <p:spPr/>
        <p:txBody>
          <a:bodyPr/>
          <a:lstStyle/>
          <a:p>
            <a:r>
              <a:rPr lang="en-BR" dirty="0"/>
              <a:t>Eduardo Valle</a:t>
            </a:r>
          </a:p>
          <a:p>
            <a:r>
              <a:rPr lang="en-BR" dirty="0"/>
              <a:t>RECOD Lab</a:t>
            </a:r>
          </a:p>
          <a:p>
            <a:r>
              <a:rPr lang="en-BR" dirty="0"/>
              <a:t>University of Campinas, UNICAMP, Brazil</a:t>
            </a:r>
          </a:p>
        </p:txBody>
      </p:sp>
    </p:spTree>
    <p:extLst>
      <p:ext uri="{BB962C8B-B14F-4D97-AF65-F5344CB8AC3E}">
        <p14:creationId xmlns:p14="http://schemas.microsoft.com/office/powerpoint/2010/main" val="27619810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82D1F-93C5-2ACD-8846-F74AEF251F36}"/>
              </a:ext>
            </a:extLst>
          </p:cNvPr>
          <p:cNvSpPr>
            <a:spLocks noGrp="1"/>
          </p:cNvSpPr>
          <p:nvPr>
            <p:ph type="title"/>
          </p:nvPr>
        </p:nvSpPr>
        <p:spPr/>
        <p:txBody>
          <a:bodyPr/>
          <a:lstStyle/>
          <a:p>
            <a:r>
              <a:rPr lang="en-BR" dirty="0"/>
              <a:t>References</a:t>
            </a:r>
          </a:p>
        </p:txBody>
      </p:sp>
      <p:sp>
        <p:nvSpPr>
          <p:cNvPr id="3" name="Text Placeholder 2">
            <a:extLst>
              <a:ext uri="{FF2B5EF4-FFF2-40B4-BE49-F238E27FC236}">
                <a16:creationId xmlns:a16="http://schemas.microsoft.com/office/drawing/2014/main" id="{FA9CE5A5-3866-4836-552B-BFA686647203}"/>
              </a:ext>
            </a:extLst>
          </p:cNvPr>
          <p:cNvSpPr>
            <a:spLocks noGrp="1"/>
          </p:cNvSpPr>
          <p:nvPr>
            <p:ph type="body" idx="1"/>
          </p:nvPr>
        </p:nvSpPr>
        <p:spPr/>
        <p:txBody>
          <a:bodyPr/>
          <a:lstStyle/>
          <a:p>
            <a:endParaRPr lang="en-BR"/>
          </a:p>
        </p:txBody>
      </p:sp>
    </p:spTree>
    <p:extLst>
      <p:ext uri="{BB962C8B-B14F-4D97-AF65-F5344CB8AC3E}">
        <p14:creationId xmlns:p14="http://schemas.microsoft.com/office/powerpoint/2010/main" val="397843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68EC-9248-E124-5056-E62DD54F3515}"/>
              </a:ext>
            </a:extLst>
          </p:cNvPr>
          <p:cNvSpPr>
            <a:spLocks noGrp="1"/>
          </p:cNvSpPr>
          <p:nvPr>
            <p:ph type="title"/>
          </p:nvPr>
        </p:nvSpPr>
        <p:spPr/>
        <p:txBody>
          <a:bodyPr/>
          <a:lstStyle/>
          <a:p>
            <a:r>
              <a:rPr lang="en-BR" dirty="0"/>
              <a:t>Main Case Studies</a:t>
            </a:r>
          </a:p>
        </p:txBody>
      </p:sp>
      <p:sp>
        <p:nvSpPr>
          <p:cNvPr id="3" name="Content Placeholder 2">
            <a:extLst>
              <a:ext uri="{FF2B5EF4-FFF2-40B4-BE49-F238E27FC236}">
                <a16:creationId xmlns:a16="http://schemas.microsoft.com/office/drawing/2014/main" id="{806787CD-576D-8F43-F9D7-562F849104E2}"/>
              </a:ext>
            </a:extLst>
          </p:cNvPr>
          <p:cNvSpPr>
            <a:spLocks noGrp="1"/>
          </p:cNvSpPr>
          <p:nvPr>
            <p:ph idx="1"/>
          </p:nvPr>
        </p:nvSpPr>
        <p:spPr/>
        <p:txBody>
          <a:bodyPr/>
          <a:lstStyle/>
          <a:p>
            <a:r>
              <a:rPr lang="en-BR" dirty="0"/>
              <a:t>Radiography &amp; Tomography</a:t>
            </a:r>
          </a:p>
          <a:p>
            <a:pPr lvl="1"/>
            <a:r>
              <a:rPr lang="en-BR" dirty="0"/>
              <a:t>Chest</a:t>
            </a:r>
          </a:p>
          <a:p>
            <a:pPr lvl="1"/>
            <a:r>
              <a:rPr lang="en-BR" dirty="0"/>
              <a:t>Brain</a:t>
            </a:r>
          </a:p>
          <a:p>
            <a:r>
              <a:rPr lang="en-BR" dirty="0"/>
              <a:t>Eye fundus</a:t>
            </a:r>
          </a:p>
          <a:p>
            <a:r>
              <a:rPr lang="en-BR" dirty="0"/>
              <a:t>Mammography</a:t>
            </a:r>
          </a:p>
          <a:p>
            <a:r>
              <a:rPr lang="en-BR" dirty="0"/>
              <a:t>Pathology slides</a:t>
            </a:r>
          </a:p>
          <a:p>
            <a:r>
              <a:rPr lang="en-BR" dirty="0"/>
              <a:t>Dermoscopy and clinical dermophotography</a:t>
            </a:r>
          </a:p>
        </p:txBody>
      </p:sp>
    </p:spTree>
    <p:extLst>
      <p:ext uri="{BB962C8B-B14F-4D97-AF65-F5344CB8AC3E}">
        <p14:creationId xmlns:p14="http://schemas.microsoft.com/office/powerpoint/2010/main" val="40198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617432-D5E0-D477-BE65-3C9EA961215A}"/>
              </a:ext>
            </a:extLst>
          </p:cNvPr>
          <p:cNvSpPr>
            <a:spLocks noGrp="1"/>
          </p:cNvSpPr>
          <p:nvPr>
            <p:ph idx="1"/>
          </p:nvPr>
        </p:nvSpPr>
        <p:spPr>
          <a:xfrm>
            <a:off x="838200" y="805911"/>
            <a:ext cx="10515600" cy="5199681"/>
          </a:xfrm>
        </p:spPr>
        <p:txBody>
          <a:bodyPr>
            <a:normAutofit fontScale="55000" lnSpcReduction="20000"/>
          </a:bodyPr>
          <a:lstStyle/>
          <a:p>
            <a:pPr marL="0" indent="0">
              <a:buNone/>
            </a:pPr>
            <a:r>
              <a:rPr lang="en-US" dirty="0"/>
              <a:t>Adamson et al. "Screening for melanoma in men: a cost-effectiveness analysis." J. Gen. Internal Med. 2019-11.</a:t>
            </a:r>
          </a:p>
          <a:p>
            <a:pPr marL="0" indent="0">
              <a:buNone/>
            </a:pPr>
            <a:r>
              <a:rPr lang="en-US" dirty="0" err="1"/>
              <a:t>Beede</a:t>
            </a:r>
            <a:r>
              <a:rPr lang="en-US" dirty="0"/>
              <a:t> et al. "A human-centered evaluation of a deep learning system deployed in clinics for the detection of diabetic retinopathy." ACM CHI 2020.</a:t>
            </a:r>
          </a:p>
          <a:p>
            <a:pPr marL="0" indent="0">
              <a:buNone/>
            </a:pPr>
            <a:r>
              <a:rPr lang="en-US" dirty="0" err="1"/>
              <a:t>Beede</a:t>
            </a:r>
            <a:r>
              <a:rPr lang="en-US" dirty="0"/>
              <a:t>. "healthcare AI systems that put people at the center." Google Technology Blog, 2020-04-25.</a:t>
            </a:r>
          </a:p>
          <a:p>
            <a:pPr marL="0" indent="0">
              <a:buNone/>
            </a:pPr>
            <a:r>
              <a:rPr lang="en-US" dirty="0" err="1"/>
              <a:t>Bissoto</a:t>
            </a:r>
            <a:r>
              <a:rPr lang="en-US" dirty="0"/>
              <a:t> et al. "Artifact-based domain generalization of skin lesion models." ECCV/ISIC Workshop 2022.</a:t>
            </a:r>
          </a:p>
          <a:p>
            <a:pPr marL="0" indent="0">
              <a:buNone/>
            </a:pPr>
            <a:r>
              <a:rPr lang="en-US" dirty="0" err="1"/>
              <a:t>Bissoto</a:t>
            </a:r>
            <a:r>
              <a:rPr lang="en-US" dirty="0"/>
              <a:t> et al. "Debiasing skin lesion datasets and models? Not so fast." CVPR/ISIC Workshop 2020.</a:t>
            </a:r>
          </a:p>
          <a:p>
            <a:pPr marL="0" indent="0">
              <a:buNone/>
            </a:pPr>
            <a:r>
              <a:rPr lang="en-US" dirty="0" err="1"/>
              <a:t>Bissoto</a:t>
            </a:r>
            <a:r>
              <a:rPr lang="en-US" dirty="0"/>
              <a:t> et al. "GAN-based data augmentation and anonymization for skin-lesion analysis: a critical review." CVPR/ISIC Workshop 2021.</a:t>
            </a:r>
          </a:p>
          <a:p>
            <a:pPr marL="0" indent="0">
              <a:buNone/>
            </a:pPr>
            <a:r>
              <a:rPr lang="en-US" dirty="0" err="1"/>
              <a:t>Borzyskowski</a:t>
            </a:r>
            <a:r>
              <a:rPr lang="en-US" dirty="0"/>
              <a:t> et al. (Ed.). "Data science and AI in the age of COVID-19." The Alan Turing Institute. </a:t>
            </a:r>
          </a:p>
          <a:p>
            <a:pPr marL="0" indent="0">
              <a:buNone/>
            </a:pPr>
            <a:r>
              <a:rPr lang="en-US" dirty="0"/>
              <a:t>Chen et al. "A comparison of dermatologists’ and primary care physicians’ accuracy in diagnosing melanoma.” Arch. dermatology v. 137 2001. </a:t>
            </a:r>
          </a:p>
          <a:p>
            <a:pPr marL="0" indent="0">
              <a:buNone/>
            </a:pPr>
            <a:r>
              <a:rPr lang="en-US" dirty="0" err="1"/>
              <a:t>D'Amour</a:t>
            </a:r>
            <a:r>
              <a:rPr lang="en-US" dirty="0"/>
              <a:t> et al. "</a:t>
            </a:r>
            <a:r>
              <a:rPr lang="en-US" dirty="0" err="1"/>
              <a:t>Underspecification</a:t>
            </a:r>
            <a:r>
              <a:rPr lang="en-US" dirty="0"/>
              <a:t> presents challenges for credibility in modern machine learning." JMLR v. 23 2022.</a:t>
            </a:r>
          </a:p>
          <a:p>
            <a:pPr marL="0" indent="0">
              <a:buNone/>
            </a:pPr>
            <a:r>
              <a:rPr lang="en-US" dirty="0"/>
              <a:t>Ek et al. "Clinical diagnosis of skin </a:t>
            </a:r>
            <a:r>
              <a:rPr lang="en-US" dirty="0" err="1"/>
              <a:t>tumours</a:t>
            </a:r>
            <a:r>
              <a:rPr lang="en-US" dirty="0"/>
              <a:t>: how good are we?", ANZ J. Surg 2005.</a:t>
            </a:r>
          </a:p>
          <a:p>
            <a:pPr marL="0" indent="0">
              <a:buNone/>
            </a:pPr>
            <a:r>
              <a:rPr lang="en-US" dirty="0"/>
              <a:t>English et al. "Factors influencing the number needed to excise: excision rates of pigmented lesions by general practitioners." MJA 2004.</a:t>
            </a:r>
          </a:p>
          <a:p>
            <a:pPr marL="0" indent="0">
              <a:buNone/>
            </a:pPr>
            <a:r>
              <a:rPr lang="en-US" dirty="0"/>
              <a:t>Geller et al. "Screening, early detection, and trends for melanoma: current status (2000-2006) and future directions". J. Am. Acad. of Dermatology v. 57 2007-10.</a:t>
            </a:r>
          </a:p>
          <a:p>
            <a:pPr marL="0" indent="0">
              <a:buNone/>
            </a:pPr>
            <a:r>
              <a:rPr lang="en-US" dirty="0"/>
              <a:t>Hallock &amp; Lutz. "Prospective study of the accuracy of the surgeon's diagnosis in 2000 excised skin tumors.” Plastic and </a:t>
            </a:r>
            <a:r>
              <a:rPr lang="en-US" dirty="0" err="1"/>
              <a:t>reconstr</a:t>
            </a:r>
            <a:r>
              <a:rPr lang="en-US" dirty="0"/>
              <a:t>. surg. v. 101 1998./</a:t>
            </a:r>
          </a:p>
          <a:p>
            <a:pPr marL="0" indent="0">
              <a:buNone/>
            </a:pPr>
            <a:r>
              <a:rPr lang="en-US" dirty="0"/>
              <a:t>Heaven. "Hundreds of AI tools have been built to catch COVID. None of them helped." MIT Tech Review, 2021-07-30.</a:t>
            </a:r>
          </a:p>
          <a:p>
            <a:pPr marL="0" indent="0">
              <a:buNone/>
            </a:pPr>
            <a:r>
              <a:rPr lang="en-US" dirty="0" err="1"/>
              <a:t>Hendrycks</a:t>
            </a:r>
            <a:r>
              <a:rPr lang="en-US" dirty="0"/>
              <a:t> et al. "The many faces of robustness: a critical analysis of out-of-distribution generalization." ICCV 2021.</a:t>
            </a:r>
          </a:p>
        </p:txBody>
      </p:sp>
    </p:spTree>
    <p:extLst>
      <p:ext uri="{BB962C8B-B14F-4D97-AF65-F5344CB8AC3E}">
        <p14:creationId xmlns:p14="http://schemas.microsoft.com/office/powerpoint/2010/main" val="2285310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617432-D5E0-D477-BE65-3C9EA961215A}"/>
              </a:ext>
            </a:extLst>
          </p:cNvPr>
          <p:cNvSpPr>
            <a:spLocks noGrp="1"/>
          </p:cNvSpPr>
          <p:nvPr>
            <p:ph idx="1"/>
          </p:nvPr>
        </p:nvSpPr>
        <p:spPr>
          <a:xfrm>
            <a:off x="838200" y="666427"/>
            <a:ext cx="10515600" cy="5510536"/>
          </a:xfrm>
        </p:spPr>
        <p:txBody>
          <a:bodyPr>
            <a:normAutofit fontScale="55000" lnSpcReduction="20000"/>
          </a:bodyPr>
          <a:lstStyle/>
          <a:p>
            <a:pPr marL="0" indent="0">
              <a:buNone/>
            </a:pPr>
            <a:r>
              <a:rPr lang="en-US" dirty="0"/>
              <a:t>Kompa et al. "Second opinion needed: communicating uncertainty in medical machine learning". NPJ Digital Medicine  2021.</a:t>
            </a:r>
          </a:p>
          <a:p>
            <a:pPr marL="0" indent="0">
              <a:buNone/>
            </a:pPr>
            <a:r>
              <a:rPr lang="en-US" dirty="0" err="1"/>
              <a:t>Lallas</a:t>
            </a:r>
            <a:r>
              <a:rPr lang="en-US" dirty="0"/>
              <a:t> et al. "Reasons for excision of skin tumors: a one-year prospective study in a tertiary skin cancer unit." Dermatology 2015-02-12.</a:t>
            </a:r>
          </a:p>
          <a:p>
            <a:pPr marL="0" indent="0">
              <a:buNone/>
            </a:pPr>
            <a:r>
              <a:rPr lang="en-US" dirty="0"/>
              <a:t>Leiter et al. "Epidemiology of skin cancer." in </a:t>
            </a:r>
            <a:r>
              <a:rPr lang="en-US" dirty="0" err="1"/>
              <a:t>Richrath</a:t>
            </a:r>
            <a:r>
              <a:rPr lang="en-US" dirty="0"/>
              <a:t> (ed.) Sunlight, Vitamin D, and Skin Cancer, 2nd ed. </a:t>
            </a:r>
            <a:r>
              <a:rPr lang="en-US" dirty="0" err="1"/>
              <a:t>Landes</a:t>
            </a:r>
            <a:r>
              <a:rPr lang="en-US" dirty="0"/>
              <a:t> &amp; Springer 2014.</a:t>
            </a:r>
          </a:p>
          <a:p>
            <a:pPr marL="0" indent="0">
              <a:buNone/>
            </a:pPr>
            <a:r>
              <a:rPr lang="en-US" dirty="0"/>
              <a:t>Leiter et al. "Epidemiology of skin cancer: update 2019" in </a:t>
            </a:r>
            <a:r>
              <a:rPr lang="en-US" dirty="0" err="1"/>
              <a:t>Richrath</a:t>
            </a:r>
            <a:r>
              <a:rPr lang="en-US" dirty="0"/>
              <a:t> (ed.) Sunlight, Vitamin D, and Skin Cancer. </a:t>
            </a:r>
            <a:r>
              <a:rPr lang="en-US" dirty="0" err="1"/>
              <a:t>Landes</a:t>
            </a:r>
            <a:r>
              <a:rPr lang="en-US" dirty="0"/>
              <a:t> &amp; Springer 2020.</a:t>
            </a:r>
          </a:p>
          <a:p>
            <a:pPr marL="0" indent="0">
              <a:buNone/>
            </a:pPr>
            <a:r>
              <a:rPr lang="en-US" dirty="0"/>
              <a:t>Marwaha et al. "Comparative effectiveness study of </a:t>
            </a:r>
            <a:r>
              <a:rPr lang="en-US" dirty="0" err="1"/>
              <a:t>faceto</a:t>
            </a:r>
            <a:r>
              <a:rPr lang="en-US" dirty="0"/>
              <a:t>-face and </a:t>
            </a:r>
            <a:r>
              <a:rPr lang="en-US" dirty="0" err="1"/>
              <a:t>teledermatology</a:t>
            </a:r>
            <a:r>
              <a:rPr lang="en-US" dirty="0"/>
              <a:t> workflows for diagnosing skin cancer".  J. Am. Acad. of Dermatology 2019-02.</a:t>
            </a:r>
          </a:p>
          <a:p>
            <a:pPr marL="0" indent="0">
              <a:buNone/>
            </a:pPr>
            <a:r>
              <a:rPr lang="en-US" dirty="0" err="1"/>
              <a:t>Mirikharaji</a:t>
            </a:r>
            <a:r>
              <a:rPr lang="en-US" dirty="0"/>
              <a:t> et al. "A survey on deep learning for skin lesion segmentation." </a:t>
            </a:r>
            <a:r>
              <a:rPr lang="en-US" dirty="0" err="1"/>
              <a:t>arXiv</a:t>
            </a:r>
            <a:r>
              <a:rPr lang="en-US" dirty="0"/>
              <a:t> preprint 2022-06-01.</a:t>
            </a:r>
          </a:p>
          <a:p>
            <a:pPr marL="0" indent="0">
              <a:buNone/>
            </a:pPr>
            <a:r>
              <a:rPr lang="en-US" dirty="0" err="1"/>
              <a:t>Pellacani</a:t>
            </a:r>
            <a:r>
              <a:rPr lang="en-US" dirty="0"/>
              <a:t> et al. "Reflectance confocal microscopy as a second-level examination in skin oncology improves diagnostic accuracy and saves unnecessary excisions: a longitudinal prospective study." British J. of Dermatology 2014.</a:t>
            </a:r>
          </a:p>
          <a:p>
            <a:pPr marL="0" indent="0">
              <a:buNone/>
            </a:pPr>
            <a:r>
              <a:rPr lang="en-US" dirty="0"/>
              <a:t>Perez et al. "Data augmentation for skin lesion analysis." MICCAI/ISIC Workshop 2018.</a:t>
            </a:r>
          </a:p>
          <a:p>
            <a:pPr marL="0" indent="0">
              <a:buNone/>
            </a:pPr>
            <a:r>
              <a:rPr lang="en-US" dirty="0"/>
              <a:t>Pires et al. "A data-driven approach to referable diabetic retinopathy detection." AI in Medicine v. 96 2019.</a:t>
            </a:r>
          </a:p>
          <a:p>
            <a:pPr marL="0" indent="0">
              <a:buNone/>
            </a:pPr>
            <a:r>
              <a:rPr lang="en-US" dirty="0" err="1"/>
              <a:t>Salerni</a:t>
            </a:r>
            <a:r>
              <a:rPr lang="en-US" dirty="0"/>
              <a:t> et al. "Meta-analysis of digital </a:t>
            </a:r>
            <a:r>
              <a:rPr lang="en-US" dirty="0" err="1"/>
              <a:t>dermoscopy</a:t>
            </a:r>
            <a:r>
              <a:rPr lang="en-US" dirty="0"/>
              <a:t> follow-up of melanocytic skin lesions: a study on behalf of the International </a:t>
            </a:r>
            <a:r>
              <a:rPr lang="en-US" dirty="0" err="1"/>
              <a:t>Dermoscopy</a:t>
            </a:r>
            <a:r>
              <a:rPr lang="en-US" dirty="0"/>
              <a:t> Society." J. </a:t>
            </a:r>
            <a:r>
              <a:rPr lang="en-US" dirty="0" err="1"/>
              <a:t>Europ</a:t>
            </a:r>
            <a:r>
              <a:rPr lang="en-US" dirty="0"/>
              <a:t>. Acad. of Dermatology and Venereology 2013. </a:t>
            </a:r>
          </a:p>
          <a:p>
            <a:pPr marL="0" indent="0">
              <a:buNone/>
            </a:pPr>
            <a:r>
              <a:rPr lang="en-US" dirty="0" err="1"/>
              <a:t>Sambasivan</a:t>
            </a:r>
            <a:r>
              <a:rPr lang="en-US" dirty="0"/>
              <a:t> et al. "'Everyone wants to do the model work, not the data work': Data Cascades in high-stakes AI". ACM CHI 2021.</a:t>
            </a:r>
          </a:p>
          <a:p>
            <a:pPr marL="0" indent="0">
              <a:buNone/>
            </a:pPr>
            <a:r>
              <a:rPr lang="en-US" dirty="0"/>
              <a:t>Sidhu et al. "The number of benign moles excised for each malignant melanoma: the number needed to treat." Clin. &amp; Exp Dermatology, v. 37 2011.</a:t>
            </a:r>
          </a:p>
          <a:p>
            <a:pPr marL="0" indent="0">
              <a:buNone/>
            </a:pPr>
            <a:r>
              <a:rPr lang="en-US" dirty="0" err="1"/>
              <a:t>Tschandl</a:t>
            </a:r>
            <a:r>
              <a:rPr lang="en-US" dirty="0"/>
              <a:t> et al. "Human–computer collaboration for skin cancer recognition." Nature Medicine Letters v. 26 2020-08.</a:t>
            </a:r>
          </a:p>
          <a:p>
            <a:pPr marL="0" indent="0">
              <a:buNone/>
            </a:pPr>
            <a:r>
              <a:rPr lang="en-US" dirty="0"/>
              <a:t>Valle et al. "Data, depth and design: learning reliable models for skin lesion analysis." Neurocomputing v. 383 2020.</a:t>
            </a:r>
          </a:p>
          <a:p>
            <a:pPr marL="0" indent="0">
              <a:buNone/>
            </a:pPr>
            <a:r>
              <a:rPr lang="en-US" dirty="0"/>
              <a:t>Wilkinson et al. "Time to reality check the promises of machine </a:t>
            </a:r>
            <a:r>
              <a:rPr lang="en-US" dirty="0" err="1"/>
              <a:t>learningpowered</a:t>
            </a:r>
            <a:r>
              <a:rPr lang="en-US" dirty="0"/>
              <a:t> precision medicine". The Lancet Digital Health v. 2 2020-12.</a:t>
            </a:r>
          </a:p>
        </p:txBody>
      </p:sp>
    </p:spTree>
    <p:extLst>
      <p:ext uri="{BB962C8B-B14F-4D97-AF65-F5344CB8AC3E}">
        <p14:creationId xmlns:p14="http://schemas.microsoft.com/office/powerpoint/2010/main" val="90114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68EC-9248-E124-5056-E62DD54F3515}"/>
              </a:ext>
            </a:extLst>
          </p:cNvPr>
          <p:cNvSpPr>
            <a:spLocks noGrp="1"/>
          </p:cNvSpPr>
          <p:nvPr>
            <p:ph type="title"/>
          </p:nvPr>
        </p:nvSpPr>
        <p:spPr/>
        <p:txBody>
          <a:bodyPr/>
          <a:lstStyle/>
          <a:p>
            <a:r>
              <a:rPr lang="en-BR" dirty="0"/>
              <a:t>Main Case Studies</a:t>
            </a:r>
          </a:p>
        </p:txBody>
      </p:sp>
      <p:sp>
        <p:nvSpPr>
          <p:cNvPr id="3" name="Content Placeholder 2">
            <a:extLst>
              <a:ext uri="{FF2B5EF4-FFF2-40B4-BE49-F238E27FC236}">
                <a16:creationId xmlns:a16="http://schemas.microsoft.com/office/drawing/2014/main" id="{806787CD-576D-8F43-F9D7-562F849104E2}"/>
              </a:ext>
            </a:extLst>
          </p:cNvPr>
          <p:cNvSpPr>
            <a:spLocks noGrp="1"/>
          </p:cNvSpPr>
          <p:nvPr>
            <p:ph idx="1"/>
          </p:nvPr>
        </p:nvSpPr>
        <p:spPr/>
        <p:txBody>
          <a:bodyPr/>
          <a:lstStyle/>
          <a:p>
            <a:r>
              <a:rPr lang="en-BR" dirty="0"/>
              <a:t>Radiography &amp; Tomography</a:t>
            </a:r>
          </a:p>
          <a:p>
            <a:pPr lvl="1"/>
            <a:r>
              <a:rPr lang="en-BR" dirty="0"/>
              <a:t>Chest</a:t>
            </a:r>
          </a:p>
          <a:p>
            <a:pPr lvl="1"/>
            <a:r>
              <a:rPr lang="en-BR" dirty="0"/>
              <a:t>Brain</a:t>
            </a:r>
          </a:p>
          <a:p>
            <a:r>
              <a:rPr lang="en-BR" b="1" dirty="0"/>
              <a:t>Eye fundus</a:t>
            </a:r>
          </a:p>
          <a:p>
            <a:r>
              <a:rPr lang="en-BR" dirty="0"/>
              <a:t>Mammography</a:t>
            </a:r>
          </a:p>
          <a:p>
            <a:r>
              <a:rPr lang="en-BR" dirty="0"/>
              <a:t>Pathology slides</a:t>
            </a:r>
          </a:p>
          <a:p>
            <a:r>
              <a:rPr lang="en-BR" b="1" dirty="0"/>
              <a:t>Dermoscopy and clinical dermophotography</a:t>
            </a:r>
          </a:p>
        </p:txBody>
      </p:sp>
      <p:pic>
        <p:nvPicPr>
          <p:cNvPr id="5" name="Picture 4" descr="Graphical user interface, text, application, email&#10;&#10;Description automatically generated">
            <a:extLst>
              <a:ext uri="{FF2B5EF4-FFF2-40B4-BE49-F238E27FC236}">
                <a16:creationId xmlns:a16="http://schemas.microsoft.com/office/drawing/2014/main" id="{ADE7B63C-893C-B0C6-1D8E-C7FA2C49C876}"/>
              </a:ext>
            </a:extLst>
          </p:cNvPr>
          <p:cNvPicPr>
            <a:picLocks noChangeAspect="1"/>
          </p:cNvPicPr>
          <p:nvPr/>
        </p:nvPicPr>
        <p:blipFill>
          <a:blip r:embed="rId2"/>
          <a:stretch>
            <a:fillRect/>
          </a:stretch>
        </p:blipFill>
        <p:spPr>
          <a:xfrm>
            <a:off x="6476215" y="365125"/>
            <a:ext cx="5534419" cy="3916071"/>
          </a:xfrm>
          <a:prstGeom prst="rect">
            <a:avLst/>
          </a:prstGeom>
        </p:spPr>
      </p:pic>
    </p:spTree>
    <p:extLst>
      <p:ext uri="{BB962C8B-B14F-4D97-AF65-F5344CB8AC3E}">
        <p14:creationId xmlns:p14="http://schemas.microsoft.com/office/powerpoint/2010/main" val="406689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68EC-9248-E124-5056-E62DD54F3515}"/>
              </a:ext>
            </a:extLst>
          </p:cNvPr>
          <p:cNvSpPr>
            <a:spLocks noGrp="1"/>
          </p:cNvSpPr>
          <p:nvPr>
            <p:ph type="title"/>
          </p:nvPr>
        </p:nvSpPr>
        <p:spPr/>
        <p:txBody>
          <a:bodyPr/>
          <a:lstStyle/>
          <a:p>
            <a:r>
              <a:rPr lang="en-BR" dirty="0"/>
              <a:t>Real-world deployment</a:t>
            </a:r>
          </a:p>
        </p:txBody>
      </p:sp>
      <p:pic>
        <p:nvPicPr>
          <p:cNvPr id="5" name="Picture 4" descr="Graphical user interface, application&#10;&#10;Description automatically generated">
            <a:extLst>
              <a:ext uri="{FF2B5EF4-FFF2-40B4-BE49-F238E27FC236}">
                <a16:creationId xmlns:a16="http://schemas.microsoft.com/office/drawing/2014/main" id="{BC5DD71E-620E-66DA-F611-468046B5628E}"/>
              </a:ext>
            </a:extLst>
          </p:cNvPr>
          <p:cNvPicPr>
            <a:picLocks noChangeAspect="1"/>
          </p:cNvPicPr>
          <p:nvPr/>
        </p:nvPicPr>
        <p:blipFill>
          <a:blip r:embed="rId2"/>
          <a:stretch>
            <a:fillRect/>
          </a:stretch>
        </p:blipFill>
        <p:spPr>
          <a:xfrm>
            <a:off x="4279089" y="653068"/>
            <a:ext cx="7772400" cy="4412422"/>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4299941D-F7EB-697A-25EE-4A114442E9E4}"/>
              </a:ext>
            </a:extLst>
          </p:cNvPr>
          <p:cNvPicPr>
            <a:picLocks noChangeAspect="1"/>
          </p:cNvPicPr>
          <p:nvPr/>
        </p:nvPicPr>
        <p:blipFill>
          <a:blip r:embed="rId3"/>
          <a:stretch>
            <a:fillRect/>
          </a:stretch>
        </p:blipFill>
        <p:spPr>
          <a:xfrm>
            <a:off x="140511" y="2330833"/>
            <a:ext cx="7772400" cy="6045199"/>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B22D2FA3-06B8-84AF-4110-D6C4F8C13886}"/>
              </a:ext>
            </a:extLst>
          </p:cNvPr>
          <p:cNvPicPr>
            <a:picLocks noChangeAspect="1"/>
          </p:cNvPicPr>
          <p:nvPr/>
        </p:nvPicPr>
        <p:blipFill>
          <a:blip r:embed="rId4"/>
          <a:stretch>
            <a:fillRect/>
          </a:stretch>
        </p:blipFill>
        <p:spPr>
          <a:xfrm>
            <a:off x="4026711" y="4053193"/>
            <a:ext cx="7772400" cy="3126965"/>
          </a:xfrm>
          <a:prstGeom prst="rect">
            <a:avLst/>
          </a:prstGeom>
        </p:spPr>
      </p:pic>
    </p:spTree>
    <p:extLst>
      <p:ext uri="{BB962C8B-B14F-4D97-AF65-F5344CB8AC3E}">
        <p14:creationId xmlns:p14="http://schemas.microsoft.com/office/powerpoint/2010/main" val="7206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44D7-9075-2210-6CF3-29D1C12B559A}"/>
              </a:ext>
            </a:extLst>
          </p:cNvPr>
          <p:cNvSpPr>
            <a:spLocks noGrp="1"/>
          </p:cNvSpPr>
          <p:nvPr>
            <p:ph type="title"/>
          </p:nvPr>
        </p:nvSpPr>
        <p:spPr/>
        <p:txBody>
          <a:bodyPr/>
          <a:lstStyle/>
          <a:p>
            <a:r>
              <a:rPr lang="en-BR" dirty="0"/>
              <a:t>Real-world deployment</a:t>
            </a:r>
          </a:p>
        </p:txBody>
      </p:sp>
      <p:sp>
        <p:nvSpPr>
          <p:cNvPr id="3" name="Content Placeholder 2">
            <a:extLst>
              <a:ext uri="{FF2B5EF4-FFF2-40B4-BE49-F238E27FC236}">
                <a16:creationId xmlns:a16="http://schemas.microsoft.com/office/drawing/2014/main" id="{A62350CD-7C54-158E-CA09-7D215BA0735F}"/>
              </a:ext>
            </a:extLst>
          </p:cNvPr>
          <p:cNvSpPr>
            <a:spLocks noGrp="1"/>
          </p:cNvSpPr>
          <p:nvPr>
            <p:ph idx="1"/>
          </p:nvPr>
        </p:nvSpPr>
        <p:spPr/>
        <p:txBody>
          <a:bodyPr/>
          <a:lstStyle/>
          <a:p>
            <a:pPr marL="0" indent="0">
              <a:buNone/>
            </a:pPr>
            <a:r>
              <a:rPr lang="en-US" b="0" i="0" dirty="0">
                <a:solidFill>
                  <a:srgbClr val="000000"/>
                </a:solidFill>
                <a:effectLst/>
                <a:latin typeface="Independent"/>
              </a:rPr>
              <a:t>“This pandemic was a big test for AI and medicine. It would have gone a long way to getting the public on our side. But I don’t think we passed that test.”</a:t>
            </a:r>
          </a:p>
          <a:p>
            <a:pPr marL="0" indent="0">
              <a:buNone/>
            </a:pPr>
            <a:r>
              <a:rPr lang="en-US" dirty="0">
                <a:solidFill>
                  <a:srgbClr val="000000"/>
                </a:solidFill>
                <a:latin typeface="Independent"/>
              </a:rPr>
              <a:t>— Derek Driggs apud Heaven 2021</a:t>
            </a:r>
          </a:p>
          <a:p>
            <a:pPr marL="0" indent="0">
              <a:buNone/>
            </a:pPr>
            <a:endParaRPr lang="en-US" dirty="0">
              <a:solidFill>
                <a:srgbClr val="000000"/>
              </a:solidFill>
              <a:latin typeface="Independent"/>
            </a:endParaRPr>
          </a:p>
          <a:p>
            <a:pPr marL="0" indent="0">
              <a:buNone/>
            </a:pPr>
            <a:r>
              <a:rPr lang="en-US" dirty="0">
                <a:solidFill>
                  <a:srgbClr val="000000"/>
                </a:solidFill>
                <a:latin typeface="Independent"/>
              </a:rPr>
              <a:t>“Unrealistic expectations encourage the use of these tools before they are ready.”</a:t>
            </a:r>
          </a:p>
          <a:p>
            <a:pPr marL="0" indent="0">
              <a:buNone/>
            </a:pPr>
            <a:r>
              <a:rPr lang="en-US" dirty="0">
                <a:solidFill>
                  <a:srgbClr val="000000"/>
                </a:solidFill>
                <a:latin typeface="Independent"/>
              </a:rPr>
              <a:t>— Heaven 2021</a:t>
            </a:r>
          </a:p>
          <a:p>
            <a:pPr marL="0" indent="0">
              <a:buNone/>
            </a:pPr>
            <a:endParaRPr lang="en-BR" dirty="0"/>
          </a:p>
        </p:txBody>
      </p:sp>
    </p:spTree>
    <p:extLst>
      <p:ext uri="{BB962C8B-B14F-4D97-AF65-F5344CB8AC3E}">
        <p14:creationId xmlns:p14="http://schemas.microsoft.com/office/powerpoint/2010/main" val="3207965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6281</TotalTime>
  <Words>2391</Words>
  <Application>Microsoft Macintosh PowerPoint</Application>
  <PresentationFormat>Widescreen</PresentationFormat>
  <Paragraphs>303</Paragraphs>
  <Slides>61</Slides>
  <Notes>3</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Arial</vt:lpstr>
      <vt:lpstr>Calibri</vt:lpstr>
      <vt:lpstr>Calibri Light</vt:lpstr>
      <vt:lpstr>Helvetica Neue</vt:lpstr>
      <vt:lpstr>Independent</vt:lpstr>
      <vt:lpstr>System Font Regular</vt:lpstr>
      <vt:lpstr>Wingdings</vt:lpstr>
      <vt:lpstr>Office Theme</vt:lpstr>
      <vt:lpstr>Skin-Lesion Analysis: Three Proposals for the Decade</vt:lpstr>
      <vt:lpstr>PowerPoint Presentation</vt:lpstr>
      <vt:lpstr>The State of Affairs</vt:lpstr>
      <vt:lpstr>PowerPoint Presentation</vt:lpstr>
      <vt:lpstr>PowerPoint Presentation</vt:lpstr>
      <vt:lpstr>Main Case Studies</vt:lpstr>
      <vt:lpstr>Main Case Studies</vt:lpstr>
      <vt:lpstr>Real-world deployment</vt:lpstr>
      <vt:lpstr>Real-world deployment</vt:lpstr>
      <vt:lpstr>Workflows</vt:lpstr>
      <vt:lpstr>Patient workflow</vt:lpstr>
      <vt:lpstr>Automated diagnosis big “Wh”s</vt:lpstr>
      <vt:lpstr>PowerPoint Presentation</vt:lpstr>
      <vt:lpstr>PowerPoint Presentation</vt:lpstr>
      <vt:lpstr>PowerPoint Presentation</vt:lpstr>
      <vt:lpstr>PowerPoint Presentation</vt:lpstr>
      <vt:lpstr>Workflows</vt:lpstr>
      <vt:lpstr>The fundamental problem of diagnostic tests</vt:lpstr>
      <vt:lpstr>The fundamental problem of diagnostic tests</vt:lpstr>
      <vt:lpstr>The fundamental problem of diagnostic tests</vt:lpstr>
      <vt:lpstr>PowerPoint Presentation</vt:lpstr>
      <vt:lpstr>PowerPoint Presentation</vt:lpstr>
      <vt:lpstr>Workflows</vt:lpstr>
      <vt:lpstr>Case study: diabetic retinopathy</vt:lpstr>
      <vt:lpstr>PowerPoint Presentation</vt:lpstr>
      <vt:lpstr>PowerPoint Presentation</vt:lpstr>
      <vt:lpstr>PowerPoint Presentation</vt:lpstr>
      <vt:lpstr>PowerPoint Presentation</vt:lpstr>
      <vt:lpstr>Alignment</vt:lpstr>
      <vt:lpstr>Alignment in AI</vt:lpstr>
      <vt:lpstr>PowerPoint Presentation</vt:lpstr>
      <vt:lpstr>PowerPoint Presentation</vt:lpstr>
      <vt:lpstr>Misalignment in Computer Aided Diagnosis</vt:lpstr>
      <vt:lpstr>Misalignment in Computer Aided Diagnosis</vt:lpstr>
      <vt:lpstr>Misalignment in Computer Aided Diagnosis</vt:lpstr>
      <vt:lpstr>Multiple stakeholders</vt:lpstr>
      <vt:lpstr>Alignment is about expectations</vt:lpstr>
      <vt:lpstr>Alignment is about consequences</vt:lpstr>
      <vt:lpstr>Cancer overdiagnosis</vt:lpstr>
      <vt:lpstr>Reliability &amp; Robustness</vt:lpstr>
      <vt:lpstr>PowerPoint Presentation</vt:lpstr>
      <vt:lpstr>Dataset biases &amp; OOD performance</vt:lpstr>
      <vt:lpstr>PowerPoint Presentation</vt:lpstr>
      <vt:lpstr>Real-world consequences: COVID-19</vt:lpstr>
      <vt:lpstr>Real-world consequences: COVID-19</vt:lpstr>
      <vt:lpstr>PowerPoint Presentation</vt:lpstr>
      <vt:lpstr>Real-world consequences: DR</vt:lpstr>
      <vt:lpstr>Perspectives</vt:lpstr>
      <vt:lpstr>Causal learning</vt:lpstr>
      <vt:lpstr>Causal learning</vt:lpstr>
      <vt:lpstr>PowerPoint Presentation</vt:lpstr>
      <vt:lpstr>Collaboration is hard!</vt:lpstr>
      <vt:lpstr>PowerPoint Presentation</vt:lpstr>
      <vt:lpstr>PowerPoint Presentation</vt:lpstr>
      <vt:lpstr>PowerPoint Presentation</vt:lpstr>
      <vt:lpstr>Tracks to incentivize</vt:lpstr>
      <vt:lpstr>PowerPoint Presentation</vt:lpstr>
      <vt:lpstr>Skin-Lesion Analysis: Three Proposals for the Decade</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Skin-Lesion Analysis: Three Proposals for the Decade</dc:title>
  <dc:creator>Eduardo Valle</dc:creator>
  <cp:lastModifiedBy>Eduardo Valle</cp:lastModifiedBy>
  <cp:revision>37</cp:revision>
  <dcterms:created xsi:type="dcterms:W3CDTF">2022-10-18T03:20:04Z</dcterms:created>
  <dcterms:modified xsi:type="dcterms:W3CDTF">2022-10-22T13:40:29Z</dcterms:modified>
</cp:coreProperties>
</file>